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openxmlformats-officedocument.oleObject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23"/>
  </p:notesMasterIdLst>
  <p:sldIdLst>
    <p:sldId id="530" r:id="rId2"/>
    <p:sldId id="531" r:id="rId3"/>
    <p:sldId id="533" r:id="rId4"/>
    <p:sldId id="538" r:id="rId5"/>
    <p:sldId id="534" r:id="rId6"/>
    <p:sldId id="539" r:id="rId7"/>
    <p:sldId id="540" r:id="rId8"/>
    <p:sldId id="535" r:id="rId9"/>
    <p:sldId id="536" r:id="rId10"/>
    <p:sldId id="541" r:id="rId11"/>
    <p:sldId id="547" r:id="rId12"/>
    <p:sldId id="544" r:id="rId13"/>
    <p:sldId id="545" r:id="rId14"/>
    <p:sldId id="546" r:id="rId15"/>
    <p:sldId id="543" r:id="rId16"/>
    <p:sldId id="550" r:id="rId17"/>
    <p:sldId id="551" r:id="rId18"/>
    <p:sldId id="542" r:id="rId19"/>
    <p:sldId id="548" r:id="rId20"/>
    <p:sldId id="549" r:id="rId21"/>
    <p:sldId id="532" r:id="rId22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3329DB14-DFFC-48CA-8497-F82CB405A1BB}">
          <p14:sldIdLst>
            <p14:sldId id="530"/>
            <p14:sldId id="531"/>
            <p14:sldId id="533"/>
            <p14:sldId id="538"/>
            <p14:sldId id="534"/>
            <p14:sldId id="539"/>
            <p14:sldId id="535"/>
            <p14:sldId id="536"/>
            <p14:sldId id="537"/>
            <p14:sldId id="532"/>
          </p14:sldIdLst>
        </p14:section>
      </p14:sectionLst>
    </p:ex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369" autoAdjust="0"/>
    <p:restoredTop sz="94201" autoAdjust="0"/>
  </p:normalViewPr>
  <p:slideViewPr>
    <p:cSldViewPr>
      <p:cViewPr varScale="1">
        <p:scale>
          <a:sx n="70" d="100"/>
          <a:sy n="70" d="100"/>
        </p:scale>
        <p:origin x="-97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882BE70D-4CFC-49E4-BC38-263CF2206983}" type="datetimeFigureOut">
              <a:rPr lang="cs-CZ"/>
              <a:pPr>
                <a:defRPr/>
              </a:pPr>
              <a:t>12.3.2014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16B978D2-0E56-456D-81FE-AA95F24888B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6140128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EBC75F-4005-488D-8371-73C0437742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  <a:lvl2pPr>
              <a:lnSpc>
                <a:spcPct val="150000"/>
              </a:lnSpc>
              <a:defRPr>
                <a:solidFill>
                  <a:schemeClr val="tx2"/>
                </a:solidFill>
              </a:defRPr>
            </a:lvl2pPr>
            <a:lvl3pPr>
              <a:lnSpc>
                <a:spcPct val="150000"/>
              </a:lnSpc>
              <a:defRPr>
                <a:solidFill>
                  <a:schemeClr val="tx2"/>
                </a:solidFill>
              </a:defRPr>
            </a:lvl3pPr>
            <a:lvl4pPr>
              <a:lnSpc>
                <a:spcPct val="150000"/>
              </a:lnSpc>
              <a:defRPr>
                <a:solidFill>
                  <a:schemeClr val="tx2"/>
                </a:solidFill>
              </a:defRPr>
            </a:lvl4pPr>
            <a:lvl5pPr>
              <a:lnSpc>
                <a:spcPct val="150000"/>
              </a:lnSpc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B8D87C-EDF4-421A-B98D-FD84BB8B4C6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2567BB-3CC0-4D53-B69E-6F41856476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8F8EDB-DB75-4FEB-B26E-37A0592185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C869BA-1DA8-408D-9041-FBE357E3154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8DFE61-429F-4F1D-B7A3-FE882D33406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FF8BC9-768C-438D-A76A-8C610D7B6F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B09A9F-96FF-4670-8259-8E4EEA32C52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19E7C1-C649-4FCB-9CBB-1C4BCF757E3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BA48B1-AF52-4EA9-AFB7-D63821EF0C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35C65B-ECFE-47E0-8085-40809EFE08A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A322D2-FA4B-46F7-8088-6B9F8FE9FA7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9CDB507-9753-4543-A0BD-4A683DEFB38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Calibri" pitchFamily="34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Calibri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Calibri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Calibri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Calibri" pitchFamily="34" charset="0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jBSUoPiNqZE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AwiJR-LiAd8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1844554" y="5733256"/>
            <a:ext cx="5643602" cy="9976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251520" y="2132856"/>
            <a:ext cx="8892480" cy="3323987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itchFamily="18" charset="0"/>
              </a:rPr>
              <a:t>Název školy: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Gymnázium Lovosice, Sady pionýrů 600/6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Číslo projektu: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CZ.1.07/1.5.00/34.1073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lang="cs-CZ" sz="2000" b="1" i="1" dirty="0" smtClean="0">
                <a:ea typeface="Calibri" pitchFamily="34" charset="0"/>
                <a:cs typeface="Times New Roman" pitchFamily="18" charset="0"/>
              </a:rPr>
              <a:t>VY_32_INOVACE_2C_13_Alkyny</a:t>
            </a:r>
            <a:endParaRPr lang="cs-CZ" sz="2000" b="1" i="1" dirty="0" smtClean="0">
              <a:latin typeface="Calibri" panose="020F0502020204030204" pitchFamily="34" charset="0"/>
              <a:ea typeface="Calibri" pitchFamily="34" charset="0"/>
              <a:cs typeface="Times New Roman" pitchFamily="18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Téma sady: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Organická chemie</a:t>
            </a:r>
            <a:endParaRPr lang="cs-CZ" sz="1000" i="1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Datum vzniku: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březen 2014</a:t>
            </a:r>
            <a:endParaRPr lang="cs-CZ" sz="1000" i="1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Třída: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Sexta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Autor: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Mgr. Miroslav Pražienka</a:t>
            </a:r>
            <a:endParaRPr lang="cs-CZ" sz="2000" dirty="0">
              <a:latin typeface="Calibri" panose="020F0502020204030204" pitchFamily="34" charset="0"/>
            </a:endParaRPr>
          </a:p>
        </p:txBody>
      </p:sp>
      <p:pic>
        <p:nvPicPr>
          <p:cNvPr id="1026" name="Picture 2" descr="GYMLOVO_logo BRV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96652"/>
            <a:ext cx="1620180" cy="1620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5931850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ANOTACE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748972" cy="5004555"/>
          </a:xfrm>
        </p:spPr>
        <p:txBody>
          <a:bodyPr>
            <a:normAutofit/>
          </a:bodyPr>
          <a:lstStyle/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>
                <a:solidFill>
                  <a:schemeClr val="tx1"/>
                </a:solidFill>
              </a:rPr>
              <a:t>Materiál slouží k aktivní výuce o </a:t>
            </a:r>
            <a:r>
              <a:rPr lang="cs-CZ" sz="2400" dirty="0" err="1" smtClean="0">
                <a:solidFill>
                  <a:schemeClr val="tx1"/>
                </a:solidFill>
              </a:rPr>
              <a:t>alkynech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</a:p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Fakta </a:t>
            </a:r>
            <a:r>
              <a:rPr lang="cs-CZ" sz="2400" dirty="0">
                <a:solidFill>
                  <a:schemeClr val="tx1"/>
                </a:solidFill>
              </a:rPr>
              <a:t>psána písmem žluté barvy jsou pro žáky povinné poznámky k zápisu do jejich sešitů, bílé písmo označuje doplňující údaje.</a:t>
            </a:r>
          </a:p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>
                <a:solidFill>
                  <a:schemeClr val="tx1"/>
                </a:solidFill>
              </a:rPr>
              <a:t>Aktivita je připravena pro druhý ročník středních škol či odpovídající ročníky víceletých gymnázií.</a:t>
            </a:r>
          </a:p>
        </p:txBody>
      </p:sp>
    </p:spTree>
    <p:extLst>
      <p:ext uri="{BB962C8B-B14F-4D97-AF65-F5344CB8AC3E}">
        <p14:creationId xmlns:p14="http://schemas.microsoft.com/office/powerpoint/2010/main" xmlns="" val="2763844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Alkyny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File:Ethinylestrandiol Structural Formulae V.1.png"/>
          <p:cNvPicPr>
            <a:picLocks noChangeAspect="1" noChangeArrowheads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7" y="1752600"/>
            <a:ext cx="8506415" cy="4412704"/>
          </a:xfrm>
          <a:prstGeom prst="rect">
            <a:avLst/>
          </a:prstGeom>
          <a:solidFill>
            <a:schemeClr val="tx1"/>
          </a:solidFill>
        </p:spPr>
      </p:pic>
    </p:spTree>
    <p:extLst>
      <p:ext uri="{BB962C8B-B14F-4D97-AF65-F5344CB8AC3E}">
        <p14:creationId xmlns:p14="http://schemas.microsoft.com/office/powerpoint/2010/main" xmlns="" val="1558522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www.youtube.com/watch?v=jBSUoPiNqZE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51:15 – 52:50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473137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548680"/>
            <a:ext cx="8784976" cy="5832648"/>
          </a:xfrm>
        </p:spPr>
        <p:txBody>
          <a:bodyPr/>
          <a:lstStyle/>
          <a:p>
            <a:r>
              <a:rPr lang="cs-CZ" dirty="0"/>
              <a:t>sloučeniny C a H s</a:t>
            </a:r>
            <a:r>
              <a:rPr lang="cs-CZ" dirty="0" smtClean="0"/>
              <a:t> alespoň jednou trojnou vazbou </a:t>
            </a:r>
            <a:r>
              <a:rPr lang="cs-CZ" dirty="0"/>
              <a:t>(hybridizace </a:t>
            </a:r>
            <a:r>
              <a:rPr lang="cs-CZ" dirty="0" err="1" smtClean="0"/>
              <a:t>sp</a:t>
            </a:r>
            <a:r>
              <a:rPr lang="cs-CZ" dirty="0" smtClean="0"/>
              <a:t>)</a:t>
            </a:r>
          </a:p>
          <a:p>
            <a:endParaRPr lang="cs-CZ" dirty="0"/>
          </a:p>
          <a:p>
            <a:r>
              <a:rPr lang="cs-CZ" dirty="0" smtClean="0"/>
              <a:t> vzorce mají koncovku </a:t>
            </a:r>
            <a:r>
              <a:rPr lang="cs-CZ" b="1" dirty="0"/>
              <a:t>- </a:t>
            </a:r>
            <a:r>
              <a:rPr lang="cs-CZ" b="1" dirty="0" err="1"/>
              <a:t>y</a:t>
            </a:r>
            <a:r>
              <a:rPr lang="cs-CZ" b="1" dirty="0" err="1" smtClean="0"/>
              <a:t>n</a:t>
            </a:r>
            <a:r>
              <a:rPr lang="cs-CZ" b="1" baseline="30000" dirty="0" smtClean="0"/>
              <a:t>  </a:t>
            </a:r>
            <a:r>
              <a:rPr lang="cs-CZ" dirty="0" smtClean="0">
                <a:solidFill>
                  <a:schemeClr val="tx1"/>
                </a:solidFill>
              </a:rPr>
              <a:t>(do 2002 – in!!, pozor na staré texty)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 smtClean="0"/>
          </a:p>
          <a:p>
            <a:r>
              <a:rPr lang="cs-CZ" dirty="0" smtClean="0"/>
              <a:t>obecný </a:t>
            </a:r>
            <a:r>
              <a:rPr lang="cs-CZ" dirty="0"/>
              <a:t>vzorec </a:t>
            </a:r>
            <a:r>
              <a:rPr lang="cs-CZ" dirty="0" smtClean="0"/>
              <a:t>C</a:t>
            </a:r>
            <a:r>
              <a:rPr lang="cs-CZ" baseline="-25000" dirty="0" smtClean="0"/>
              <a:t>n</a:t>
            </a:r>
            <a:r>
              <a:rPr lang="cs-CZ" dirty="0" smtClean="0"/>
              <a:t>H</a:t>
            </a:r>
            <a:r>
              <a:rPr lang="cs-CZ" baseline="-25000" dirty="0" smtClean="0"/>
              <a:t>2n-2</a:t>
            </a:r>
            <a:r>
              <a:rPr lang="cs-CZ" dirty="0" smtClean="0"/>
              <a:t> (jako </a:t>
            </a:r>
            <a:r>
              <a:rPr lang="cs-CZ" dirty="0" err="1" smtClean="0"/>
              <a:t>alkadieny</a:t>
            </a:r>
            <a:r>
              <a:rPr lang="cs-CZ" dirty="0" smtClean="0"/>
              <a:t>!)</a:t>
            </a:r>
          </a:p>
        </p:txBody>
      </p:sp>
    </p:spTree>
    <p:extLst>
      <p:ext uri="{BB962C8B-B14F-4D97-AF65-F5344CB8AC3E}">
        <p14:creationId xmlns:p14="http://schemas.microsoft.com/office/powerpoint/2010/main" xmlns="" val="2285577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764704"/>
            <a:ext cx="7918648" cy="5331296"/>
          </a:xfrm>
        </p:spPr>
        <p:txBody>
          <a:bodyPr/>
          <a:lstStyle/>
          <a:p>
            <a:r>
              <a:rPr lang="cs-CZ" dirty="0"/>
              <a:t>trojná vazba: 1x </a:t>
            </a:r>
            <a:r>
              <a:rPr lang="el-GR" dirty="0"/>
              <a:t>σ</a:t>
            </a:r>
            <a:r>
              <a:rPr lang="cs-CZ" dirty="0"/>
              <a:t>, 2x </a:t>
            </a:r>
            <a:r>
              <a:rPr lang="el-GR" dirty="0" smtClean="0"/>
              <a:t>π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trojná vazba má částečně kyselý charakter – silnou zásadou je možné H</a:t>
            </a:r>
            <a:r>
              <a:rPr lang="cs-CZ" baseline="30000" dirty="0"/>
              <a:t>+</a:t>
            </a:r>
            <a:r>
              <a:rPr lang="cs-CZ" dirty="0"/>
              <a:t> odtrhnout – vznikají „soli“: </a:t>
            </a:r>
            <a:r>
              <a:rPr lang="cs-CZ" dirty="0" err="1"/>
              <a:t>acetylidy</a:t>
            </a:r>
            <a:r>
              <a:rPr lang="cs-CZ" dirty="0"/>
              <a:t> a karbidy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1264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File:Acetylene-CRC-IR-dimensions-2D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9964" y="692696"/>
            <a:ext cx="8714524" cy="5544616"/>
          </a:xfrm>
          <a:prstGeom prst="rect">
            <a:avLst/>
          </a:prstGeom>
          <a:solidFill>
            <a:schemeClr val="tx1"/>
          </a:solidFill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-27384"/>
            <a:ext cx="7772400" cy="1143000"/>
          </a:xfrm>
        </p:spPr>
        <p:txBody>
          <a:bodyPr/>
          <a:lstStyle/>
          <a:p>
            <a:r>
              <a:rPr lang="cs-CZ" dirty="0" smtClean="0"/>
              <a:t>Názvosloví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204864"/>
            <a:ext cx="8134672" cy="4320480"/>
          </a:xfrm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ravidla jako u alkanů a alkenů, koncovka –</a:t>
            </a:r>
            <a:r>
              <a:rPr lang="cs-CZ" dirty="0" err="1" smtClean="0"/>
              <a:t>yn</a:t>
            </a:r>
            <a:endParaRPr lang="cs-CZ" dirty="0" smtClean="0"/>
          </a:p>
          <a:p>
            <a:r>
              <a:rPr lang="cs-CZ" dirty="0" smtClean="0"/>
              <a:t>hlavní řetězec je ten </a:t>
            </a:r>
            <a:r>
              <a:rPr lang="cs-CZ" b="1" dirty="0" smtClean="0"/>
              <a:t>s dvojnou vazbou </a:t>
            </a:r>
            <a:r>
              <a:rPr lang="cs-CZ" dirty="0" smtClean="0"/>
              <a:t>!</a:t>
            </a:r>
          </a:p>
          <a:p>
            <a:r>
              <a:rPr lang="cs-CZ" dirty="0" smtClean="0"/>
              <a:t>při číslování má přednost </a:t>
            </a:r>
            <a:r>
              <a:rPr lang="cs-CZ" b="1" dirty="0" smtClean="0"/>
              <a:t>dvojná</a:t>
            </a:r>
            <a:r>
              <a:rPr lang="cs-CZ" dirty="0" smtClean="0"/>
              <a:t> vazba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55712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125760"/>
            <a:ext cx="7772400" cy="1143000"/>
          </a:xfrm>
        </p:spPr>
        <p:txBody>
          <a:bodyPr/>
          <a:lstStyle/>
          <a:p>
            <a:r>
              <a:rPr lang="cs-CZ" dirty="0" smtClean="0"/>
              <a:t>Významné </a:t>
            </a:r>
            <a:r>
              <a:rPr lang="cs-CZ" dirty="0" err="1" smtClean="0"/>
              <a:t>alkyny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File:Weldin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143000"/>
            <a:ext cx="627697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28040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Ethyn</a:t>
            </a:r>
            <a:r>
              <a:rPr lang="cs-CZ" dirty="0" smtClean="0"/>
              <a:t> CH</a:t>
            </a:r>
            <a:r>
              <a:rPr lang="cs-CZ" dirty="0" smtClean="0"/>
              <a:t> </a:t>
            </a:r>
            <a:r>
              <a:rPr lang="cs-CZ" dirty="0" smtClean="0"/>
              <a:t>≡ </a:t>
            </a:r>
            <a:r>
              <a:rPr lang="cs-CZ" dirty="0" err="1" smtClean="0"/>
              <a:t>CH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2"/>
                </a:solidFill>
              </a:rPr>
              <a:t>= acetylen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2"/>
                </a:solidFill>
              </a:rPr>
              <a:t>narkotický plyn, se vzduchem výbušný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2"/>
                </a:solidFill>
              </a:rPr>
              <a:t>užití: svařování a řezání kovů (autogen), </a:t>
            </a:r>
            <a:r>
              <a:rPr lang="cs-CZ" dirty="0" smtClean="0"/>
              <a:t>svícení v karbidových lampách, </a:t>
            </a:r>
            <a:r>
              <a:rPr lang="cs-CZ" dirty="0" smtClean="0">
                <a:solidFill>
                  <a:schemeClr val="tx1"/>
                </a:solidFill>
              </a:rPr>
              <a:t>určování stáří archeologických nálezů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846640" cy="5555704"/>
          </a:xfrm>
        </p:spPr>
        <p:txBody>
          <a:bodyPr/>
          <a:lstStyle/>
          <a:p>
            <a:r>
              <a:rPr lang="cs-CZ" dirty="0" smtClean="0"/>
              <a:t>vznik </a:t>
            </a:r>
            <a:r>
              <a:rPr lang="cs-CZ" dirty="0" err="1" smtClean="0"/>
              <a:t>ethynu</a:t>
            </a:r>
            <a:r>
              <a:rPr lang="cs-CZ" dirty="0" smtClean="0"/>
              <a:t>: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CaC</a:t>
            </a:r>
            <a:r>
              <a:rPr lang="cs-CZ" baseline="-25000" dirty="0" smtClean="0"/>
              <a:t>2</a:t>
            </a:r>
            <a:r>
              <a:rPr lang="cs-CZ" dirty="0" smtClean="0"/>
              <a:t> + H</a:t>
            </a:r>
            <a:r>
              <a:rPr lang="cs-CZ" baseline="-25000" dirty="0" smtClean="0"/>
              <a:t>2</a:t>
            </a:r>
            <a:r>
              <a:rPr lang="cs-CZ" dirty="0" smtClean="0"/>
              <a:t>0 → </a:t>
            </a:r>
            <a:r>
              <a:rPr lang="cs-CZ" dirty="0" smtClean="0"/>
              <a:t>CH ≡ </a:t>
            </a:r>
            <a:r>
              <a:rPr lang="cs-CZ" dirty="0" err="1" smtClean="0"/>
              <a:t>CH</a:t>
            </a:r>
            <a:r>
              <a:rPr lang="cs-CZ" dirty="0" smtClean="0"/>
              <a:t> + Ca(OH)</a:t>
            </a:r>
            <a:r>
              <a:rPr lang="cs-CZ" baseline="-25000" dirty="0" smtClean="0"/>
              <a:t>2</a:t>
            </a:r>
            <a:br>
              <a:rPr lang="cs-CZ" baseline="-25000" dirty="0" smtClean="0"/>
            </a:br>
            <a:r>
              <a:rPr lang="cs-CZ" baseline="-25000" dirty="0" smtClean="0"/>
              <a:t/>
            </a:r>
            <a:br>
              <a:rPr lang="cs-CZ" baseline="-25000" dirty="0" smtClean="0"/>
            </a:br>
            <a:r>
              <a:rPr lang="cs-CZ" baseline="-25000" dirty="0" smtClean="0"/>
              <a:t/>
            </a:r>
            <a:br>
              <a:rPr lang="cs-CZ" baseline="-25000" dirty="0" smtClean="0"/>
            </a:br>
            <a:r>
              <a:rPr lang="cs-CZ" sz="3200" dirty="0" smtClean="0">
                <a:solidFill>
                  <a:schemeClr val="tx1"/>
                </a:solidFill>
              </a:rPr>
              <a:t>(odtud rčení: „Kape ti na </a:t>
            </a:r>
            <a:r>
              <a:rPr lang="cs-CZ" sz="3200" dirty="0" err="1" smtClean="0">
                <a:solidFill>
                  <a:schemeClr val="tx1"/>
                </a:solidFill>
              </a:rPr>
              <a:t>kabid</a:t>
            </a:r>
            <a:r>
              <a:rPr lang="cs-CZ" sz="3200" dirty="0" smtClean="0">
                <a:solidFill>
                  <a:schemeClr val="tx1"/>
                </a:solidFill>
              </a:rPr>
              <a:t>?“)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9698" name="Picture 2" descr="File:Acetylene 3D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-1"/>
            <a:ext cx="7164288" cy="687023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22" name="Picture 2" descr="File:Grubenlampe-karbid h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-1"/>
            <a:ext cx="4104456" cy="686751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1746" name="Picture 2" descr="File:Karbidfahrradlampe Wirtschaftsmuseum R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0040" y="-1"/>
            <a:ext cx="8460432" cy="69064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8674" name="Picture 2" descr="File:Oxygas welding stati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0"/>
            <a:ext cx="6840760" cy="68407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File:Weldin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32656"/>
            <a:ext cx="6912768" cy="6293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</a:t>
            </a:r>
            <a:r>
              <a:rPr lang="cs-CZ" dirty="0" err="1" smtClean="0">
                <a:hlinkClick r:id="rId2"/>
              </a:rPr>
              <a:t>AwiJR</a:t>
            </a:r>
            <a:r>
              <a:rPr lang="cs-CZ" dirty="0" smtClean="0">
                <a:hlinkClick r:id="rId2"/>
              </a:rPr>
              <a:t>-LiAd8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6626" name="Picture 2" descr="File:Acetylene generator uni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0"/>
            <a:ext cx="4608512" cy="69127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88640"/>
            <a:ext cx="77724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Pojmenuj následující sloučeniny: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32770" name="Object 2"/>
          <p:cNvGraphicFramePr>
            <a:graphicFrameLocks noChangeAspect="1"/>
          </p:cNvGraphicFramePr>
          <p:nvPr/>
        </p:nvGraphicFramePr>
        <p:xfrm>
          <a:off x="611560" y="1268760"/>
          <a:ext cx="8064896" cy="5271490"/>
        </p:xfrm>
        <a:graphic>
          <a:graphicData uri="http://schemas.openxmlformats.org/presentationml/2006/ole">
            <p:oleObj spid="_x0000_s32770" name="ChemSketch" r:id="rId3" imgW="3166920" imgH="2069640" progId="ACD.ChemSketch.20">
              <p:embed/>
            </p:oleObj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0"/>
            <a:ext cx="77724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Ř</a:t>
            </a:r>
            <a:r>
              <a:rPr lang="cs-CZ" dirty="0" smtClean="0">
                <a:solidFill>
                  <a:schemeClr val="tx1"/>
                </a:solidFill>
              </a:rPr>
              <a:t>ešení: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981200"/>
            <a:ext cx="7772400" cy="4114800"/>
          </a:xfrm>
        </p:spPr>
        <p:txBody>
          <a:bodyPr/>
          <a:lstStyle/>
          <a:p>
            <a:endParaRPr lang="cs-CZ"/>
          </a:p>
        </p:txBody>
      </p:sp>
      <p:graphicFrame>
        <p:nvGraphicFramePr>
          <p:cNvPr id="33794" name="Object 2"/>
          <p:cNvGraphicFramePr>
            <a:graphicFrameLocks noChangeAspect="1"/>
          </p:cNvGraphicFramePr>
          <p:nvPr/>
        </p:nvGraphicFramePr>
        <p:xfrm>
          <a:off x="753344" y="1124744"/>
          <a:ext cx="7272808" cy="4754526"/>
        </p:xfrm>
        <a:graphic>
          <a:graphicData uri="http://schemas.openxmlformats.org/presentationml/2006/ole">
            <p:oleObj spid="_x0000_s33794" name="ChemSketch" r:id="rId3" imgW="3166920" imgH="2069640" progId="ACD.ChemSketch.20">
              <p:embed/>
            </p:oleObj>
          </a:graphicData>
        </a:graphic>
      </p:graphicFrame>
      <p:sp>
        <p:nvSpPr>
          <p:cNvPr id="5" name="Nadpis 1"/>
          <p:cNvSpPr txBox="1">
            <a:spLocks/>
          </p:cNvSpPr>
          <p:nvPr/>
        </p:nvSpPr>
        <p:spPr bwMode="auto">
          <a:xfrm>
            <a:off x="753344" y="5877272"/>
            <a:ext cx="3168352" cy="594320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4,5-</a:t>
            </a:r>
            <a:r>
              <a:rPr kumimoji="0" lang="cs-CZ" sz="28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diethyloct</a:t>
            </a: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-2-</a:t>
            </a:r>
            <a:r>
              <a:rPr kumimoji="0" lang="cs-CZ" sz="28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yn</a:t>
            </a:r>
            <a:endParaRPr kumimoji="0" lang="cs-CZ" sz="2800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 bwMode="auto">
          <a:xfrm>
            <a:off x="3921696" y="5877272"/>
            <a:ext cx="4104456" cy="594320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3,4-</a:t>
            </a:r>
            <a:r>
              <a:rPr kumimoji="0" lang="cs-CZ" sz="28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dimethylcyklohexyn</a:t>
            </a:r>
            <a:endParaRPr kumimoji="0" lang="cs-CZ" sz="2800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 bwMode="auto">
          <a:xfrm rot="5400000">
            <a:off x="5659016" y="3491880"/>
            <a:ext cx="5328592" cy="594320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okt</a:t>
            </a: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-2,4-dien-7-</a:t>
            </a:r>
            <a:r>
              <a:rPr kumimoji="0" lang="cs-CZ" sz="28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yn</a:t>
            </a:r>
            <a:endParaRPr kumimoji="0" lang="cs-CZ" sz="2800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 bwMode="auto">
          <a:xfrm>
            <a:off x="3561656" y="2636912"/>
            <a:ext cx="3600400" cy="594320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4,7-</a:t>
            </a:r>
            <a:r>
              <a:rPr kumimoji="0" lang="cs-CZ" sz="28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dimethyloct</a:t>
            </a: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-2-</a:t>
            </a:r>
            <a:r>
              <a:rPr kumimoji="0" lang="cs-CZ" sz="28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yn</a:t>
            </a:r>
            <a:endParaRPr kumimoji="0" lang="cs-CZ" sz="2800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679319"/>
            <a:ext cx="8229600" cy="1008112"/>
          </a:xfrm>
        </p:spPr>
        <p:txBody>
          <a:bodyPr/>
          <a:lstStyle/>
          <a:p>
            <a:pPr algn="l"/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>
                <a:solidFill>
                  <a:schemeClr val="tx1"/>
                </a:solidFill>
              </a:rPr>
              <a:t>Zdroje obrázků: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687431"/>
            <a:ext cx="8229600" cy="5430201"/>
          </a:xfrm>
        </p:spPr>
        <p:txBody>
          <a:bodyPr/>
          <a:lstStyle/>
          <a:p>
            <a:r>
              <a:rPr lang="cs-CZ" sz="1100" dirty="0">
                <a:solidFill>
                  <a:schemeClr val="tx1"/>
                </a:solidFill>
              </a:rPr>
              <a:t>https://</a:t>
            </a:r>
            <a:r>
              <a:rPr lang="cs-CZ" sz="1100" dirty="0" smtClean="0">
                <a:solidFill>
                  <a:schemeClr val="tx1"/>
                </a:solidFill>
              </a:rPr>
              <a:t>en.wikipedia.org/wiki/File:Ethinylestrandiol_Structural_Formulae_V.1.png</a:t>
            </a:r>
          </a:p>
          <a:p>
            <a:r>
              <a:rPr lang="cs-CZ" sz="1100" dirty="0">
                <a:solidFill>
                  <a:schemeClr val="tx1"/>
                </a:solidFill>
              </a:rPr>
              <a:t>https://</a:t>
            </a:r>
            <a:r>
              <a:rPr lang="cs-CZ" sz="1100" dirty="0" smtClean="0">
                <a:solidFill>
                  <a:schemeClr val="tx1"/>
                </a:solidFill>
              </a:rPr>
              <a:t>commons.wikimedia.org/wiki/File:Welding.jpg</a:t>
            </a:r>
          </a:p>
          <a:p>
            <a:r>
              <a:rPr lang="cs-CZ" sz="1100" dirty="0" smtClean="0">
                <a:solidFill>
                  <a:schemeClr val="tx1"/>
                </a:solidFill>
              </a:rPr>
              <a:t>https://</a:t>
            </a:r>
            <a:r>
              <a:rPr lang="cs-CZ" sz="1100" dirty="0" smtClean="0">
                <a:solidFill>
                  <a:schemeClr val="tx1"/>
                </a:solidFill>
              </a:rPr>
              <a:t>en.wikipedia.org/wiki/File:Acetylene-CRC-IR-dimensions-2D.png</a:t>
            </a:r>
          </a:p>
          <a:p>
            <a:r>
              <a:rPr lang="cs-CZ" sz="1100" dirty="0" smtClean="0">
                <a:solidFill>
                  <a:schemeClr val="tx1"/>
                </a:solidFill>
              </a:rPr>
              <a:t>https://</a:t>
            </a:r>
            <a:r>
              <a:rPr lang="cs-CZ" sz="1100" dirty="0" smtClean="0">
                <a:solidFill>
                  <a:schemeClr val="tx1"/>
                </a:solidFill>
              </a:rPr>
              <a:t>commons.wikimedia.org/wiki/File:Acetylene_generator_unit.jpg</a:t>
            </a:r>
          </a:p>
          <a:p>
            <a:r>
              <a:rPr lang="cs-CZ" sz="1100" dirty="0" smtClean="0">
                <a:solidFill>
                  <a:schemeClr val="tx1"/>
                </a:solidFill>
              </a:rPr>
              <a:t>http://</a:t>
            </a:r>
            <a:r>
              <a:rPr lang="cs-CZ" sz="1100" dirty="0" smtClean="0">
                <a:solidFill>
                  <a:schemeClr val="tx1"/>
                </a:solidFill>
              </a:rPr>
              <a:t>commons.wikimedia.org/wiki/File:Grubenlampe-karbid_hg.jpg?uselang=cs</a:t>
            </a:r>
          </a:p>
          <a:p>
            <a:r>
              <a:rPr lang="cs-CZ" sz="1100" dirty="0" smtClean="0">
                <a:solidFill>
                  <a:schemeClr val="tx1"/>
                </a:solidFill>
              </a:rPr>
              <a:t>http://</a:t>
            </a:r>
            <a:r>
              <a:rPr lang="cs-CZ" sz="1100" dirty="0" smtClean="0">
                <a:solidFill>
                  <a:schemeClr val="tx1"/>
                </a:solidFill>
              </a:rPr>
              <a:t>commons.wikimedia.org/wiki/File:Karbidfahrradlampe_Wirtschaftsmuseum_RV.jpg?uselang=cs</a:t>
            </a:r>
          </a:p>
          <a:p>
            <a:r>
              <a:rPr lang="cs-CZ" sz="1100" dirty="0" smtClean="0">
                <a:solidFill>
                  <a:schemeClr val="tx1"/>
                </a:solidFill>
              </a:rPr>
              <a:t>http://commons.wikimedia.org/wiki/File:Acetylene_3D.png?uselang=cs</a:t>
            </a:r>
            <a:endParaRPr lang="cs-CZ" sz="1100" dirty="0">
              <a:solidFill>
                <a:schemeClr val="tx1"/>
              </a:solidFill>
            </a:endParaRPr>
          </a:p>
          <a:p>
            <a:r>
              <a:rPr lang="cs-CZ" sz="1100" dirty="0" smtClean="0">
                <a:solidFill>
                  <a:schemeClr val="tx1"/>
                </a:solidFill>
              </a:rPr>
              <a:t>archiv autora s pomocí freewarového programu </a:t>
            </a:r>
            <a:r>
              <a:rPr lang="cs-CZ" sz="1100" dirty="0" err="1" smtClean="0">
                <a:solidFill>
                  <a:schemeClr val="tx1"/>
                </a:solidFill>
              </a:rPr>
              <a:t>ChemSketch</a:t>
            </a:r>
            <a:r>
              <a:rPr lang="cs-CZ" sz="1100" dirty="0" smtClean="0">
                <a:solidFill>
                  <a:schemeClr val="tx1"/>
                </a:solidFill>
              </a:rPr>
              <a:t> pro tvorbu chemických vzorců </a:t>
            </a:r>
            <a:endParaRPr lang="cs-CZ" sz="1100" dirty="0">
              <a:solidFill>
                <a:schemeClr val="tx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 bwMode="auto">
          <a:xfrm>
            <a:off x="10344" y="0"/>
            <a:ext cx="9144000" cy="27089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alibri" pitchFamily="34" charset="0"/>
                <a:ea typeface="+mj-ea"/>
                <a:cs typeface="Calibri" pitchFamily="34" charset="0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cs-CZ" sz="2400" kern="0" dirty="0" smtClean="0"/>
              <a:t/>
            </a:r>
            <a:br>
              <a:rPr lang="cs-CZ" sz="2400" kern="0" dirty="0" smtClean="0"/>
            </a:br>
            <a:r>
              <a:rPr lang="cs-CZ" sz="2000" dirty="0">
                <a:solidFill>
                  <a:schemeClr val="tx1"/>
                </a:solidFill>
                <a:cs typeface="+mj-cs"/>
              </a:rPr>
              <a:t>Použitá literatura: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400" dirty="0" smtClean="0">
                <a:solidFill>
                  <a:schemeClr val="tx1"/>
                </a:solidFill>
                <a:cs typeface="Arial" pitchFamily="34" charset="0"/>
              </a:rPr>
              <a:t>Kotlík </a:t>
            </a:r>
            <a:r>
              <a:rPr lang="cs-CZ" sz="1400" dirty="0">
                <a:solidFill>
                  <a:schemeClr val="tx1"/>
                </a:solidFill>
                <a:cs typeface="Arial" pitchFamily="34" charset="0"/>
              </a:rPr>
              <a:t>B., Růžičková K. </a:t>
            </a:r>
            <a:r>
              <a:rPr lang="cs-CZ" sz="1400" i="1" dirty="0">
                <a:solidFill>
                  <a:schemeClr val="tx1"/>
                </a:solidFill>
                <a:cs typeface="Arial" pitchFamily="34" charset="0"/>
              </a:rPr>
              <a:t>Chemie I v kostce</a:t>
            </a:r>
            <a:r>
              <a:rPr lang="cs-CZ" sz="1400" dirty="0">
                <a:solidFill>
                  <a:schemeClr val="tx1"/>
                </a:solidFill>
                <a:cs typeface="Arial" pitchFamily="34" charset="0"/>
              </a:rPr>
              <a:t>, Havlíčkův Brod: Fragment, 1996. ISBN </a:t>
            </a:r>
            <a:r>
              <a:rPr lang="cs-CZ" sz="1400" dirty="0" smtClean="0">
                <a:solidFill>
                  <a:schemeClr val="tx1"/>
                </a:solidFill>
                <a:cs typeface="Arial" pitchFamily="34" charset="0"/>
              </a:rPr>
              <a:t>80-7200-056-X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endParaRPr lang="cs-CZ" sz="1400" dirty="0" smtClean="0">
              <a:solidFill>
                <a:schemeClr val="tx1"/>
              </a:solidFill>
              <a:cs typeface="Arial" pitchFamily="34" charset="0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400" dirty="0" err="1" smtClean="0">
                <a:solidFill>
                  <a:schemeClr val="tx1"/>
                </a:solidFill>
                <a:cs typeface="Times New Roman" pitchFamily="18" charset="0"/>
              </a:rPr>
              <a:t>Beneš.P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, </a:t>
            </a:r>
            <a:r>
              <a:rPr lang="cs-CZ" sz="1400" dirty="0" err="1">
                <a:solidFill>
                  <a:schemeClr val="tx1"/>
                </a:solidFill>
                <a:cs typeface="Times New Roman" pitchFamily="18" charset="0"/>
              </a:rPr>
              <a:t>Pumpr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 V., </a:t>
            </a:r>
            <a:r>
              <a:rPr lang="cs-CZ" sz="1400" dirty="0" err="1">
                <a:solidFill>
                  <a:schemeClr val="tx1"/>
                </a:solidFill>
                <a:cs typeface="Times New Roman" pitchFamily="18" charset="0"/>
              </a:rPr>
              <a:t>Banýr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 J. </a:t>
            </a:r>
            <a:r>
              <a:rPr lang="cs-CZ" sz="1400" i="1" dirty="0">
                <a:solidFill>
                  <a:schemeClr val="tx1"/>
                </a:solidFill>
                <a:cs typeface="Times New Roman" pitchFamily="18" charset="0"/>
              </a:rPr>
              <a:t>Základy praktické chemie 2.díl pro 9.ročník základní školy. 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Praha: Fortuna, 2006. ISBN </a:t>
            </a:r>
            <a:r>
              <a:rPr lang="cs-CZ" sz="1400" dirty="0" smtClean="0">
                <a:solidFill>
                  <a:schemeClr val="tx1"/>
                </a:solidFill>
                <a:cs typeface="Times New Roman" pitchFamily="18" charset="0"/>
              </a:rPr>
              <a:t>80-7168-879-7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endParaRPr lang="cs-CZ" sz="1400" dirty="0" smtClean="0">
              <a:solidFill>
                <a:schemeClr val="tx1"/>
              </a:solidFill>
              <a:ea typeface="+mn-ea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endParaRPr lang="cs-CZ" sz="1400" dirty="0">
              <a:solidFill>
                <a:schemeClr val="tx1"/>
              </a:solidFill>
              <a:ea typeface="+mn-ea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400" dirty="0" smtClean="0">
                <a:solidFill>
                  <a:schemeClr val="tx1"/>
                </a:solidFill>
                <a:ea typeface="+mn-ea"/>
              </a:rPr>
              <a:t>archiv autora</a:t>
            </a:r>
            <a:endParaRPr lang="cs-CZ" sz="1400" dirty="0">
              <a:solidFill>
                <a:schemeClr val="tx1"/>
              </a:solidFill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52724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2">
      <a:dk1>
        <a:srgbClr val="000000"/>
      </a:dk1>
      <a:lt1>
        <a:srgbClr val="FFFFFF"/>
      </a:lt1>
      <a:dk2>
        <a:srgbClr val="0000FF"/>
      </a:dk2>
      <a:lt2>
        <a:srgbClr val="FFFF00"/>
      </a:lt2>
      <a:accent1>
        <a:srgbClr val="FF9900"/>
      </a:accent1>
      <a:accent2>
        <a:srgbClr val="00FFFF"/>
      </a:accent2>
      <a:accent3>
        <a:srgbClr val="AAAAFF"/>
      </a:accent3>
      <a:accent4>
        <a:srgbClr val="DADADA"/>
      </a:accent4>
      <a:accent5>
        <a:srgbClr val="FFCAAA"/>
      </a:accent5>
      <a:accent6>
        <a:srgbClr val="00E7E7"/>
      </a:accent6>
      <a:hlink>
        <a:srgbClr val="FF0000"/>
      </a:hlink>
      <a:folHlink>
        <a:srgbClr val="969696"/>
      </a:folHlink>
    </a:clrScheme>
    <a:fontScheme name="Výchozí návrh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6751</TotalTime>
  <Words>219</Words>
  <Application>Microsoft Office PowerPoint</Application>
  <PresentationFormat>Předvádění na obrazovce (4:3)</PresentationFormat>
  <Paragraphs>55</Paragraphs>
  <Slides>21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3" baseType="lpstr">
      <vt:lpstr>Výchozí návrh</vt:lpstr>
      <vt:lpstr>ACD/ChemSketch</vt:lpstr>
      <vt:lpstr>Snímek 1</vt:lpstr>
      <vt:lpstr>ANOTACE</vt:lpstr>
      <vt:lpstr>Alkyny</vt:lpstr>
      <vt:lpstr>http://www.youtube.com/watch?v=jBSUoPiNqZE </vt:lpstr>
      <vt:lpstr>Snímek 5</vt:lpstr>
      <vt:lpstr>Snímek 6</vt:lpstr>
      <vt:lpstr>Snímek 7</vt:lpstr>
      <vt:lpstr>Názvosloví</vt:lpstr>
      <vt:lpstr>Významné alkyny</vt:lpstr>
      <vt:lpstr>Ethyn CH ≡ CH</vt:lpstr>
      <vt:lpstr>vznik ethynu:   CaC2 + H20 → CH ≡ CH + Ca(OH)2   (odtud rčení: „Kape ti na kabid?“)</vt:lpstr>
      <vt:lpstr>Snímek 12</vt:lpstr>
      <vt:lpstr>Snímek 13</vt:lpstr>
      <vt:lpstr>Snímek 14</vt:lpstr>
      <vt:lpstr>Snímek 15</vt:lpstr>
      <vt:lpstr>Snímek 16</vt:lpstr>
      <vt:lpstr>http://www.youtube.com/watch?v=AwiJR-LiAd8 </vt:lpstr>
      <vt:lpstr>Snímek 18</vt:lpstr>
      <vt:lpstr>Pojmenuj následující sloučeniny:</vt:lpstr>
      <vt:lpstr>Řešení:</vt:lpstr>
      <vt:lpstr> 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Myologie</dc:title>
  <dc:creator>Miroslav Pražienka</dc:creator>
  <cp:lastModifiedBy>Veronika</cp:lastModifiedBy>
  <cp:revision>737</cp:revision>
  <dcterms:created xsi:type="dcterms:W3CDTF">2004-03-24T18:19:47Z</dcterms:created>
  <dcterms:modified xsi:type="dcterms:W3CDTF">2014-03-12T06:05:13Z</dcterms:modified>
</cp:coreProperties>
</file>