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24" autoAdjust="0"/>
    <p:restoredTop sz="94660"/>
  </p:normalViewPr>
  <p:slideViewPr>
    <p:cSldViewPr>
      <p:cViewPr varScale="1">
        <p:scale>
          <a:sx n="87" d="100"/>
          <a:sy n="87" d="100"/>
        </p:scale>
        <p:origin x="156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B6026-F017-43A5-AB86-BEF849AD6EC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18F332-496F-45C7-8808-E18F234CBC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999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18F332-496F-45C7-8808-E18F234CBC2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493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CA5FCBB-6D05-4A17-BB11-DF063E66D43E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C4B565-C8A4-4E4A-9ED6-E8069113F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458758"/>
              </p:ext>
            </p:extLst>
          </p:nvPr>
        </p:nvGraphicFramePr>
        <p:xfrm>
          <a:off x="1333500" y="1628775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751235"/>
                <a:gridCol w="1296765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VY_32_INOVACE_06_6Č-Slovesné třídy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 vzory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Prosinec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 16.12.2013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 slouží  k  uvedení  učiva  o  slovesných  třídách  a  vzorech.  Prezentace je zakončena  krátkým  praktickým  cvičením.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SLOVESNÉ  TŘÍDY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86868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Slovesa rozdělujeme do 5 tříd podle zakončení</a:t>
            </a:r>
          </a:p>
          <a:p>
            <a:pPr>
              <a:buNone/>
            </a:pPr>
            <a:r>
              <a:rPr lang="cs-CZ" b="1" dirty="0" smtClean="0"/>
              <a:t>3. osoby  čísla jednotného času přítomného :</a:t>
            </a:r>
          </a:p>
          <a:p>
            <a:pPr>
              <a:buNone/>
            </a:pPr>
            <a:r>
              <a:rPr lang="cs-CZ" dirty="0" smtClean="0"/>
              <a:t>1.třída-      -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dirty="0" smtClean="0"/>
              <a:t>2.třída-      -</a:t>
            </a:r>
            <a:r>
              <a:rPr lang="cs-CZ" dirty="0" smtClean="0">
                <a:solidFill>
                  <a:srgbClr val="00B050"/>
                </a:solidFill>
              </a:rPr>
              <a:t>ne</a:t>
            </a:r>
          </a:p>
          <a:p>
            <a:pPr>
              <a:buNone/>
            </a:pPr>
            <a:r>
              <a:rPr lang="cs-CZ" dirty="0" smtClean="0"/>
              <a:t>3.třída-      -</a:t>
            </a:r>
            <a:r>
              <a:rPr lang="cs-CZ" dirty="0" smtClean="0">
                <a:solidFill>
                  <a:srgbClr val="7030A0"/>
                </a:solidFill>
              </a:rPr>
              <a:t>je</a:t>
            </a:r>
          </a:p>
          <a:p>
            <a:pPr>
              <a:buNone/>
            </a:pPr>
            <a:r>
              <a:rPr lang="cs-CZ" dirty="0" smtClean="0"/>
              <a:t>4.třída-      -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í</a:t>
            </a:r>
          </a:p>
          <a:p>
            <a:pPr>
              <a:buNone/>
            </a:pPr>
            <a:r>
              <a:rPr lang="cs-CZ" dirty="0" smtClean="0"/>
              <a:t>5.třída-      -</a:t>
            </a:r>
            <a:r>
              <a:rPr lang="cs-CZ" dirty="0" smtClean="0">
                <a:solidFill>
                  <a:srgbClr val="0070C0"/>
                </a:solidFill>
              </a:rPr>
              <a:t>á</a:t>
            </a:r>
          </a:p>
          <a:p>
            <a:pPr>
              <a:buNone/>
            </a:pPr>
            <a:r>
              <a:rPr lang="cs-CZ" sz="4000" b="1" dirty="0" smtClean="0"/>
              <a:t>Pomůcka:  Ž</a:t>
            </a:r>
            <a:r>
              <a:rPr lang="cs-CZ" sz="4000" b="1" dirty="0" smtClean="0">
                <a:solidFill>
                  <a:srgbClr val="FF0000"/>
                </a:solidFill>
              </a:rPr>
              <a:t>e</a:t>
            </a:r>
            <a:r>
              <a:rPr lang="cs-CZ" sz="4000" b="1" dirty="0" smtClean="0">
                <a:solidFill>
                  <a:srgbClr val="00B050"/>
                </a:solidFill>
              </a:rPr>
              <a:t>ne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7030A0"/>
                </a:solidFill>
              </a:rPr>
              <a:t>je</a:t>
            </a:r>
            <a:r>
              <a:rPr lang="cs-CZ" sz="4000" b="1" dirty="0" smtClean="0"/>
              <a:t> b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í</a:t>
            </a:r>
            <a:r>
              <a:rPr lang="cs-CZ" sz="4000" b="1" dirty="0" smtClean="0"/>
              <a:t>d</a:t>
            </a:r>
            <a:r>
              <a:rPr lang="cs-CZ" sz="4000" b="1" dirty="0" smtClean="0">
                <a:solidFill>
                  <a:srgbClr val="0070C0"/>
                </a:solidFill>
              </a:rPr>
              <a:t>a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/>
              <a:t>Tvrdé vzory</a:t>
            </a:r>
            <a:r>
              <a:rPr lang="cs-CZ" sz="2800" dirty="0" smtClean="0"/>
              <a:t>: před </a:t>
            </a:r>
            <a:r>
              <a:rPr lang="cs-CZ" sz="2800" dirty="0" smtClean="0">
                <a:solidFill>
                  <a:srgbClr val="FF0000"/>
                </a:solidFill>
              </a:rPr>
              <a:t>–e</a:t>
            </a:r>
            <a:r>
              <a:rPr lang="cs-CZ" sz="2800" dirty="0" smtClean="0"/>
              <a:t> je tvrdá nebo obojetná souhláska</a:t>
            </a:r>
          </a:p>
          <a:p>
            <a:pPr>
              <a:buNone/>
            </a:pPr>
            <a:r>
              <a:rPr lang="cs-CZ" sz="2800" dirty="0" smtClean="0"/>
              <a:t>                   </a:t>
            </a:r>
            <a:r>
              <a:rPr lang="cs-CZ" sz="2800" i="1" dirty="0" smtClean="0"/>
              <a:t>příčestí minulé</a:t>
            </a:r>
          </a:p>
          <a:p>
            <a:pPr>
              <a:buNone/>
            </a:pPr>
            <a:r>
              <a:rPr lang="cs-CZ" sz="2800" dirty="0" smtClean="0"/>
              <a:t>ne</a:t>
            </a:r>
            <a:r>
              <a:rPr lang="cs-CZ" sz="2800" dirty="0" smtClean="0">
                <a:solidFill>
                  <a:srgbClr val="7030A0"/>
                </a:solidFill>
              </a:rPr>
              <a:t>s</a:t>
            </a:r>
            <a:r>
              <a:rPr lang="cs-CZ" sz="2800" dirty="0" smtClean="0">
                <a:solidFill>
                  <a:srgbClr val="FF0000"/>
                </a:solidFill>
              </a:rPr>
              <a:t>e </a:t>
            </a:r>
            <a:r>
              <a:rPr lang="cs-CZ" sz="2800" dirty="0" smtClean="0"/>
              <a:t>→     ne</a:t>
            </a:r>
            <a:r>
              <a:rPr lang="cs-CZ" sz="2800" dirty="0" smtClean="0">
                <a:solidFill>
                  <a:srgbClr val="00B050"/>
                </a:solidFill>
              </a:rPr>
              <a:t>s</a:t>
            </a:r>
            <a:r>
              <a:rPr lang="cs-CZ" sz="2800" dirty="0" smtClean="0"/>
              <a:t>l  -  před -l je </a:t>
            </a:r>
            <a:r>
              <a:rPr lang="cs-CZ" sz="2800" dirty="0" smtClean="0">
                <a:solidFill>
                  <a:srgbClr val="00B050"/>
                </a:solidFill>
              </a:rPr>
              <a:t>souhláska</a:t>
            </a:r>
          </a:p>
          <a:p>
            <a:pPr>
              <a:buNone/>
            </a:pPr>
            <a:r>
              <a:rPr lang="cs-CZ" sz="2800" dirty="0" smtClean="0"/>
              <a:t>be</a:t>
            </a:r>
            <a:r>
              <a:rPr lang="cs-CZ" sz="2800" dirty="0" smtClean="0">
                <a:solidFill>
                  <a:srgbClr val="7030A0"/>
                </a:solidFill>
              </a:rPr>
              <a:t>r</a:t>
            </a:r>
            <a:r>
              <a:rPr lang="cs-CZ" sz="2800" dirty="0" smtClean="0">
                <a:solidFill>
                  <a:srgbClr val="FF0000"/>
                </a:solidFill>
              </a:rPr>
              <a:t>e </a:t>
            </a:r>
            <a:r>
              <a:rPr lang="cs-CZ" sz="2800" dirty="0" smtClean="0"/>
              <a:t> →     br</a:t>
            </a:r>
            <a:r>
              <a:rPr lang="cs-CZ" sz="2800" dirty="0" smtClean="0">
                <a:solidFill>
                  <a:srgbClr val="00B050"/>
                </a:solidFill>
              </a:rPr>
              <a:t>a</a:t>
            </a:r>
            <a:r>
              <a:rPr lang="cs-CZ" sz="2800" dirty="0" smtClean="0"/>
              <a:t>l  -  před -l je </a:t>
            </a:r>
            <a:r>
              <a:rPr lang="cs-CZ" sz="2800" dirty="0" smtClean="0">
                <a:solidFill>
                  <a:srgbClr val="00B050"/>
                </a:solidFill>
              </a:rPr>
              <a:t>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Měkké vzory</a:t>
            </a:r>
            <a:r>
              <a:rPr lang="cs-CZ" sz="2800" dirty="0" smtClean="0"/>
              <a:t>: před </a:t>
            </a:r>
            <a:r>
              <a:rPr lang="cs-CZ" sz="2800" dirty="0" smtClean="0">
                <a:solidFill>
                  <a:srgbClr val="FF0000"/>
                </a:solidFill>
              </a:rPr>
              <a:t>–e</a:t>
            </a:r>
            <a:r>
              <a:rPr lang="cs-CZ" sz="2800" dirty="0" smtClean="0"/>
              <a:t> je měkká souhláska</a:t>
            </a:r>
          </a:p>
          <a:p>
            <a:pPr>
              <a:buNone/>
            </a:pPr>
            <a:r>
              <a:rPr lang="cs-CZ" sz="2800" dirty="0" smtClean="0"/>
              <a:t>                   </a:t>
            </a:r>
            <a:r>
              <a:rPr lang="cs-CZ" sz="2800" i="1" dirty="0" smtClean="0"/>
              <a:t>příčestí minulé</a:t>
            </a:r>
          </a:p>
          <a:p>
            <a:pPr>
              <a:buNone/>
            </a:pPr>
            <a:r>
              <a:rPr lang="cs-CZ" sz="2800" dirty="0" smtClean="0"/>
              <a:t>ma</a:t>
            </a:r>
            <a:r>
              <a:rPr lang="cs-CZ" sz="2800" dirty="0" smtClean="0">
                <a:solidFill>
                  <a:srgbClr val="7030A0"/>
                </a:solidFill>
              </a:rPr>
              <a:t>ž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  →   maz</a:t>
            </a:r>
            <a:r>
              <a:rPr lang="cs-CZ" sz="2800" dirty="0" smtClean="0">
                <a:solidFill>
                  <a:srgbClr val="00B050"/>
                </a:solidFill>
              </a:rPr>
              <a:t>a</a:t>
            </a:r>
            <a:r>
              <a:rPr lang="cs-CZ" sz="2800" dirty="0" smtClean="0"/>
              <a:t>l  -  před -l je </a:t>
            </a:r>
            <a:r>
              <a:rPr lang="cs-CZ" sz="2800" dirty="0" smtClean="0">
                <a:solidFill>
                  <a:srgbClr val="00B050"/>
                </a:solidFill>
              </a:rPr>
              <a:t>a</a:t>
            </a:r>
          </a:p>
          <a:p>
            <a:pPr>
              <a:buNone/>
            </a:pPr>
            <a:r>
              <a:rPr lang="cs-CZ" sz="2800" dirty="0" smtClean="0"/>
              <a:t>pe</a:t>
            </a:r>
            <a:r>
              <a:rPr lang="cs-CZ" sz="2800" dirty="0" smtClean="0">
                <a:solidFill>
                  <a:srgbClr val="7030A0"/>
                </a:solidFill>
              </a:rPr>
              <a:t>č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  →     pe</a:t>
            </a:r>
            <a:r>
              <a:rPr lang="cs-CZ" sz="2800" dirty="0" smtClean="0">
                <a:solidFill>
                  <a:srgbClr val="00B050"/>
                </a:solidFill>
              </a:rPr>
              <a:t>k</a:t>
            </a:r>
            <a:r>
              <a:rPr lang="cs-CZ" sz="2800" dirty="0" smtClean="0"/>
              <a:t>l    -  před -l je </a:t>
            </a:r>
            <a:r>
              <a:rPr lang="cs-CZ" sz="2800" dirty="0" smtClean="0">
                <a:solidFill>
                  <a:srgbClr val="00B050"/>
                </a:solidFill>
              </a:rPr>
              <a:t>souhláska</a:t>
            </a:r>
          </a:p>
          <a:p>
            <a:pPr>
              <a:buNone/>
            </a:pPr>
            <a:r>
              <a:rPr lang="cs-CZ" sz="2800" dirty="0" smtClean="0"/>
              <a:t>um</a:t>
            </a:r>
            <a:r>
              <a:rPr lang="cs-CZ" sz="2800" dirty="0" smtClean="0">
                <a:solidFill>
                  <a:srgbClr val="7030A0"/>
                </a:solidFill>
              </a:rPr>
              <a:t>ř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 →    umř</a:t>
            </a:r>
            <a:r>
              <a:rPr lang="cs-CZ" sz="2800" dirty="0" smtClean="0">
                <a:solidFill>
                  <a:srgbClr val="00B050"/>
                </a:solidFill>
              </a:rPr>
              <a:t>e</a:t>
            </a:r>
            <a:r>
              <a:rPr lang="cs-CZ" sz="2800" dirty="0" smtClean="0"/>
              <a:t>l  -před -l je </a:t>
            </a:r>
            <a:r>
              <a:rPr lang="cs-CZ" sz="2800" dirty="0" smtClean="0">
                <a:solidFill>
                  <a:srgbClr val="00B050"/>
                </a:solidFill>
              </a:rPr>
              <a:t>e</a:t>
            </a:r>
          </a:p>
          <a:p>
            <a:pPr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1026" name="Picture 2" descr="C:\Users\doma\AppData\Local\Microsoft\Windows\INetCache\IE\YGVCKH3O\dglxasset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58312" y="1714488"/>
            <a:ext cx="1792819" cy="2071702"/>
          </a:xfrm>
          <a:prstGeom prst="rect">
            <a:avLst/>
          </a:prstGeom>
          <a:noFill/>
        </p:spPr>
      </p:pic>
      <p:pic>
        <p:nvPicPr>
          <p:cNvPr id="1027" name="Picture 3" descr="C:\Users\doma\AppData\Local\Microsoft\Windows\INetCache\IE\8SW8QZKS\MC90044039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72324" y="3786190"/>
            <a:ext cx="1785950" cy="1785950"/>
          </a:xfrm>
          <a:prstGeom prst="rect">
            <a:avLst/>
          </a:prstGeom>
          <a:noFill/>
        </p:spPr>
      </p:pic>
      <p:pic>
        <p:nvPicPr>
          <p:cNvPr id="1029" name="Picture 5" descr="C:\Users\doma\AppData\Local\Microsoft\Windows\INetCache\IE\8SW8QZKS\MC90021208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5035601"/>
            <a:ext cx="1732788" cy="182239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                  příčestí minulé</a:t>
            </a:r>
          </a:p>
          <a:p>
            <a:pPr>
              <a:buNone/>
            </a:pPr>
            <a:r>
              <a:rPr lang="cs-CZ" dirty="0" smtClean="0"/>
              <a:t>tisk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  <a:r>
              <a:rPr lang="cs-CZ" dirty="0" smtClean="0"/>
              <a:t>  →  tis</a:t>
            </a:r>
            <a:r>
              <a:rPr lang="cs-CZ" dirty="0" smtClean="0">
                <a:solidFill>
                  <a:srgbClr val="00B050"/>
                </a:solidFill>
              </a:rPr>
              <a:t>k</a:t>
            </a:r>
            <a:r>
              <a:rPr lang="cs-CZ" dirty="0" smtClean="0"/>
              <a:t>l    </a:t>
            </a:r>
          </a:p>
          <a:p>
            <a:pPr>
              <a:buNone/>
            </a:pPr>
            <a:r>
              <a:rPr lang="cs-CZ" dirty="0" smtClean="0"/>
              <a:t>mi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  <a:r>
              <a:rPr lang="cs-CZ" dirty="0" smtClean="0"/>
              <a:t>   →   mi</a:t>
            </a:r>
            <a:r>
              <a:rPr lang="cs-CZ" dirty="0" smtClean="0">
                <a:solidFill>
                  <a:srgbClr val="00B050"/>
                </a:solidFill>
              </a:rPr>
              <a:t>nu</a:t>
            </a:r>
            <a:r>
              <a:rPr lang="cs-CZ" dirty="0" smtClean="0"/>
              <a:t>l 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zač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  <a:r>
              <a:rPr lang="cs-CZ" dirty="0" smtClean="0"/>
              <a:t>  →   zač</a:t>
            </a:r>
            <a:r>
              <a:rPr lang="cs-CZ" dirty="0" smtClean="0">
                <a:solidFill>
                  <a:srgbClr val="00B050"/>
                </a:solidFill>
              </a:rPr>
              <a:t>a</a:t>
            </a:r>
            <a:r>
              <a:rPr lang="cs-CZ" dirty="0" smtClean="0"/>
              <a:t>l  -   k tomuto vzoru patří také 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  </a:t>
            </a:r>
            <a:r>
              <a:rPr lang="cs-CZ" dirty="0" smtClean="0"/>
              <a:t>slovesa zajme, najme, obejme,  </a:t>
            </a:r>
          </a:p>
          <a:p>
            <a:pPr>
              <a:buNone/>
            </a:pPr>
            <a:r>
              <a:rPr lang="cs-CZ" dirty="0" smtClean="0"/>
              <a:t>                    přijme, ujme se</a:t>
            </a:r>
            <a:endParaRPr lang="cs-CZ" dirty="0"/>
          </a:p>
        </p:txBody>
      </p:sp>
      <p:pic>
        <p:nvPicPr>
          <p:cNvPr id="1028" name="Picture 4" descr="C:\Users\doma\AppData\Local\Microsoft\Windows\INetCache\IE\8SW8QZKS\MC9002976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1142984"/>
            <a:ext cx="2286016" cy="2030865"/>
          </a:xfrm>
          <a:prstGeom prst="rect">
            <a:avLst/>
          </a:prstGeom>
          <a:noFill/>
        </p:spPr>
      </p:pic>
      <p:pic>
        <p:nvPicPr>
          <p:cNvPr id="1029" name="Picture 5" descr="C:\Users\doma\AppData\Local\Microsoft\Windows\INetCache\IE\8SW8QZKS\MC90043255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4286256"/>
            <a:ext cx="2285714" cy="228571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i="1" dirty="0" smtClean="0"/>
              <a:t>příčestí minulé</a:t>
            </a:r>
          </a:p>
          <a:p>
            <a:pPr>
              <a:buNone/>
            </a:pPr>
            <a:r>
              <a:rPr lang="cs-CZ" dirty="0" smtClean="0"/>
              <a:t>kry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  <a:r>
              <a:rPr lang="cs-CZ" dirty="0" smtClean="0"/>
              <a:t>      →   kryl</a:t>
            </a:r>
          </a:p>
          <a:p>
            <a:pPr>
              <a:buNone/>
            </a:pPr>
            <a:r>
              <a:rPr lang="cs-CZ" dirty="0" smtClean="0"/>
              <a:t>kupu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  <a:r>
              <a:rPr lang="cs-CZ" dirty="0" smtClean="0"/>
              <a:t>   →   kup</a:t>
            </a:r>
            <a:r>
              <a:rPr lang="cs-CZ" dirty="0" smtClean="0">
                <a:solidFill>
                  <a:srgbClr val="00B050"/>
                </a:solidFill>
              </a:rPr>
              <a:t>ova</a:t>
            </a:r>
            <a:r>
              <a:rPr lang="cs-CZ" dirty="0" smtClean="0"/>
              <a:t>l</a:t>
            </a:r>
          </a:p>
        </p:txBody>
      </p:sp>
      <p:pic>
        <p:nvPicPr>
          <p:cNvPr id="2056" name="Picture 8" descr="C:\Users\doma\AppData\Local\Microsoft\Windows\INetCache\IE\YEP370OW\MC9002959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000240"/>
            <a:ext cx="3214710" cy="23417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</a:t>
            </a:r>
            <a:r>
              <a:rPr lang="cs-CZ" dirty="0" err="1" smtClean="0"/>
              <a:t>příč</a:t>
            </a:r>
            <a:r>
              <a:rPr lang="cs-CZ" dirty="0" smtClean="0"/>
              <a:t>. minulé       rozkaz 2.os.č.j.</a:t>
            </a:r>
          </a:p>
          <a:p>
            <a:pPr>
              <a:buNone/>
            </a:pPr>
            <a:r>
              <a:rPr lang="cs-CZ" dirty="0" smtClean="0"/>
              <a:t>pros</a:t>
            </a:r>
            <a:r>
              <a:rPr lang="cs-CZ" dirty="0" smtClean="0">
                <a:solidFill>
                  <a:srgbClr val="FF0000"/>
                </a:solidFill>
              </a:rPr>
              <a:t>í </a:t>
            </a:r>
            <a:r>
              <a:rPr lang="cs-CZ" dirty="0" smtClean="0"/>
              <a:t>  →  pros</a:t>
            </a:r>
            <a:r>
              <a:rPr lang="cs-CZ" dirty="0" smtClean="0">
                <a:solidFill>
                  <a:srgbClr val="00B050"/>
                </a:solidFill>
              </a:rPr>
              <a:t>i</a:t>
            </a:r>
            <a:r>
              <a:rPr lang="cs-CZ" dirty="0" smtClean="0"/>
              <a:t>l  </a:t>
            </a:r>
          </a:p>
          <a:p>
            <a:pPr>
              <a:buNone/>
            </a:pPr>
            <a:r>
              <a:rPr lang="cs-CZ" dirty="0" smtClean="0"/>
              <a:t>trp</a:t>
            </a:r>
            <a:r>
              <a:rPr lang="cs-CZ" dirty="0" smtClean="0">
                <a:solidFill>
                  <a:srgbClr val="FF0000"/>
                </a:solidFill>
              </a:rPr>
              <a:t>í  </a:t>
            </a:r>
            <a:r>
              <a:rPr lang="cs-CZ" dirty="0" smtClean="0"/>
              <a:t>    →  trp</a:t>
            </a:r>
            <a:r>
              <a:rPr lang="cs-CZ" dirty="0" smtClean="0">
                <a:solidFill>
                  <a:srgbClr val="00B050"/>
                </a:solidFill>
              </a:rPr>
              <a:t>ě</a:t>
            </a:r>
            <a:r>
              <a:rPr lang="cs-CZ" dirty="0" smtClean="0"/>
              <a:t>l             →   trp!</a:t>
            </a:r>
          </a:p>
          <a:p>
            <a:pPr>
              <a:buNone/>
            </a:pPr>
            <a:r>
              <a:rPr lang="cs-CZ" dirty="0" smtClean="0"/>
              <a:t>sáz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   →  sáz</a:t>
            </a:r>
            <a:r>
              <a:rPr lang="cs-CZ" dirty="0" smtClean="0">
                <a:solidFill>
                  <a:srgbClr val="00B050"/>
                </a:solidFill>
              </a:rPr>
              <a:t>e</a:t>
            </a:r>
            <a:r>
              <a:rPr lang="cs-CZ" dirty="0" smtClean="0"/>
              <a:t>l            →   sáz</a:t>
            </a:r>
            <a:r>
              <a:rPr lang="cs-CZ" dirty="0" smtClean="0">
                <a:solidFill>
                  <a:srgbClr val="7030A0"/>
                </a:solidFill>
              </a:rPr>
              <a:t>ej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3074" name="Picture 2" descr="C:\Users\doma\AppData\Local\Microsoft\Windows\INetCache\IE\YEP370OW\MC9000569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4214818"/>
            <a:ext cx="2616056" cy="2321913"/>
          </a:xfrm>
          <a:prstGeom prst="rect">
            <a:avLst/>
          </a:prstGeom>
          <a:noFill/>
        </p:spPr>
      </p:pic>
      <p:pic>
        <p:nvPicPr>
          <p:cNvPr id="3081" name="Picture 9" descr="C:\Users\doma\AppData\Local\Microsoft\Windows\INetCache\IE\QPQMSZ2O\MC90023204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4000504"/>
            <a:ext cx="2098160" cy="2296660"/>
          </a:xfrm>
          <a:prstGeom prst="rect">
            <a:avLst/>
          </a:prstGeom>
          <a:noFill/>
        </p:spPr>
      </p:pic>
      <p:pic>
        <p:nvPicPr>
          <p:cNvPr id="3083" name="Picture 11" descr="C:\Users\doma\AppData\Local\Microsoft\Windows\INetCache\IE\8SW8QZKS\MC9000896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702" y="2786058"/>
            <a:ext cx="2071702" cy="249953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děl</a:t>
            </a:r>
            <a:r>
              <a:rPr lang="cs-CZ" dirty="0" smtClean="0">
                <a:solidFill>
                  <a:srgbClr val="FF0000"/>
                </a:solidFill>
              </a:rPr>
              <a:t>á </a:t>
            </a:r>
            <a:r>
              <a:rPr lang="cs-CZ" dirty="0" smtClean="0"/>
              <a:t>-  dochází ke kolísání mezi 5. a 1. třídou</a:t>
            </a:r>
          </a:p>
          <a:p>
            <a:pPr>
              <a:buNone/>
            </a:pPr>
            <a:r>
              <a:rPr lang="cs-CZ" dirty="0" smtClean="0"/>
              <a:t>             ona se češ</a:t>
            </a:r>
            <a:r>
              <a:rPr lang="cs-CZ" u="sng" dirty="0" smtClean="0"/>
              <a:t>e</a:t>
            </a:r>
            <a:r>
              <a:rPr lang="cs-CZ" dirty="0" smtClean="0"/>
              <a:t> i </a:t>
            </a:r>
            <a:r>
              <a:rPr lang="cs-CZ" dirty="0" err="1" smtClean="0"/>
              <a:t>čes</a:t>
            </a:r>
            <a:r>
              <a:rPr lang="cs-CZ" u="sng" dirty="0" err="1" smtClean="0"/>
              <a:t>á</a:t>
            </a:r>
            <a:endParaRPr lang="cs-CZ" u="sng" dirty="0"/>
          </a:p>
        </p:txBody>
      </p:sp>
      <p:pic>
        <p:nvPicPr>
          <p:cNvPr id="4108" name="Picture 12" descr="C:\Users\doma\AppData\Local\Microsoft\Windows\INetCache\IE\YEP370OW\MC9002174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928934"/>
            <a:ext cx="3160887" cy="307282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Nepravidelná slovesa: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být</a:t>
            </a:r>
          </a:p>
          <a:p>
            <a:r>
              <a:rPr lang="cs-CZ" dirty="0" smtClean="0"/>
              <a:t>jít</a:t>
            </a:r>
          </a:p>
          <a:p>
            <a:r>
              <a:rPr lang="cs-CZ" dirty="0" smtClean="0"/>
              <a:t>chtít</a:t>
            </a:r>
          </a:p>
          <a:p>
            <a:r>
              <a:rPr lang="cs-CZ" dirty="0" smtClean="0"/>
              <a:t>jíst</a:t>
            </a:r>
          </a:p>
          <a:p>
            <a:r>
              <a:rPr lang="cs-CZ" dirty="0" smtClean="0"/>
              <a:t>vědět</a:t>
            </a:r>
          </a:p>
          <a:p>
            <a:r>
              <a:rPr lang="cs-CZ" dirty="0" smtClean="0"/>
              <a:t>vidět</a:t>
            </a:r>
          </a:p>
          <a:p>
            <a:r>
              <a:rPr lang="cs-CZ" dirty="0" smtClean="0"/>
              <a:t>mít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při určování vzorů: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Autofit/>
          </a:bodyPr>
          <a:lstStyle/>
          <a:p>
            <a:r>
              <a:rPr lang="cs-CZ" sz="2800" dirty="0" smtClean="0"/>
              <a:t>sloveso zařadíme do třídy podle 3.os.č.j.přít.č.</a:t>
            </a:r>
          </a:p>
          <a:p>
            <a:r>
              <a:rPr lang="cs-CZ" sz="2800" dirty="0" smtClean="0"/>
              <a:t>v každé třídě kromě 5.tř. se řídíme zakončením </a:t>
            </a:r>
          </a:p>
          <a:p>
            <a:pPr>
              <a:buNone/>
            </a:pPr>
            <a:r>
              <a:rPr lang="cs-CZ" sz="2800" dirty="0" smtClean="0"/>
              <a:t>    kmene minulého (co je před -l)</a:t>
            </a:r>
          </a:p>
          <a:p>
            <a:r>
              <a:rPr lang="cs-CZ" sz="2800" dirty="0" smtClean="0"/>
              <a:t>u 1. třídy zjišťujeme také zakončení kmene </a:t>
            </a:r>
          </a:p>
          <a:p>
            <a:pPr>
              <a:buNone/>
            </a:pPr>
            <a:r>
              <a:rPr lang="cs-CZ" sz="2800" dirty="0" smtClean="0"/>
              <a:t>    přítomného (co je před -e – měkká souhláska</a:t>
            </a:r>
          </a:p>
          <a:p>
            <a:pPr>
              <a:buNone/>
            </a:pPr>
            <a:r>
              <a:rPr lang="cs-CZ" sz="2800" dirty="0" smtClean="0"/>
              <a:t>    nebo tvrdá či obojetná)</a:t>
            </a:r>
          </a:p>
          <a:p>
            <a:r>
              <a:rPr lang="cs-CZ" sz="2800" dirty="0" smtClean="0"/>
              <a:t>slovesa 4.třídy s kmenem minulým na -e(-ě)</a:t>
            </a:r>
          </a:p>
          <a:p>
            <a:pPr>
              <a:buNone/>
            </a:pPr>
            <a:r>
              <a:rPr lang="cs-CZ" sz="2800" dirty="0" smtClean="0"/>
              <a:t>    rozlišíme podle rozkazovacího způsobu</a:t>
            </a:r>
          </a:p>
          <a:p>
            <a:pPr>
              <a:buNone/>
            </a:pPr>
            <a:r>
              <a:rPr lang="cs-CZ" sz="2800" dirty="0" smtClean="0"/>
              <a:t>    (trp x sáz</a:t>
            </a:r>
            <a:r>
              <a:rPr lang="cs-CZ" sz="2800" u="sng" dirty="0" smtClean="0"/>
              <a:t>ej)</a:t>
            </a:r>
          </a:p>
          <a:p>
            <a:r>
              <a:rPr lang="cs-CZ" sz="2800" dirty="0" smtClean="0"/>
              <a:t>zachováváme   slovesný  vid</a:t>
            </a:r>
            <a:endParaRPr lang="cs-CZ" sz="2800" u="sng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686800" cy="1298448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Následující slovesa zařaď </a:t>
            </a:r>
            <a:br>
              <a:rPr lang="cs-CZ" sz="3200" dirty="0" smtClean="0"/>
            </a:br>
            <a:r>
              <a:rPr lang="cs-CZ" sz="3200" dirty="0" smtClean="0"/>
              <a:t>do třídy a ke vzoru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leze</a:t>
            </a:r>
          </a:p>
          <a:p>
            <a:r>
              <a:rPr lang="cs-CZ" dirty="0" smtClean="0"/>
              <a:t>trhá</a:t>
            </a:r>
          </a:p>
          <a:p>
            <a:r>
              <a:rPr lang="cs-CZ" dirty="0" smtClean="0"/>
              <a:t>hází</a:t>
            </a:r>
          </a:p>
          <a:p>
            <a:r>
              <a:rPr lang="cs-CZ" dirty="0" smtClean="0"/>
              <a:t>táhne</a:t>
            </a:r>
          </a:p>
          <a:p>
            <a:r>
              <a:rPr lang="cs-CZ" dirty="0" smtClean="0"/>
              <a:t>bije</a:t>
            </a:r>
          </a:p>
          <a:p>
            <a:r>
              <a:rPr lang="cs-CZ" dirty="0" smtClean="0"/>
              <a:t>vleče</a:t>
            </a:r>
          </a:p>
          <a:p>
            <a:r>
              <a:rPr lang="cs-CZ" dirty="0" smtClean="0"/>
              <a:t>zapne</a:t>
            </a:r>
          </a:p>
          <a:p>
            <a:r>
              <a:rPr lang="cs-CZ" dirty="0" smtClean="0"/>
              <a:t>chválí</a:t>
            </a:r>
          </a:p>
          <a:p>
            <a:r>
              <a:rPr lang="cs-CZ" dirty="0" smtClean="0"/>
              <a:t>lže</a:t>
            </a:r>
          </a:p>
          <a:p>
            <a:r>
              <a:rPr lang="cs-CZ" dirty="0" smtClean="0"/>
              <a:t>pozoruje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 1.- nese</a:t>
            </a:r>
          </a:p>
          <a:p>
            <a:r>
              <a:rPr lang="cs-CZ" dirty="0" smtClean="0"/>
              <a:t> 5.- dělá</a:t>
            </a:r>
          </a:p>
          <a:p>
            <a:r>
              <a:rPr lang="cs-CZ" dirty="0" smtClean="0"/>
              <a:t> 4.- sází</a:t>
            </a:r>
          </a:p>
          <a:p>
            <a:r>
              <a:rPr lang="cs-CZ" dirty="0" smtClean="0"/>
              <a:t> 2.- tiskne</a:t>
            </a:r>
          </a:p>
          <a:p>
            <a:r>
              <a:rPr lang="cs-CZ" dirty="0" smtClean="0"/>
              <a:t> 3.- kryje</a:t>
            </a:r>
          </a:p>
          <a:p>
            <a:r>
              <a:rPr lang="cs-CZ" dirty="0" smtClean="0"/>
              <a:t> 1.- peče</a:t>
            </a:r>
          </a:p>
          <a:p>
            <a:r>
              <a:rPr lang="cs-CZ" dirty="0" smtClean="0"/>
              <a:t> 2.- mine</a:t>
            </a:r>
          </a:p>
          <a:p>
            <a:r>
              <a:rPr lang="cs-CZ" dirty="0" smtClean="0"/>
              <a:t> 4.- prosí</a:t>
            </a:r>
          </a:p>
          <a:p>
            <a:r>
              <a:rPr lang="cs-CZ" dirty="0" smtClean="0"/>
              <a:t> 1.- maže</a:t>
            </a:r>
          </a:p>
          <a:p>
            <a:r>
              <a:rPr lang="cs-CZ" dirty="0" smtClean="0"/>
              <a:t> 3.- kupuje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4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4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Které vzory nebyly ve cvičení zastoupeny?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bere</a:t>
            </a:r>
          </a:p>
          <a:p>
            <a:r>
              <a:rPr lang="cs-CZ" dirty="0" smtClean="0"/>
              <a:t>umře</a:t>
            </a:r>
          </a:p>
          <a:p>
            <a:r>
              <a:rPr lang="cs-CZ" dirty="0" smtClean="0"/>
              <a:t>začne</a:t>
            </a:r>
          </a:p>
          <a:p>
            <a:r>
              <a:rPr lang="cs-CZ" dirty="0" smtClean="0"/>
              <a:t>trpí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Ke každému vymysli alespoň jedno sloveso.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Autorem materiálu a všech jeho částí je </a:t>
            </a:r>
          </a:p>
          <a:p>
            <a:pPr>
              <a:buNone/>
            </a:pPr>
            <a:r>
              <a:rPr lang="cs-CZ" dirty="0" smtClean="0"/>
              <a:t>Mgr. Jana Chmelíková</a:t>
            </a:r>
          </a:p>
          <a:p>
            <a:pPr>
              <a:buNone/>
            </a:pPr>
            <a:r>
              <a:rPr lang="cs-CZ" altLang="zh-CN" smtClean="0"/>
              <a:t>Ilustrace: kliparty MS Office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145</TotalTime>
  <Words>459</Words>
  <Application>Microsoft Office PowerPoint</Application>
  <PresentationFormat>Předvádění na obrazovce (4:3)</PresentationFormat>
  <Paragraphs>111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Calibri</vt:lpstr>
      <vt:lpstr>Franklin Gothic Book</vt:lpstr>
      <vt:lpstr>Franklin Gothic Medium</vt:lpstr>
      <vt:lpstr>华文楷体</vt:lpstr>
      <vt:lpstr>Times New Roman</vt:lpstr>
      <vt:lpstr>Wingdings 2</vt:lpstr>
      <vt:lpstr>Cesta</vt:lpstr>
      <vt:lpstr>Prezentace aplikace PowerPoint</vt:lpstr>
      <vt:lpstr>SLOVESNÉ  TŘÍDY</vt:lpstr>
      <vt:lpstr>1.třída</vt:lpstr>
      <vt:lpstr>2. třída</vt:lpstr>
      <vt:lpstr>3. třída</vt:lpstr>
      <vt:lpstr>4. třída</vt:lpstr>
      <vt:lpstr>5. třída</vt:lpstr>
      <vt:lpstr>Nepravidelná slovesa:</vt:lpstr>
      <vt:lpstr>Postup při určování vzorů:</vt:lpstr>
      <vt:lpstr>Následující slovesa zařaď  do třídy a ke vzoru:</vt:lpstr>
      <vt:lpstr>Které vzory nebyly ve cvičení zastoupeny?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27</cp:revision>
  <dcterms:created xsi:type="dcterms:W3CDTF">2013-12-15T12:02:37Z</dcterms:created>
  <dcterms:modified xsi:type="dcterms:W3CDTF">2014-03-12T10:05:09Z</dcterms:modified>
</cp:coreProperties>
</file>