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0DB8EC-A2B8-4417-9272-1E9ACD7EB8FE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0D129-810D-4729-9B54-6FE9B7E7AB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751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40D129-810D-4729-9B54-6FE9B7E7AB9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820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8C1EA9-C749-4BE4-A7CA-DEBE63CE2ABF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26CA9B9-EE6A-4FB0-9B9A-A7D55FA285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0603111"/>
              </p:ext>
            </p:extLst>
          </p:nvPr>
        </p:nvGraphicFramePr>
        <p:xfrm>
          <a:off x="1333500" y="1628775"/>
          <a:ext cx="6767513" cy="494697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679227"/>
                <a:gridCol w="1368773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7.,8.,9.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VY_32_INOVACE_09_6Č-Přísudek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 27.2.2014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je určen k vysvětlení učiva o druzích přísudku nebo k opakování učiva ve vyšších ročnících. Je doplněn o krátká praktická cvičení, kde žáci přísudek vyhledávají nebo se ho snaží přetransformovat na jiný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typ přísudku.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větný člen, tvoří s podmětem základní skladební dvojici</a:t>
            </a:r>
          </a:p>
          <a:p>
            <a:r>
              <a:rPr lang="cs-CZ" dirty="0"/>
              <a:t>v</a:t>
            </a:r>
            <a:r>
              <a:rPr lang="cs-CZ" dirty="0" smtClean="0"/>
              <a:t>yjadřuje, co podmět dělá (Eva </a:t>
            </a:r>
            <a:r>
              <a:rPr lang="cs-CZ" u="sng" dirty="0" smtClean="0"/>
              <a:t>píše</a:t>
            </a:r>
            <a:r>
              <a:rPr lang="cs-CZ" dirty="0" smtClean="0"/>
              <a:t>),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co se s ním děje (otec </a:t>
            </a:r>
            <a:r>
              <a:rPr lang="cs-CZ" u="sng" dirty="0" smtClean="0"/>
              <a:t>stárne</a:t>
            </a:r>
            <a:r>
              <a:rPr lang="cs-CZ" dirty="0" smtClean="0"/>
              <a:t>)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nebo jaký je (ten skladatel </a:t>
            </a:r>
            <a:r>
              <a:rPr lang="cs-CZ" u="sng" dirty="0" smtClean="0"/>
              <a:t>je</a:t>
            </a:r>
            <a:r>
              <a:rPr lang="cs-CZ" dirty="0" smtClean="0"/>
              <a:t> velmi </a:t>
            </a:r>
            <a:r>
              <a:rPr lang="cs-CZ" u="sng" dirty="0" smtClean="0"/>
              <a:t>nadaný</a:t>
            </a:r>
            <a:r>
              <a:rPr lang="cs-CZ" dirty="0" smtClean="0"/>
              <a:t>)</a:t>
            </a:r>
          </a:p>
          <a:p>
            <a:r>
              <a:rPr lang="cs-CZ" dirty="0"/>
              <a:t>s</a:t>
            </a:r>
            <a:r>
              <a:rPr lang="cs-CZ" dirty="0" smtClean="0"/>
              <a:t> podmětem se shoduje v osobě, čísle 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jmenném rodě</a:t>
            </a:r>
          </a:p>
        </p:txBody>
      </p:sp>
      <p:pic>
        <p:nvPicPr>
          <p:cNvPr id="1033" name="Picture 9" descr="C:\Users\doma\AppData\Local\Microsoft\Windows\INetCache\IE\YGVCKH3O\MC9003703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4286256"/>
            <a:ext cx="1571636" cy="22151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slovesný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571612"/>
            <a:ext cx="4191000" cy="4752988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j</a:t>
            </a:r>
            <a:r>
              <a:rPr lang="cs-CZ" b="1" i="1" dirty="0" smtClean="0">
                <a:solidFill>
                  <a:srgbClr val="FF0000"/>
                </a:solidFill>
              </a:rPr>
              <a:t>ednoduchý</a:t>
            </a:r>
            <a:r>
              <a:rPr lang="cs-CZ" dirty="0" smtClean="0"/>
              <a:t>  </a:t>
            </a:r>
            <a:r>
              <a:rPr lang="cs-CZ" sz="2200" dirty="0" smtClean="0"/>
              <a:t>(od 1 slovesa)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dítě </a:t>
            </a:r>
            <a:r>
              <a:rPr lang="cs-CZ" u="sng" dirty="0" smtClean="0"/>
              <a:t>spí </a:t>
            </a:r>
            <a:r>
              <a:rPr lang="cs-CZ" dirty="0" smtClean="0"/>
              <a:t>, žák </a:t>
            </a:r>
            <a:r>
              <a:rPr lang="cs-CZ" u="sng" dirty="0" smtClean="0"/>
              <a:t>se učí</a:t>
            </a:r>
          </a:p>
          <a:p>
            <a:pPr>
              <a:buNone/>
            </a:pPr>
            <a:endParaRPr lang="cs-CZ" u="sng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složený  </a:t>
            </a:r>
            <a:r>
              <a:rPr lang="cs-CZ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(od 1 slovesa)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kamarád </a:t>
            </a:r>
            <a:r>
              <a:rPr lang="cs-CZ" u="sng" dirty="0" smtClean="0"/>
              <a:t>by přišel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my </a:t>
            </a:r>
            <a:r>
              <a:rPr lang="cs-CZ" u="sng" dirty="0" smtClean="0"/>
              <a:t>jsme se učili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děti </a:t>
            </a:r>
            <a:r>
              <a:rPr lang="cs-CZ" u="sng" dirty="0" smtClean="0"/>
              <a:t>se budou koupat</a:t>
            </a:r>
          </a:p>
          <a:p>
            <a:pPr>
              <a:buNone/>
            </a:pPr>
            <a:r>
              <a:rPr lang="cs-CZ" dirty="0" smtClean="0"/>
              <a:t>    žáci </a:t>
            </a:r>
            <a:r>
              <a:rPr lang="cs-CZ" u="sng" dirty="0" smtClean="0"/>
              <a:t>byli odměněni</a:t>
            </a:r>
            <a:endParaRPr lang="cs-CZ" u="sng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900634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složený  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    (z více různých sloves)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způsobové sloveso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(moci, smět, muset,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chtít, mít povinnost)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nebo </a:t>
            </a:r>
            <a:r>
              <a:rPr lang="cs-CZ" dirty="0" smtClean="0">
                <a:solidFill>
                  <a:srgbClr val="FF0000"/>
                </a:solidFill>
              </a:rPr>
              <a:t>fázové sloveso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( začít, přestat)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0070C0"/>
                </a:solidFill>
              </a:rPr>
              <a:t>+ infinitiv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chtěl bych </a:t>
            </a:r>
            <a:r>
              <a:rPr lang="cs-CZ" dirty="0" smtClean="0"/>
              <a:t>mu </a:t>
            </a:r>
            <a:r>
              <a:rPr lang="cs-CZ" u="sng" dirty="0" smtClean="0">
                <a:solidFill>
                  <a:srgbClr val="0070C0"/>
                </a:solidFill>
              </a:rPr>
              <a:t>pomoci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museli jsme </a:t>
            </a:r>
            <a:r>
              <a:rPr lang="cs-CZ" u="sng" dirty="0" smtClean="0">
                <a:solidFill>
                  <a:srgbClr val="0070C0"/>
                </a:solidFill>
              </a:rPr>
              <a:t>se</a:t>
            </a:r>
            <a:r>
              <a:rPr lang="cs-CZ" u="sng" dirty="0" smtClean="0"/>
              <a:t> začít </a:t>
            </a:r>
            <a:r>
              <a:rPr lang="cs-CZ" u="sng" dirty="0" smtClean="0">
                <a:solidFill>
                  <a:srgbClr val="0070C0"/>
                </a:solidFill>
              </a:rPr>
              <a:t>učit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byl bys </a:t>
            </a:r>
            <a:r>
              <a:rPr lang="cs-CZ" dirty="0" smtClean="0"/>
              <a:t>to </a:t>
            </a:r>
            <a:r>
              <a:rPr lang="cs-CZ" u="sng" dirty="0" smtClean="0"/>
              <a:t>nesměl </a:t>
            </a:r>
            <a:r>
              <a:rPr lang="cs-CZ" u="sng" dirty="0" smtClean="0">
                <a:solidFill>
                  <a:srgbClr val="0070C0"/>
                </a:solidFill>
              </a:rPr>
              <a:t>říct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doma\AppData\Local\Microsoft\Windows\INetCache\IE\YGVCKH3O\MC9004300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4786322"/>
            <a:ext cx="2214578" cy="1840688"/>
          </a:xfrm>
          <a:prstGeom prst="rect">
            <a:avLst/>
          </a:prstGeom>
          <a:noFill/>
        </p:spPr>
      </p:pic>
      <p:pic>
        <p:nvPicPr>
          <p:cNvPr id="2055" name="Picture 7" descr="C:\Users\doma\AppData\Local\Microsoft\Windows\INetCache\IE\RBBD75N6\MC9004173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89828" y="214290"/>
            <a:ext cx="1954172" cy="19288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se sponou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ponové sloveso (být, bývat, stát se, stávat se)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+ podstatné jméno </a:t>
            </a:r>
            <a:r>
              <a:rPr lang="cs-CZ" dirty="0" smtClean="0"/>
              <a:t>– Shakespeare </a:t>
            </a:r>
            <a:r>
              <a:rPr lang="cs-CZ" u="sng" dirty="0" smtClean="0"/>
              <a:t>byl spisovatel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já </a:t>
            </a:r>
            <a:r>
              <a:rPr lang="cs-CZ" u="sng" dirty="0" smtClean="0"/>
              <a:t>se stanu traktoristou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+ přídavné jméno </a:t>
            </a:r>
            <a:r>
              <a:rPr lang="cs-CZ" dirty="0" smtClean="0"/>
              <a:t>– ta dívka </a:t>
            </a:r>
            <a:r>
              <a:rPr lang="cs-CZ" u="sng" dirty="0" smtClean="0"/>
              <a:t>je krásná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  <a:r>
              <a:rPr lang="cs-CZ" u="sng" dirty="0" smtClean="0"/>
              <a:t>stával se známějším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+ zájmeno </a:t>
            </a:r>
            <a:r>
              <a:rPr lang="cs-CZ" dirty="0" smtClean="0"/>
              <a:t>– to auto </a:t>
            </a:r>
            <a:r>
              <a:rPr lang="cs-CZ" u="sng" dirty="0" smtClean="0"/>
              <a:t>je naše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+ číslovka </a:t>
            </a:r>
            <a:r>
              <a:rPr lang="cs-CZ" dirty="0" smtClean="0"/>
              <a:t>– nakonec </a:t>
            </a:r>
            <a:r>
              <a:rPr lang="cs-CZ" u="sng" dirty="0" smtClean="0"/>
              <a:t>byl první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+ příslovce </a:t>
            </a:r>
            <a:r>
              <a:rPr lang="cs-CZ" dirty="0" smtClean="0"/>
              <a:t>– nemocnému </a:t>
            </a:r>
            <a:r>
              <a:rPr lang="cs-CZ" u="sng" dirty="0" smtClean="0"/>
              <a:t>bylo</a:t>
            </a:r>
            <a:r>
              <a:rPr lang="cs-CZ" dirty="0" smtClean="0"/>
              <a:t> už </a:t>
            </a:r>
            <a:r>
              <a:rPr lang="cs-CZ" u="sng" dirty="0" smtClean="0"/>
              <a:t>lépe</a:t>
            </a:r>
            <a:endParaRPr lang="cs-CZ" u="sng" dirty="0"/>
          </a:p>
        </p:txBody>
      </p:sp>
      <p:pic>
        <p:nvPicPr>
          <p:cNvPr id="3075" name="Picture 3" descr="C:\Users\doma\AppData\Local\Microsoft\Windows\INetCache\IE\8SW8QZKS\MC9003790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86044" y="0"/>
            <a:ext cx="1217604" cy="1643050"/>
          </a:xfrm>
          <a:prstGeom prst="rect">
            <a:avLst/>
          </a:prstGeom>
          <a:noFill/>
        </p:spPr>
      </p:pic>
      <p:pic>
        <p:nvPicPr>
          <p:cNvPr id="3077" name="Picture 5" descr="C:\Users\doma\AppData\Local\Microsoft\Windows\INetCache\IE\RBBD75N6\MC9002511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071942"/>
            <a:ext cx="2357422" cy="181300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Přísudek jmenný beze spony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přísudku je </a:t>
            </a:r>
            <a:r>
              <a:rPr lang="cs-CZ" dirty="0" smtClean="0">
                <a:solidFill>
                  <a:srgbClr val="0070C0"/>
                </a:solidFill>
              </a:rPr>
              <a:t>pouze jméno</a:t>
            </a:r>
            <a:r>
              <a:rPr lang="cs-CZ" dirty="0" smtClean="0"/>
              <a:t>, spona je vypuštěna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Mluviti </a:t>
            </a:r>
            <a:r>
              <a:rPr lang="cs-CZ" u="sng" dirty="0" smtClean="0"/>
              <a:t>stříbr</a:t>
            </a:r>
            <a:r>
              <a:rPr lang="cs-CZ" dirty="0" smtClean="0"/>
              <a:t>o, mlčeti </a:t>
            </a:r>
            <a:r>
              <a:rPr lang="cs-CZ" u="sng" dirty="0" smtClean="0"/>
              <a:t>zlato.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(Mluviti je stříbro, mlčeti je zlato.)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098" name="Picture 2" descr="C:\Users\doma\AppData\Local\Microsoft\Windows\INetCache\IE\UNH5CRI4\MC90042810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3857628"/>
            <a:ext cx="1939925" cy="18192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Sloveso </a:t>
            </a:r>
            <a:r>
              <a:rPr lang="cs-CZ" b="1" i="1" dirty="0" smtClean="0">
                <a:solidFill>
                  <a:srgbClr val="FF0000"/>
                </a:solidFill>
              </a:rPr>
              <a:t>BÝT</a:t>
            </a:r>
            <a:r>
              <a:rPr lang="cs-CZ" dirty="0" smtClean="0"/>
              <a:t> je někdy plnovýznamové a samo je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řísudkem!</a:t>
            </a:r>
          </a:p>
          <a:p>
            <a:pPr>
              <a:buNone/>
            </a:pPr>
            <a:r>
              <a:rPr lang="cs-CZ" dirty="0" smtClean="0"/>
              <a:t>V lese </a:t>
            </a:r>
            <a:r>
              <a:rPr lang="cs-CZ" u="sng" dirty="0" smtClean="0"/>
              <a:t>je</a:t>
            </a:r>
            <a:r>
              <a:rPr lang="cs-CZ" dirty="0" smtClean="0"/>
              <a:t> spousta stromů. (= existuje, nachází se)</a:t>
            </a:r>
          </a:p>
          <a:p>
            <a:pPr>
              <a:buNone/>
            </a:pPr>
            <a:r>
              <a:rPr lang="cs-CZ" dirty="0" smtClean="0"/>
              <a:t>Strašidla </a:t>
            </a:r>
            <a:r>
              <a:rPr lang="cs-CZ" u="sng" dirty="0" smtClean="0"/>
              <a:t>nejsou</a:t>
            </a:r>
            <a:r>
              <a:rPr lang="cs-CZ" dirty="0" smtClean="0"/>
              <a:t>. (neexistují)</a:t>
            </a:r>
            <a:endParaRPr lang="cs-CZ" dirty="0"/>
          </a:p>
        </p:txBody>
      </p:sp>
      <p:pic>
        <p:nvPicPr>
          <p:cNvPr id="4100" name="Picture 4" descr="C:\Users\doma\AppData\Local\Microsoft\Windows\INetCache\IE\QPQMSZ2O\MC9003513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4214818"/>
            <a:ext cx="1457608" cy="1792586"/>
          </a:xfrm>
          <a:prstGeom prst="rect">
            <a:avLst/>
          </a:prstGeom>
          <a:noFill/>
        </p:spPr>
      </p:pic>
      <p:pic>
        <p:nvPicPr>
          <p:cNvPr id="4114" name="Picture 18" descr="C:\Users\doma\AppData\Local\Microsoft\Windows\INetCache\IE\T41VSVZQ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1" y="3929066"/>
            <a:ext cx="3359553" cy="223203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41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38200"/>
          </a:xfrm>
        </p:spPr>
        <p:txBody>
          <a:bodyPr/>
          <a:lstStyle/>
          <a:p>
            <a:r>
              <a:rPr lang="cs-CZ" dirty="0" smtClean="0"/>
              <a:t>Přísudek vyjádřený citoslovcem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Všichni </a:t>
            </a:r>
            <a:r>
              <a:rPr lang="cs-CZ" dirty="0" err="1" smtClean="0">
                <a:solidFill>
                  <a:srgbClr val="FF0000"/>
                </a:solidFill>
              </a:rPr>
              <a:t>hrrr</a:t>
            </a:r>
            <a:r>
              <a:rPr lang="cs-CZ" dirty="0" smtClean="0"/>
              <a:t> na něj. (= Všichni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r>
              <a:rPr lang="cs-CZ" dirty="0" smtClean="0"/>
              <a:t> na něj </a:t>
            </a:r>
            <a:r>
              <a:rPr lang="cs-CZ" dirty="0" smtClean="0">
                <a:solidFill>
                  <a:srgbClr val="FF0000"/>
                </a:solidFill>
              </a:rPr>
              <a:t>vrhli</a:t>
            </a:r>
            <a:r>
              <a:rPr lang="cs-CZ" dirty="0" smtClean="0"/>
              <a:t>.)</a:t>
            </a:r>
          </a:p>
          <a:p>
            <a:r>
              <a:rPr lang="cs-CZ" dirty="0" smtClean="0"/>
              <a:t>Kočka </a:t>
            </a:r>
            <a:r>
              <a:rPr lang="cs-CZ" u="sng" dirty="0" smtClean="0">
                <a:solidFill>
                  <a:srgbClr val="FF0000"/>
                </a:solidFill>
              </a:rPr>
              <a:t>hop</a:t>
            </a:r>
            <a:r>
              <a:rPr lang="cs-CZ" dirty="0" smtClean="0"/>
              <a:t> na plot. (= Kočka </a:t>
            </a:r>
            <a:r>
              <a:rPr lang="cs-CZ" dirty="0" smtClean="0">
                <a:solidFill>
                  <a:srgbClr val="FF0000"/>
                </a:solidFill>
              </a:rPr>
              <a:t>skočila</a:t>
            </a:r>
            <a:r>
              <a:rPr lang="cs-CZ" dirty="0" smtClean="0"/>
              <a:t> na plot.)</a:t>
            </a:r>
          </a:p>
          <a:p>
            <a:endParaRPr lang="cs-CZ" dirty="0"/>
          </a:p>
        </p:txBody>
      </p:sp>
      <p:pic>
        <p:nvPicPr>
          <p:cNvPr id="1036" name="Picture 12" descr="C:\Users\doma\AppData\Local\Microsoft\Windows\INetCache\IE\5Y42SL5Z\MC9004108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3071810"/>
            <a:ext cx="3570083" cy="343880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Vyhledejte přísudky: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Rychlá jízda autem bývá často velmi nebezpečná.</a:t>
            </a:r>
          </a:p>
          <a:p>
            <a:r>
              <a:rPr lang="cs-CZ" dirty="0" smtClean="0"/>
              <a:t>V zimě budeme lyžovat.</a:t>
            </a:r>
          </a:p>
          <a:p>
            <a:r>
              <a:rPr lang="cs-CZ" dirty="0" smtClean="0"/>
              <a:t>V zimě se naučím pořádně lyžovat.</a:t>
            </a:r>
          </a:p>
          <a:p>
            <a:r>
              <a:rPr lang="cs-CZ" dirty="0" smtClean="0"/>
              <a:t>Jednou se stanu pilotem dopravního letadla.</a:t>
            </a:r>
          </a:p>
          <a:p>
            <a:r>
              <a:rPr lang="cs-CZ" dirty="0" smtClean="0"/>
              <a:t>Ta propiska je určitě moje.</a:t>
            </a:r>
          </a:p>
          <a:p>
            <a:r>
              <a:rPr lang="cs-CZ" dirty="0" smtClean="0"/>
              <a:t>Přestaň se chovat tak povýšeně.</a:t>
            </a:r>
          </a:p>
          <a:p>
            <a:r>
              <a:rPr lang="cs-CZ" dirty="0" smtClean="0"/>
              <a:t>Mohli byste mi s tím nějak poradit?</a:t>
            </a:r>
          </a:p>
          <a:p>
            <a:r>
              <a:rPr lang="cs-CZ" dirty="0" smtClean="0"/>
              <a:t>Ptáčata frnk z hnízda ven.</a:t>
            </a:r>
          </a:p>
          <a:p>
            <a:r>
              <a:rPr lang="cs-CZ" dirty="0" smtClean="0"/>
              <a:t>Měli bychom začít jíst zdravější jídla.</a:t>
            </a:r>
          </a:p>
          <a:p>
            <a:r>
              <a:rPr lang="cs-CZ" dirty="0" smtClean="0"/>
              <a:t>Pes nejlepší přítel člověka.</a:t>
            </a:r>
          </a:p>
          <a:p>
            <a:endParaRPr lang="cs-CZ" dirty="0"/>
          </a:p>
        </p:txBody>
      </p:sp>
      <p:pic>
        <p:nvPicPr>
          <p:cNvPr id="2051" name="Picture 3" descr="C:\Users\doma\AppData\Local\Microsoft\Windows\INetCache\IE\QPQMSZ2O\MC9003588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0"/>
            <a:ext cx="1810620" cy="1571636"/>
          </a:xfrm>
          <a:prstGeom prst="rect">
            <a:avLst/>
          </a:prstGeom>
          <a:noFill/>
        </p:spPr>
      </p:pic>
      <p:pic>
        <p:nvPicPr>
          <p:cNvPr id="2052" name="Picture 4" descr="C:\Users\doma\AppData\Local\Microsoft\Windows\INetCache\IE\QPQMSZ2O\MC9000554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14346" y="0"/>
            <a:ext cx="2164324" cy="1714512"/>
          </a:xfrm>
          <a:prstGeom prst="rect">
            <a:avLst/>
          </a:prstGeom>
          <a:noFill/>
        </p:spPr>
      </p:pic>
      <p:pic>
        <p:nvPicPr>
          <p:cNvPr id="2089" name="Picture 41" descr="C:\Users\doma\AppData\Local\Microsoft\Windows\INetCache\IE\48P8NKFT\MM910001139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3546457"/>
            <a:ext cx="2128849" cy="3311543"/>
          </a:xfrm>
          <a:prstGeom prst="rect">
            <a:avLst/>
          </a:prstGeom>
          <a:noFill/>
        </p:spPr>
      </p:pic>
      <p:cxnSp>
        <p:nvCxnSpPr>
          <p:cNvPr id="3" name="Přímá spojnice 2"/>
          <p:cNvCxnSpPr/>
          <p:nvPr/>
        </p:nvCxnSpPr>
        <p:spPr>
          <a:xfrm>
            <a:off x="3635896" y="1988840"/>
            <a:ext cx="7200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084168" y="1988840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49978" y="2420888"/>
            <a:ext cx="240599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49978" y="2924944"/>
            <a:ext cx="146989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115239" y="3356992"/>
            <a:ext cx="8489" cy="31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49978" y="3356992"/>
            <a:ext cx="240599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627784" y="3861048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23928" y="3861048"/>
            <a:ext cx="6480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899592" y="4293096"/>
            <a:ext cx="25922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627784" y="3861048"/>
            <a:ext cx="2160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899592" y="4725144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788024" y="4725144"/>
            <a:ext cx="100811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115239" y="5157192"/>
            <a:ext cx="58455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899592" y="5589240"/>
            <a:ext cx="30243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699792" y="6093296"/>
            <a:ext cx="79208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6" dur="2000"/>
                                        <p:tgtEl>
                                          <p:spTgt spid="2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0" dur="2000" fill="hold"/>
                                        <p:tgtEl>
                                          <p:spTgt spid="208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0715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Přísudek jmenný se sponou převeď na slovesný: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Maminka je prodavačkou v drogerii.</a:t>
            </a:r>
          </a:p>
          <a:p>
            <a:pPr algn="just">
              <a:buNone/>
            </a:pPr>
            <a:r>
              <a:rPr lang="cs-CZ" dirty="0" smtClean="0"/>
              <a:t>    Maminka </a:t>
            </a:r>
            <a:r>
              <a:rPr lang="cs-CZ" u="sng" dirty="0" smtClean="0"/>
              <a:t>prodává</a:t>
            </a:r>
            <a:r>
              <a:rPr lang="cs-CZ" dirty="0" smtClean="0"/>
              <a:t> v drogerii.</a:t>
            </a:r>
          </a:p>
          <a:p>
            <a:pPr algn="just"/>
            <a:r>
              <a:rPr lang="cs-CZ" dirty="0" smtClean="0"/>
              <a:t>Kamarád je už konečně zdravý.</a:t>
            </a:r>
          </a:p>
          <a:p>
            <a:pPr algn="just">
              <a:buNone/>
            </a:pPr>
            <a:r>
              <a:rPr lang="cs-CZ" dirty="0" smtClean="0"/>
              <a:t>    Kamarád </a:t>
            </a:r>
            <a:r>
              <a:rPr lang="cs-CZ" u="sng" dirty="0" smtClean="0"/>
              <a:t>se</a:t>
            </a:r>
            <a:r>
              <a:rPr lang="cs-CZ" dirty="0" smtClean="0"/>
              <a:t> už konečně </a:t>
            </a:r>
            <a:r>
              <a:rPr lang="cs-CZ" u="sng" dirty="0" smtClean="0"/>
              <a:t>uzdravil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Ten herec se stal slavným po celém světě.</a:t>
            </a:r>
          </a:p>
          <a:p>
            <a:pPr algn="just">
              <a:buNone/>
            </a:pPr>
            <a:r>
              <a:rPr lang="cs-CZ" dirty="0" smtClean="0"/>
              <a:t>    Ten herec </a:t>
            </a:r>
            <a:r>
              <a:rPr lang="cs-CZ" u="sng" dirty="0" smtClean="0"/>
              <a:t>se proslavil </a:t>
            </a:r>
            <a:r>
              <a:rPr lang="cs-CZ" dirty="0" smtClean="0"/>
              <a:t>po celém světě.</a:t>
            </a:r>
          </a:p>
          <a:p>
            <a:pPr algn="just"/>
            <a:r>
              <a:rPr lang="cs-CZ" dirty="0" smtClean="0"/>
              <a:t>Na život v paneláku ještě nejsme zvyklí.</a:t>
            </a:r>
          </a:p>
          <a:p>
            <a:pPr algn="just">
              <a:buNone/>
            </a:pPr>
            <a:r>
              <a:rPr lang="cs-CZ" dirty="0" smtClean="0"/>
              <a:t>    Na život v paneláku </a:t>
            </a:r>
            <a:r>
              <a:rPr lang="cs-CZ" u="sng" dirty="0" smtClean="0"/>
              <a:t>jsme si </a:t>
            </a:r>
            <a:r>
              <a:rPr lang="cs-CZ" dirty="0" smtClean="0"/>
              <a:t>ještě </a:t>
            </a:r>
            <a:r>
              <a:rPr lang="cs-CZ" u="sng" dirty="0" smtClean="0"/>
              <a:t>nezvykli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9" name="Picture 9" descr="C:\Users\doma\AppData\Local\Microsoft\Windows\INetCache\IE\O3B173V9\MC9004405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48" y="3643314"/>
            <a:ext cx="1143008" cy="2913153"/>
          </a:xfrm>
          <a:prstGeom prst="rect">
            <a:avLst/>
          </a:prstGeom>
          <a:noFill/>
        </p:spPr>
      </p:pic>
      <p:pic>
        <p:nvPicPr>
          <p:cNvPr id="5133" name="Picture 13" descr="C:\Users\doma\AppData\Local\Microsoft\Windows\INetCache\IE\48P8NKFT\MC9003341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3" y="1285860"/>
            <a:ext cx="2004217" cy="210998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0"/>
            <a:ext cx="8686800" cy="10715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Přísudek slovesný převeď na jmenný se sponou: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Jablka na stromě krásně zčervenala.</a:t>
            </a:r>
          </a:p>
          <a:p>
            <a:pPr>
              <a:buNone/>
            </a:pPr>
            <a:r>
              <a:rPr lang="cs-CZ" dirty="0" smtClean="0"/>
              <a:t>    Jablka na stromě </a:t>
            </a:r>
            <a:r>
              <a:rPr lang="cs-CZ" u="sng" dirty="0" smtClean="0"/>
              <a:t>jsou</a:t>
            </a:r>
            <a:r>
              <a:rPr lang="cs-CZ" dirty="0" smtClean="0"/>
              <a:t> krásně </a:t>
            </a:r>
            <a:r>
              <a:rPr lang="cs-CZ" u="sng" dirty="0" smtClean="0"/>
              <a:t>červená.</a:t>
            </a:r>
          </a:p>
          <a:p>
            <a:r>
              <a:rPr lang="cs-CZ" dirty="0" smtClean="0"/>
              <a:t>Náš soused řídí autobus.</a:t>
            </a:r>
          </a:p>
          <a:p>
            <a:pPr>
              <a:buNone/>
            </a:pPr>
            <a:r>
              <a:rPr lang="cs-CZ" dirty="0" smtClean="0"/>
              <a:t>    Náš soused </a:t>
            </a:r>
            <a:r>
              <a:rPr lang="cs-CZ" u="sng" dirty="0" smtClean="0"/>
              <a:t>je řidičem </a:t>
            </a:r>
            <a:r>
              <a:rPr lang="cs-CZ" dirty="0" smtClean="0"/>
              <a:t>autobusu.</a:t>
            </a:r>
          </a:p>
          <a:p>
            <a:r>
              <a:rPr lang="cs-CZ" dirty="0" smtClean="0"/>
              <a:t> Lyžařka se spokojila se třetím místem.</a:t>
            </a:r>
          </a:p>
          <a:p>
            <a:pPr>
              <a:buNone/>
            </a:pPr>
            <a:r>
              <a:rPr lang="cs-CZ" dirty="0" smtClean="0"/>
              <a:t>    Lyžařka </a:t>
            </a:r>
            <a:r>
              <a:rPr lang="cs-CZ" u="sng" dirty="0" smtClean="0"/>
              <a:t>byla spokojená </a:t>
            </a:r>
            <a:r>
              <a:rPr lang="cs-CZ" dirty="0" smtClean="0"/>
              <a:t>se třetím místem.</a:t>
            </a:r>
          </a:p>
          <a:p>
            <a:r>
              <a:rPr lang="cs-CZ" dirty="0" smtClean="0"/>
              <a:t> Ta žena viděla dopravní nehodu.</a:t>
            </a:r>
          </a:p>
          <a:p>
            <a:pPr>
              <a:buNone/>
            </a:pPr>
            <a:r>
              <a:rPr lang="cs-CZ" dirty="0" smtClean="0"/>
              <a:t>    Ta žena </a:t>
            </a:r>
            <a:r>
              <a:rPr lang="cs-CZ" u="sng" dirty="0" smtClean="0"/>
              <a:t>se stala svědkem</a:t>
            </a:r>
            <a:r>
              <a:rPr lang="cs-CZ" dirty="0" smtClean="0"/>
              <a:t> dopravní nehody.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8" name="Picture 4" descr="C:\Users\doma\AppData\Local\Microsoft\Windows\INetCache\IE\5Y42SL5Z\MC9002351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714356"/>
            <a:ext cx="1826971" cy="1666037"/>
          </a:xfrm>
          <a:prstGeom prst="rect">
            <a:avLst/>
          </a:prstGeom>
          <a:noFill/>
        </p:spPr>
      </p:pic>
      <p:pic>
        <p:nvPicPr>
          <p:cNvPr id="6156" name="Picture 12" descr="C:\Users\doma\AppData\Local\Microsoft\Windows\INetCache\IE\48P8NKFT\MC9000567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611779"/>
            <a:ext cx="2643174" cy="953817"/>
          </a:xfrm>
          <a:prstGeom prst="rect">
            <a:avLst/>
          </a:prstGeom>
          <a:noFill/>
        </p:spPr>
      </p:pic>
      <p:pic>
        <p:nvPicPr>
          <p:cNvPr id="6157" name="Picture 13" descr="C:\Users\doma\AppData\Local\Microsoft\Windows\INetCache\IE\UNH5CRI4\MC9001977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2571744"/>
            <a:ext cx="2643174" cy="126786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1" dur="2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Přísudek slovesný vyjádři citoslovcem: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Někdo zaklepal na dveře.</a:t>
            </a:r>
          </a:p>
          <a:p>
            <a:pPr>
              <a:buNone/>
            </a:pPr>
            <a:r>
              <a:rPr lang="cs-CZ" dirty="0" smtClean="0"/>
              <a:t>    Někdo </a:t>
            </a:r>
            <a:r>
              <a:rPr lang="cs-CZ" u="sng" dirty="0" err="1" smtClean="0"/>
              <a:t>ťuky</a:t>
            </a:r>
            <a:r>
              <a:rPr lang="cs-CZ" u="sng" dirty="0" smtClean="0"/>
              <a:t> </a:t>
            </a:r>
            <a:r>
              <a:rPr lang="cs-CZ" u="sng" dirty="0" err="1" smtClean="0"/>
              <a:t>ťuk</a:t>
            </a:r>
            <a:r>
              <a:rPr lang="cs-CZ" u="sng" dirty="0" smtClean="0"/>
              <a:t> </a:t>
            </a:r>
            <a:r>
              <a:rPr lang="cs-CZ" dirty="0" smtClean="0"/>
              <a:t>na dveře.</a:t>
            </a:r>
          </a:p>
          <a:p>
            <a:r>
              <a:rPr lang="cs-CZ" dirty="0" smtClean="0"/>
              <a:t> Malé dítě spadlo na zem.</a:t>
            </a:r>
          </a:p>
          <a:p>
            <a:pPr>
              <a:buNone/>
            </a:pPr>
            <a:r>
              <a:rPr lang="cs-CZ" dirty="0" smtClean="0"/>
              <a:t>     Malé dítě </a:t>
            </a:r>
            <a:r>
              <a:rPr lang="cs-CZ" u="sng" dirty="0" err="1" smtClean="0"/>
              <a:t>bác</a:t>
            </a:r>
            <a:r>
              <a:rPr lang="cs-CZ" dirty="0" smtClean="0"/>
              <a:t> na zem.</a:t>
            </a:r>
          </a:p>
          <a:p>
            <a:r>
              <a:rPr lang="cs-CZ" dirty="0" smtClean="0"/>
              <a:t> Žába skočila do kaluže.</a:t>
            </a:r>
          </a:p>
          <a:p>
            <a:pPr>
              <a:buNone/>
            </a:pPr>
            <a:r>
              <a:rPr lang="cs-CZ" dirty="0" smtClean="0"/>
              <a:t>     Žába </a:t>
            </a:r>
            <a:r>
              <a:rPr lang="cs-CZ" u="sng" dirty="0" smtClean="0"/>
              <a:t>hop</a:t>
            </a:r>
            <a:r>
              <a:rPr lang="cs-CZ" dirty="0" smtClean="0"/>
              <a:t> do kaluže.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172" name="Picture 4" descr="C:\Users\doma\AppData\Local\Microsoft\Windows\INetCache\IE\48P8NKFT\MC9004264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3214686"/>
            <a:ext cx="2327037" cy="205333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</a:t>
            </a:r>
            <a:r>
              <a:rPr lang="cs-CZ" smtClean="0"/>
              <a:t>MS Office</a:t>
            </a:r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661</Words>
  <Application>Microsoft Office PowerPoint</Application>
  <PresentationFormat>Předvádění na obrazovce (4:3)</PresentationFormat>
  <Paragraphs>109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Calibri</vt:lpstr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Přísudek</vt:lpstr>
      <vt:lpstr>Přísudek slovesný</vt:lpstr>
      <vt:lpstr>Přísudek jmenný se sponou</vt:lpstr>
      <vt:lpstr>Přísudek jmenný beze spony</vt:lpstr>
      <vt:lpstr>POZOR!!!</vt:lpstr>
      <vt:lpstr>Přísudek vyjádřený citoslovcem</vt:lpstr>
      <vt:lpstr>              Vyhledejte přísudky:</vt:lpstr>
      <vt:lpstr>Přísudek jmenný se sponou převeď na slovesný:</vt:lpstr>
      <vt:lpstr>Přísudek slovesný převeď na jmenný se sponou:</vt:lpstr>
      <vt:lpstr>Přísudek slovesný vyjádři citoslovcem: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40</cp:revision>
  <dcterms:created xsi:type="dcterms:W3CDTF">2014-02-22T18:05:16Z</dcterms:created>
  <dcterms:modified xsi:type="dcterms:W3CDTF">2014-02-28T08:14:44Z</dcterms:modified>
</cp:coreProperties>
</file>