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76" r:id="rId1"/>
  </p:sldMasterIdLst>
  <p:notesMasterIdLst>
    <p:notesMasterId r:id="rId15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7" r:id="rId11"/>
    <p:sldId id="265" r:id="rId12"/>
    <p:sldId id="268" r:id="rId13"/>
    <p:sldId id="266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1494" y="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C99E72D-661A-4669-8645-43C1CF32EFB4}" type="datetimeFigureOut">
              <a:rPr lang="cs-CZ" smtClean="0"/>
              <a:pPr/>
              <a:t>12.3.2014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2A23173-6594-461C-8AD5-1D1EB182F8D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36056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2A23173-6594-461C-8AD5-1D1EB182F8D4}" type="slidenum">
              <a:rPr lang="cs-CZ" smtClean="0"/>
              <a:pPr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4684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47A11C-E801-4B5D-9687-63EA92BC7A99}" type="datetimeFigureOut">
              <a:rPr lang="cs-CZ" smtClean="0"/>
              <a:pPr/>
              <a:t>12.3.2014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ABF9AF3-F03B-4EB7-B962-FE88343786B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47A11C-E801-4B5D-9687-63EA92BC7A99}" type="datetimeFigureOut">
              <a:rPr lang="cs-CZ" smtClean="0"/>
              <a:pPr/>
              <a:t>12.3.2014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ABF9AF3-F03B-4EB7-B962-FE88343786B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47A11C-E801-4B5D-9687-63EA92BC7A99}" type="datetimeFigureOut">
              <a:rPr lang="cs-CZ" smtClean="0"/>
              <a:pPr/>
              <a:t>12.3.2014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BF9AF3-F03B-4EB7-B962-FE88343786B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47A11C-E801-4B5D-9687-63EA92BC7A99}" type="datetimeFigureOut">
              <a:rPr lang="cs-CZ" smtClean="0"/>
              <a:pPr/>
              <a:t>12.3.2014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BF9AF3-F03B-4EB7-B962-FE88343786B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47A11C-E801-4B5D-9687-63EA92BC7A99}" type="datetimeFigureOut">
              <a:rPr lang="cs-CZ" smtClean="0"/>
              <a:pPr/>
              <a:t>12.3.2014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2ABF9AF3-F03B-4EB7-B962-FE88343786B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  <p:transition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47A11C-E801-4B5D-9687-63EA92BC7A99}" type="datetimeFigureOut">
              <a:rPr lang="cs-CZ" smtClean="0"/>
              <a:pPr/>
              <a:t>12.3.2014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BF9AF3-F03B-4EB7-B962-FE88343786B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47A11C-E801-4B5D-9687-63EA92BC7A99}" type="datetimeFigureOut">
              <a:rPr lang="cs-CZ" smtClean="0"/>
              <a:pPr/>
              <a:t>12.3.2014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BF9AF3-F03B-4EB7-B962-FE88343786B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47A11C-E801-4B5D-9687-63EA92BC7A99}" type="datetimeFigureOut">
              <a:rPr lang="cs-CZ" smtClean="0"/>
              <a:pPr/>
              <a:t>12.3.2014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BF9AF3-F03B-4EB7-B962-FE88343786B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47A11C-E801-4B5D-9687-63EA92BC7A99}" type="datetimeFigureOut">
              <a:rPr lang="cs-CZ" smtClean="0"/>
              <a:pPr/>
              <a:t>12.3.2014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BF9AF3-F03B-4EB7-B962-FE88343786B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47A11C-E801-4B5D-9687-63EA92BC7A99}" type="datetimeFigureOut">
              <a:rPr lang="cs-CZ" smtClean="0"/>
              <a:pPr/>
              <a:t>12.3.2014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BF9AF3-F03B-4EB7-B962-FE88343786B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47A11C-E801-4B5D-9687-63EA92BC7A99}" type="datetimeFigureOut">
              <a:rPr lang="cs-CZ" smtClean="0"/>
              <a:pPr/>
              <a:t>12.3.2014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BF9AF3-F03B-4EB7-B962-FE88343786B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3147A11C-E801-4B5D-9687-63EA92BC7A99}" type="datetimeFigureOut">
              <a:rPr lang="cs-CZ" smtClean="0"/>
              <a:pPr/>
              <a:t>12.3.2014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2ABF9AF3-F03B-4EB7-B962-FE88343786B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77" r:id="rId1"/>
    <p:sldLayoutId id="2147483878" r:id="rId2"/>
    <p:sldLayoutId id="2147483879" r:id="rId3"/>
    <p:sldLayoutId id="2147483880" r:id="rId4"/>
    <p:sldLayoutId id="2147483881" r:id="rId5"/>
    <p:sldLayoutId id="2147483882" r:id="rId6"/>
    <p:sldLayoutId id="2147483883" r:id="rId7"/>
    <p:sldLayoutId id="2147483884" r:id="rId8"/>
    <p:sldLayoutId id="2147483885" r:id="rId9"/>
    <p:sldLayoutId id="2147483886" r:id="rId10"/>
    <p:sldLayoutId id="2147483887" r:id="rId11"/>
  </p:sldLayoutIdLst>
  <p:transition>
    <p:dissolve/>
  </p:transition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4.wmf"/><Relationship Id="rId4" Type="http://schemas.openxmlformats.org/officeDocument/2006/relationships/image" Target="../media/image13.wmf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gi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763713" y="260350"/>
            <a:ext cx="5753100" cy="1114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5" name="Group 27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03306395"/>
              </p:ext>
            </p:extLst>
          </p:nvPr>
        </p:nvGraphicFramePr>
        <p:xfrm>
          <a:off x="1333500" y="1628775"/>
          <a:ext cx="6767513" cy="4556772"/>
        </p:xfrm>
        <a:graphic>
          <a:graphicData uri="http://schemas.openxmlformats.org/drawingml/2006/table">
            <a:tbl>
              <a:tblPr/>
              <a:tblGrid>
                <a:gridCol w="2195513"/>
                <a:gridCol w="1524000"/>
                <a:gridCol w="1876441"/>
                <a:gridCol w="1171559"/>
              </a:tblGrid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ŠKOLY: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Základní škola a mateřská škola Bohdalov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PROJEKTU: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CZ.1.07/1.4.00/21.3806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ŠABLONA: 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III/2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OBLAST: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Jazyk a jazyková komunikace.Český jazyk a literatura.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ROČNÍK: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7.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MATERIÁLU: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VY_32_INOVACE_10_6Č-Věty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podle postoje mluvčího.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3340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Mgr. 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Jana Chmelíková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23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DATUM TVORBY: 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leden  2014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OVĚŘENÍ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: 5.3.2014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Materiál slouží k uvedení učiva o druzích vět podle postoje mluvčího a je doplněn o krátké praktické cvičení.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00034" y="428604"/>
            <a:ext cx="575561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V létě pojedeme na dovolenou k moři.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428992" y="1071546"/>
            <a:ext cx="549958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Kam pojedeme v létě na dovolenou?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71472" y="5572140"/>
            <a:ext cx="65135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Kéž bychom jeli v létě na dovolenou k moři!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286116" y="6143644"/>
            <a:ext cx="564744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Pojeďme v létě na dovolenou k moři! </a:t>
            </a:r>
            <a:endParaRPr lang="cs-CZ" sz="2800" dirty="0"/>
          </a:p>
        </p:txBody>
      </p:sp>
      <p:pic>
        <p:nvPicPr>
          <p:cNvPr id="1043" name="Picture 19" descr="C:\Users\doma\AppData\Local\Microsoft\Windows\INetCache\IE\YGVCKH3O\MC900156463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357422" y="1571612"/>
            <a:ext cx="4054205" cy="4041988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10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800" dirty="0" smtClean="0"/>
              <a:t>Podle postoje mluvčího rozlišujeme věty:</a:t>
            </a:r>
            <a:endParaRPr lang="cs-CZ" sz="3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b="1" i="1" dirty="0" smtClean="0"/>
              <a:t>oznamovací </a:t>
            </a:r>
            <a:r>
              <a:rPr lang="cs-CZ" sz="2800" dirty="0" smtClean="0"/>
              <a:t> - V létě pojedeme na dovolenou k moři.</a:t>
            </a:r>
          </a:p>
          <a:p>
            <a:pPr>
              <a:buNone/>
            </a:pPr>
            <a:endParaRPr lang="cs-CZ" sz="2800" dirty="0" smtClean="0"/>
          </a:p>
          <a:p>
            <a:r>
              <a:rPr lang="cs-CZ" sz="2800" b="1" i="1" dirty="0" smtClean="0"/>
              <a:t>tázací </a:t>
            </a:r>
            <a:r>
              <a:rPr lang="cs-CZ" sz="2800" dirty="0" smtClean="0"/>
              <a:t>            -  Kam pojedeme v létě na dovolenou?</a:t>
            </a:r>
          </a:p>
          <a:p>
            <a:pPr>
              <a:buNone/>
            </a:pPr>
            <a:endParaRPr lang="cs-CZ" sz="2800" dirty="0" smtClean="0"/>
          </a:p>
          <a:p>
            <a:r>
              <a:rPr lang="cs-CZ" sz="2800" b="1" i="1" dirty="0" smtClean="0"/>
              <a:t>rozkazovací  </a:t>
            </a:r>
            <a:r>
              <a:rPr lang="cs-CZ" sz="2800" dirty="0" smtClean="0"/>
              <a:t> -  Pojeďme v létě na dovolenou k moři!</a:t>
            </a:r>
          </a:p>
          <a:p>
            <a:pPr>
              <a:buNone/>
            </a:pPr>
            <a:endParaRPr lang="cs-CZ" sz="2800" dirty="0" smtClean="0"/>
          </a:p>
          <a:p>
            <a:r>
              <a:rPr lang="cs-CZ" sz="2800" b="1" i="1" dirty="0" smtClean="0"/>
              <a:t>přací  </a:t>
            </a:r>
            <a:r>
              <a:rPr lang="cs-CZ" sz="2800" dirty="0" smtClean="0"/>
              <a:t>             -  Kéž bychom jeli v létě na dovolenou</a:t>
            </a:r>
          </a:p>
          <a:p>
            <a:pPr>
              <a:buNone/>
            </a:pPr>
            <a:r>
              <a:rPr lang="cs-CZ" sz="2800" dirty="0" smtClean="0"/>
              <a:t>                                k moři!</a:t>
            </a:r>
            <a:endParaRPr lang="cs-CZ" sz="2800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Věty oznamovací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57298"/>
            <a:ext cx="8229600" cy="4768865"/>
          </a:xfrm>
        </p:spPr>
        <p:txBody>
          <a:bodyPr>
            <a:normAutofit/>
          </a:bodyPr>
          <a:lstStyle/>
          <a:p>
            <a:r>
              <a:rPr lang="cs-CZ" dirty="0" smtClean="0"/>
              <a:t>vyjadřují prosté sdělení, oznámení nebo </a:t>
            </a:r>
          </a:p>
          <a:p>
            <a:pPr>
              <a:buNone/>
            </a:pPr>
            <a:r>
              <a:rPr lang="cs-CZ" dirty="0" smtClean="0"/>
              <a:t>    informaci</a:t>
            </a:r>
          </a:p>
          <a:p>
            <a:r>
              <a:rPr lang="cs-CZ" dirty="0" smtClean="0"/>
              <a:t>píšeme za nimi </a:t>
            </a:r>
            <a:r>
              <a:rPr lang="cs-CZ" b="1" dirty="0" smtClean="0"/>
              <a:t>tečku</a:t>
            </a:r>
          </a:p>
          <a:p>
            <a:r>
              <a:rPr lang="cs-CZ" dirty="0" smtClean="0"/>
              <a:t>sloveso je ve způsobu </a:t>
            </a:r>
            <a:r>
              <a:rPr lang="cs-CZ" b="1" dirty="0" smtClean="0"/>
              <a:t>oznamovacím</a:t>
            </a:r>
          </a:p>
          <a:p>
            <a:pPr>
              <a:buNone/>
            </a:pPr>
            <a:r>
              <a:rPr lang="cs-CZ" b="1" dirty="0" smtClean="0"/>
              <a:t>    nebo podmiňovacím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Příklad: Maminka uvařila výborný oběd.</a:t>
            </a:r>
          </a:p>
          <a:p>
            <a:pPr>
              <a:buNone/>
            </a:pPr>
            <a:r>
              <a:rPr lang="cs-CZ" dirty="0" smtClean="0"/>
              <a:t>               Teď bych si dal nějaký zákusek.</a:t>
            </a:r>
            <a:endParaRPr lang="cs-CZ" dirty="0"/>
          </a:p>
        </p:txBody>
      </p:sp>
      <p:pic>
        <p:nvPicPr>
          <p:cNvPr id="2053" name="Picture 5" descr="C:\Users\doma\AppData\Local\Microsoft\Windows\INetCache\IE\YEP370OW\MC900233253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564613" y="2928934"/>
            <a:ext cx="2579388" cy="2126153"/>
          </a:xfrm>
          <a:prstGeom prst="rect">
            <a:avLst/>
          </a:prstGeom>
          <a:noFill/>
        </p:spPr>
      </p:pic>
      <p:pic>
        <p:nvPicPr>
          <p:cNvPr id="2058" name="Picture 10" descr="C:\Users\doma\AppData\Local\Microsoft\Windows\INetCache\IE\8SW8QZKS\MC900290203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929454" y="4938665"/>
            <a:ext cx="1948004" cy="1919335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9" dur="2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9" dur="2000"/>
                                        <p:tgtEl>
                                          <p:spTgt spid="20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Věty tázací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285860"/>
            <a:ext cx="8229600" cy="5429288"/>
          </a:xfrm>
        </p:spPr>
        <p:txBody>
          <a:bodyPr>
            <a:normAutofit fontScale="92500"/>
          </a:bodyPr>
          <a:lstStyle/>
          <a:p>
            <a:r>
              <a:rPr lang="cs-CZ" sz="2800" dirty="0" smtClean="0"/>
              <a:t>vyjadřují otázku</a:t>
            </a:r>
          </a:p>
          <a:p>
            <a:r>
              <a:rPr lang="cs-CZ" sz="2800" dirty="0" smtClean="0"/>
              <a:t>píšeme za nimi otazník</a:t>
            </a:r>
          </a:p>
          <a:p>
            <a:r>
              <a:rPr lang="cs-CZ" sz="2800" dirty="0" smtClean="0"/>
              <a:t>sloveso je ve způsobu oznamovacím nebo</a:t>
            </a:r>
          </a:p>
          <a:p>
            <a:pPr>
              <a:buNone/>
            </a:pPr>
            <a:r>
              <a:rPr lang="cs-CZ" sz="2800" dirty="0" smtClean="0"/>
              <a:t>    podmiňovacím</a:t>
            </a:r>
          </a:p>
          <a:p>
            <a:r>
              <a:rPr lang="cs-CZ" sz="2800" b="1" u="sng" dirty="0" smtClean="0"/>
              <a:t>otázky zjišťovací- </a:t>
            </a:r>
            <a:r>
              <a:rPr lang="cs-CZ" sz="2800" dirty="0" smtClean="0"/>
              <a:t>odpověď  ano/ne</a:t>
            </a:r>
          </a:p>
          <a:p>
            <a:pPr>
              <a:buNone/>
            </a:pPr>
            <a:r>
              <a:rPr lang="cs-CZ" sz="2800" dirty="0" smtClean="0"/>
              <a:t>                                    Domluvil by ses anglicky?</a:t>
            </a:r>
          </a:p>
          <a:p>
            <a:r>
              <a:rPr lang="cs-CZ" sz="2800" b="1" u="sng" dirty="0" smtClean="0"/>
              <a:t>otázky doplňovací- </a:t>
            </a:r>
            <a:r>
              <a:rPr lang="cs-CZ" sz="2800" dirty="0" smtClean="0"/>
              <a:t>odpověď doplňuje skutečnost</a:t>
            </a:r>
          </a:p>
          <a:p>
            <a:pPr>
              <a:buNone/>
            </a:pPr>
            <a:r>
              <a:rPr lang="cs-CZ" sz="2800" dirty="0" smtClean="0"/>
              <a:t>                                        Jakým cizím jazykem mluvíš?</a:t>
            </a:r>
          </a:p>
          <a:p>
            <a:r>
              <a:rPr lang="cs-CZ" sz="2800" b="1" u="sng" dirty="0" smtClean="0"/>
              <a:t>otázky vylučovací </a:t>
            </a:r>
            <a:r>
              <a:rPr lang="cs-CZ" sz="2800" dirty="0" smtClean="0"/>
              <a:t>-  v odpovědi vybereme jednu</a:t>
            </a:r>
          </a:p>
          <a:p>
            <a:pPr>
              <a:buNone/>
            </a:pPr>
            <a:r>
              <a:rPr lang="cs-CZ" sz="2800" dirty="0" smtClean="0"/>
              <a:t>                                         z nabízených možností</a:t>
            </a:r>
          </a:p>
          <a:p>
            <a:pPr>
              <a:buNone/>
            </a:pPr>
            <a:r>
              <a:rPr lang="cs-CZ" sz="2800" dirty="0" smtClean="0"/>
              <a:t>                                         Učíš se anglicky, nebo německy? </a:t>
            </a:r>
            <a:endParaRPr lang="cs-CZ" sz="2800" dirty="0"/>
          </a:p>
        </p:txBody>
      </p:sp>
      <p:pic>
        <p:nvPicPr>
          <p:cNvPr id="3080" name="Picture 8" descr="C:\Users\doma\AppData\Local\Microsoft\Windows\INetCache\IE\YGVCKH3O\MC900404657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786578" y="0"/>
            <a:ext cx="2385898" cy="2484418"/>
          </a:xfrm>
          <a:prstGeom prst="rect">
            <a:avLst/>
          </a:prstGeom>
          <a:noFill/>
        </p:spPr>
      </p:pic>
      <p:pic>
        <p:nvPicPr>
          <p:cNvPr id="3081" name="Picture 9" descr="C:\Users\doma\AppData\Local\Microsoft\Windows\INetCache\IE\QPQMSZ2O\MC900015917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961164" y="2285992"/>
            <a:ext cx="2182836" cy="1714512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4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9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0" dur="500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3" dur="500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8" dur="2000"/>
                                        <p:tgtEl>
                                          <p:spTgt spid="30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3" dur="2000"/>
                                        <p:tgtEl>
                                          <p:spTgt spid="30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Věty rozkazovací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29196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vyjadřují rozkaz, zákaz nebo výzvu</a:t>
            </a:r>
          </a:p>
          <a:p>
            <a:r>
              <a:rPr lang="cs-CZ" dirty="0" smtClean="0"/>
              <a:t>píšeme za nimi tečku nebo vykřičník</a:t>
            </a:r>
          </a:p>
          <a:p>
            <a:r>
              <a:rPr lang="cs-CZ" dirty="0" smtClean="0"/>
              <a:t>sloveso je v rozkazovacím způsobu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Příklad: Učme se cizí jazyky.</a:t>
            </a:r>
          </a:p>
          <a:p>
            <a:pPr>
              <a:buNone/>
            </a:pPr>
            <a:r>
              <a:rPr lang="cs-CZ" dirty="0" smtClean="0"/>
              <a:t>              Dostavte se na preventivní </a:t>
            </a:r>
          </a:p>
          <a:p>
            <a:pPr>
              <a:buNone/>
            </a:pPr>
            <a:r>
              <a:rPr lang="cs-CZ" dirty="0" smtClean="0"/>
              <a:t>              lékařskou  prohlídku.</a:t>
            </a:r>
          </a:p>
          <a:p>
            <a:pPr>
              <a:buNone/>
            </a:pPr>
            <a:r>
              <a:rPr lang="cs-CZ" dirty="0" smtClean="0"/>
              <a:t>              Nikdy nepřecházej silnici na  červenou!</a:t>
            </a:r>
          </a:p>
          <a:p>
            <a:pPr>
              <a:buNone/>
            </a:pPr>
            <a:r>
              <a:rPr lang="cs-CZ" dirty="0" smtClean="0"/>
              <a:t>             </a:t>
            </a:r>
            <a:endParaRPr lang="cs-CZ" dirty="0"/>
          </a:p>
        </p:txBody>
      </p:sp>
      <p:pic>
        <p:nvPicPr>
          <p:cNvPr id="4102" name="Picture 6" descr="C:\Users\doma\AppData\Local\Microsoft\Windows\INetCache\IE\QPQMSZ2O\MC900056918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643702" y="1857364"/>
            <a:ext cx="2584771" cy="2873895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4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0" dur="5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5" dur="2000"/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Věty přací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vyjadřují přání</a:t>
            </a:r>
          </a:p>
          <a:p>
            <a:r>
              <a:rPr lang="cs-CZ" dirty="0" smtClean="0"/>
              <a:t>píšeme za nimi vykřičník</a:t>
            </a:r>
          </a:p>
          <a:p>
            <a:r>
              <a:rPr lang="cs-CZ" dirty="0" smtClean="0"/>
              <a:t>sloveso je ve způsobu oznamovacím nebo podmiňovacím</a:t>
            </a:r>
          </a:p>
          <a:p>
            <a:r>
              <a:rPr lang="cs-CZ" dirty="0" smtClean="0"/>
              <a:t>na začátku je částice</a:t>
            </a:r>
          </a:p>
          <a:p>
            <a:endParaRPr lang="cs-CZ" dirty="0" smtClean="0"/>
          </a:p>
          <a:p>
            <a:pPr>
              <a:buNone/>
            </a:pPr>
            <a:r>
              <a:rPr lang="cs-CZ" dirty="0" smtClean="0"/>
              <a:t>Příklad:  Ať se vám dovolená vydaří!</a:t>
            </a:r>
          </a:p>
          <a:p>
            <a:pPr>
              <a:buNone/>
            </a:pPr>
            <a:r>
              <a:rPr lang="cs-CZ" dirty="0" smtClean="0"/>
              <a:t>                Kéž bych vyhrál milión!</a:t>
            </a:r>
            <a:endParaRPr lang="cs-CZ" dirty="0"/>
          </a:p>
        </p:txBody>
      </p:sp>
      <p:pic>
        <p:nvPicPr>
          <p:cNvPr id="5126" name="Picture 6" descr="C:\Users\doma\AppData\Local\Microsoft\Windows\INetCache\IE\8SW8QZKS\MC900441529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000760" y="3357561"/>
            <a:ext cx="3068248" cy="2740263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9" dur="2000"/>
                                        <p:tgtEl>
                                          <p:spTgt spid="51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457200" y="428604"/>
            <a:ext cx="8229600" cy="5697559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Všechny druhy vět mohou vyjádřit  citové </a:t>
            </a:r>
          </a:p>
          <a:p>
            <a:pPr>
              <a:buNone/>
            </a:pPr>
            <a:r>
              <a:rPr lang="cs-CZ" dirty="0" smtClean="0"/>
              <a:t>zaujetí  autora → </a:t>
            </a:r>
            <a:r>
              <a:rPr lang="cs-CZ" b="1" u="sng" dirty="0" smtClean="0"/>
              <a:t>věty zvolací</a:t>
            </a:r>
            <a:r>
              <a:rPr lang="cs-CZ" dirty="0" smtClean="0"/>
              <a:t>, píšeme za</a:t>
            </a:r>
          </a:p>
          <a:p>
            <a:pPr>
              <a:buNone/>
            </a:pPr>
            <a:r>
              <a:rPr lang="cs-CZ" dirty="0" smtClean="0"/>
              <a:t> nimi vykřičník, na začátku je často částice</a:t>
            </a:r>
          </a:p>
          <a:p>
            <a:pPr>
              <a:buNone/>
            </a:pPr>
            <a:r>
              <a:rPr lang="cs-CZ" dirty="0" smtClean="0"/>
              <a:t> nebo citoslovce.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Příklad:</a:t>
            </a:r>
          </a:p>
          <a:p>
            <a:pPr>
              <a:buNone/>
            </a:pPr>
            <a:r>
              <a:rPr lang="cs-CZ" dirty="0" smtClean="0"/>
              <a:t>To je dnes krásné počasí!</a:t>
            </a:r>
          </a:p>
          <a:p>
            <a:pPr>
              <a:buNone/>
            </a:pPr>
            <a:r>
              <a:rPr lang="cs-CZ" dirty="0" smtClean="0"/>
              <a:t>Ach, to je peněz!</a:t>
            </a:r>
          </a:p>
          <a:p>
            <a:pPr>
              <a:buNone/>
            </a:pPr>
            <a:r>
              <a:rPr lang="cs-CZ" dirty="0" smtClean="0"/>
              <a:t>Cos to udělal!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1034" name="Picture 10" descr="C:\Users\doma\AppData\Local\Microsoft\Windows\INetCache\IE\YGVCKH3O\MC900441717[1]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214942" y="3571876"/>
            <a:ext cx="2743200" cy="2743200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" dur="5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" dur="500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4" dur="500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0" dur="500"/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5" dur="20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000" dirty="0" smtClean="0"/>
              <a:t>Určete druh vět podle postoje mluvčího</a:t>
            </a:r>
            <a:r>
              <a:rPr lang="cs-CZ" dirty="0" smtClean="0"/>
              <a:t> a doplňte znaménka za větami: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28596" y="1643050"/>
            <a:ext cx="4786346" cy="4454525"/>
          </a:xfrm>
        </p:spPr>
        <p:txBody>
          <a:bodyPr>
            <a:normAutofit fontScale="25000" lnSpcReduction="20000"/>
          </a:bodyPr>
          <a:lstStyle/>
          <a:p>
            <a:pPr algn="just">
              <a:lnSpc>
                <a:spcPct val="120000"/>
              </a:lnSpc>
              <a:buNone/>
            </a:pPr>
            <a:r>
              <a:rPr lang="cs-CZ" sz="10800" dirty="0" smtClean="0"/>
              <a:t>Jaké má být zítra počasí</a:t>
            </a:r>
          </a:p>
          <a:p>
            <a:pPr algn="just">
              <a:lnSpc>
                <a:spcPct val="120000"/>
              </a:lnSpc>
              <a:buNone/>
            </a:pPr>
            <a:r>
              <a:rPr lang="cs-CZ" sz="10800" dirty="0" smtClean="0"/>
              <a:t>Půjdeme zítra do ZOO</a:t>
            </a:r>
          </a:p>
          <a:p>
            <a:pPr algn="just">
              <a:lnSpc>
                <a:spcPct val="120000"/>
              </a:lnSpc>
              <a:buNone/>
            </a:pPr>
            <a:r>
              <a:rPr lang="cs-CZ" sz="10800" dirty="0" smtClean="0"/>
              <a:t>Nekrmte v ZOO zvířata</a:t>
            </a:r>
          </a:p>
          <a:p>
            <a:pPr algn="just">
              <a:lnSpc>
                <a:spcPct val="120000"/>
              </a:lnSpc>
              <a:buNone/>
            </a:pPr>
            <a:r>
              <a:rPr lang="cs-CZ" sz="10800" dirty="0" smtClean="0"/>
              <a:t>Je zakázáno krmit v ZOO zvířata</a:t>
            </a:r>
          </a:p>
          <a:p>
            <a:pPr algn="just">
              <a:lnSpc>
                <a:spcPct val="120000"/>
              </a:lnSpc>
              <a:buNone/>
            </a:pPr>
            <a:r>
              <a:rPr lang="cs-CZ" sz="10800" dirty="0" smtClean="0"/>
              <a:t>Nejvíce se mi líbí opice a sloni</a:t>
            </a:r>
          </a:p>
          <a:p>
            <a:pPr algn="just">
              <a:lnSpc>
                <a:spcPct val="120000"/>
              </a:lnSpc>
              <a:buNone/>
            </a:pPr>
            <a:r>
              <a:rPr lang="cs-CZ" sz="10800" dirty="0" smtClean="0"/>
              <a:t>Už se těším na cvičené lachtany</a:t>
            </a:r>
          </a:p>
          <a:p>
            <a:pPr algn="just">
              <a:lnSpc>
                <a:spcPct val="120000"/>
              </a:lnSpc>
              <a:buNone/>
            </a:pPr>
            <a:r>
              <a:rPr lang="cs-CZ" sz="10800" dirty="0" smtClean="0"/>
              <a:t>Kéž bych mohl vidět taky žirafy</a:t>
            </a:r>
          </a:p>
          <a:p>
            <a:pPr algn="just">
              <a:lnSpc>
                <a:spcPct val="120000"/>
              </a:lnSpc>
              <a:buNone/>
            </a:pPr>
            <a:r>
              <a:rPr lang="cs-CZ" sz="10800" dirty="0" smtClean="0"/>
              <a:t>V kolik hodin vyrazíme</a:t>
            </a:r>
          </a:p>
          <a:p>
            <a:pPr algn="just">
              <a:lnSpc>
                <a:spcPct val="120000"/>
              </a:lnSpc>
              <a:buNone/>
            </a:pPr>
            <a:r>
              <a:rPr lang="cs-CZ" sz="10800" dirty="0" smtClean="0"/>
              <a:t>To bude super zážitek</a:t>
            </a:r>
          </a:p>
          <a:p>
            <a:pPr algn="just">
              <a:lnSpc>
                <a:spcPct val="120000"/>
              </a:lnSpc>
              <a:buNone/>
            </a:pPr>
            <a:endParaRPr lang="cs-CZ" sz="10800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5357818" y="1643050"/>
            <a:ext cx="3395658" cy="4525963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sz="2700" dirty="0" smtClean="0">
                <a:solidFill>
                  <a:srgbClr val="00B050"/>
                </a:solidFill>
              </a:rPr>
              <a:t>?</a:t>
            </a:r>
            <a:r>
              <a:rPr lang="cs-CZ" sz="2700" dirty="0" smtClean="0">
                <a:solidFill>
                  <a:srgbClr val="FF0000"/>
                </a:solidFill>
              </a:rPr>
              <a:t>  tázací – doplňovací</a:t>
            </a:r>
          </a:p>
          <a:p>
            <a:pPr>
              <a:buNone/>
            </a:pPr>
            <a:r>
              <a:rPr lang="cs-CZ" sz="2700" dirty="0" smtClean="0">
                <a:solidFill>
                  <a:srgbClr val="00B050"/>
                </a:solidFill>
              </a:rPr>
              <a:t>?</a:t>
            </a:r>
            <a:r>
              <a:rPr lang="cs-CZ" sz="2700" dirty="0" smtClean="0">
                <a:solidFill>
                  <a:srgbClr val="FF0000"/>
                </a:solidFill>
              </a:rPr>
              <a:t>  tázací zjišťovací</a:t>
            </a:r>
          </a:p>
          <a:p>
            <a:pPr>
              <a:buNone/>
            </a:pPr>
            <a:r>
              <a:rPr lang="cs-CZ" sz="2700" dirty="0" smtClean="0">
                <a:solidFill>
                  <a:srgbClr val="00B050"/>
                </a:solidFill>
              </a:rPr>
              <a:t>! </a:t>
            </a:r>
            <a:r>
              <a:rPr lang="cs-CZ" sz="2700" dirty="0" smtClean="0">
                <a:solidFill>
                  <a:srgbClr val="FF0000"/>
                </a:solidFill>
              </a:rPr>
              <a:t> rozkazovací</a:t>
            </a:r>
          </a:p>
          <a:p>
            <a:pPr>
              <a:buNone/>
            </a:pPr>
            <a:r>
              <a:rPr lang="cs-CZ" sz="2700" dirty="0" smtClean="0">
                <a:solidFill>
                  <a:srgbClr val="00B050"/>
                </a:solidFill>
              </a:rPr>
              <a:t>.</a:t>
            </a:r>
            <a:r>
              <a:rPr lang="cs-CZ" sz="2700" dirty="0" smtClean="0">
                <a:solidFill>
                  <a:srgbClr val="FF0000"/>
                </a:solidFill>
              </a:rPr>
              <a:t>  oznamovací</a:t>
            </a:r>
          </a:p>
          <a:p>
            <a:pPr>
              <a:buNone/>
            </a:pPr>
            <a:r>
              <a:rPr lang="cs-CZ" sz="2700" dirty="0" smtClean="0">
                <a:solidFill>
                  <a:srgbClr val="00B050"/>
                </a:solidFill>
              </a:rPr>
              <a:t>.</a:t>
            </a:r>
            <a:r>
              <a:rPr lang="cs-CZ" sz="2700" dirty="0" smtClean="0">
                <a:solidFill>
                  <a:srgbClr val="FF0000"/>
                </a:solidFill>
              </a:rPr>
              <a:t>  oznamovací</a:t>
            </a:r>
          </a:p>
          <a:p>
            <a:pPr>
              <a:buNone/>
            </a:pPr>
            <a:r>
              <a:rPr lang="cs-CZ" sz="2700" dirty="0" smtClean="0">
                <a:solidFill>
                  <a:srgbClr val="00B050"/>
                </a:solidFill>
              </a:rPr>
              <a:t>.</a:t>
            </a:r>
            <a:r>
              <a:rPr lang="cs-CZ" sz="2700" dirty="0" smtClean="0">
                <a:solidFill>
                  <a:srgbClr val="FF0000"/>
                </a:solidFill>
              </a:rPr>
              <a:t>  oznamovací</a:t>
            </a:r>
          </a:p>
          <a:p>
            <a:pPr>
              <a:buNone/>
            </a:pPr>
            <a:r>
              <a:rPr lang="cs-CZ" sz="2700" dirty="0" smtClean="0">
                <a:solidFill>
                  <a:srgbClr val="00B050"/>
                </a:solidFill>
              </a:rPr>
              <a:t>!</a:t>
            </a:r>
            <a:r>
              <a:rPr lang="cs-CZ" sz="2700" dirty="0" smtClean="0">
                <a:solidFill>
                  <a:srgbClr val="FF0000"/>
                </a:solidFill>
              </a:rPr>
              <a:t>  přací</a:t>
            </a:r>
          </a:p>
          <a:p>
            <a:pPr>
              <a:buNone/>
            </a:pPr>
            <a:r>
              <a:rPr lang="cs-CZ" sz="2700" dirty="0" smtClean="0">
                <a:solidFill>
                  <a:srgbClr val="00B050"/>
                </a:solidFill>
              </a:rPr>
              <a:t>?</a:t>
            </a:r>
            <a:r>
              <a:rPr lang="cs-CZ" sz="2700" dirty="0" smtClean="0">
                <a:solidFill>
                  <a:srgbClr val="FF0000"/>
                </a:solidFill>
              </a:rPr>
              <a:t>  tázací doplňovací</a:t>
            </a:r>
          </a:p>
          <a:p>
            <a:pPr>
              <a:buNone/>
            </a:pPr>
            <a:r>
              <a:rPr lang="cs-CZ" sz="2700" dirty="0" smtClean="0">
                <a:solidFill>
                  <a:srgbClr val="00B050"/>
                </a:solidFill>
              </a:rPr>
              <a:t>!</a:t>
            </a:r>
            <a:r>
              <a:rPr lang="cs-CZ" sz="2700" dirty="0" smtClean="0">
                <a:solidFill>
                  <a:srgbClr val="FF0000"/>
                </a:solidFill>
              </a:rPr>
              <a:t>  zvolací</a:t>
            </a:r>
          </a:p>
          <a:p>
            <a:pPr>
              <a:buNone/>
            </a:pPr>
            <a:endParaRPr lang="cs-CZ" sz="2700" dirty="0">
              <a:solidFill>
                <a:srgbClr val="FF0000"/>
              </a:solidFill>
            </a:endParaRPr>
          </a:p>
        </p:txBody>
      </p:sp>
      <p:pic>
        <p:nvPicPr>
          <p:cNvPr id="2056" name="Picture 8" descr="C:\Users\doma\AppData\Local\Microsoft\Windows\INetCache\IE\YGVCKH3O\MC900426420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375550" y="2500306"/>
            <a:ext cx="1768450" cy="1828800"/>
          </a:xfrm>
          <a:prstGeom prst="rect">
            <a:avLst/>
          </a:prstGeom>
          <a:noFill/>
        </p:spPr>
      </p:pic>
      <p:pic>
        <p:nvPicPr>
          <p:cNvPr id="2061" name="Picture 13" descr="C:\Users\doma\AppData\Local\Microsoft\Windows\INetCache\IE\8SW8QZKS\MC900215227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786182" y="4894457"/>
            <a:ext cx="1662252" cy="1963543"/>
          </a:xfrm>
          <a:prstGeom prst="rect">
            <a:avLst/>
          </a:prstGeom>
          <a:noFill/>
        </p:spPr>
      </p:pic>
      <p:pic>
        <p:nvPicPr>
          <p:cNvPr id="2069" name="Picture 21" descr="C:\Users\doma\AppData\Local\Microsoft\Windows\INetCache\IE\QPQMSZ2O\MC900030420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7929586" y="4500570"/>
            <a:ext cx="1403604" cy="2074774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5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1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6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1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6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1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6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1" dur="5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6" dur="5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81" dur="20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86" dur="2000"/>
                                        <p:tgtEl>
                                          <p:spTgt spid="20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91" dur="2000"/>
                                        <p:tgtEl>
                                          <p:spTgt spid="20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83" name="Picture 11" descr="C:\Users\doma\AppData\Local\Microsoft\Windows\INetCache\IE\YEP370OW\MP900446592[2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924050" y="0"/>
            <a:ext cx="5295900" cy="6858000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0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Vytvořte všechny druhy vět: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43510"/>
          </a:xfrm>
        </p:spPr>
        <p:txBody>
          <a:bodyPr>
            <a:normAutofit fontScale="85000" lnSpcReduction="10000"/>
          </a:bodyPr>
          <a:lstStyle/>
          <a:p>
            <a:pPr algn="just">
              <a:lnSpc>
                <a:spcPct val="120000"/>
              </a:lnSpc>
            </a:pPr>
            <a:r>
              <a:rPr lang="cs-CZ" dirty="0" smtClean="0"/>
              <a:t>bavíte se s kamarádem o narozeninové oslavě</a:t>
            </a:r>
          </a:p>
          <a:p>
            <a:pPr algn="just">
              <a:lnSpc>
                <a:spcPct val="120000"/>
              </a:lnSpc>
              <a:buNone/>
            </a:pPr>
            <a:r>
              <a:rPr lang="cs-CZ" dirty="0" smtClean="0"/>
              <a:t>    např.: </a:t>
            </a:r>
            <a:r>
              <a:rPr lang="cs-CZ" b="1" i="1" dirty="0" smtClean="0"/>
              <a:t>oznamovací</a:t>
            </a:r>
          </a:p>
          <a:p>
            <a:pPr algn="just">
              <a:lnSpc>
                <a:spcPct val="120000"/>
              </a:lnSpc>
              <a:buNone/>
            </a:pPr>
            <a:r>
              <a:rPr lang="cs-CZ" dirty="0" smtClean="0"/>
              <a:t>              V sobotu budu slavit třinácté narozeniny.</a:t>
            </a:r>
          </a:p>
          <a:p>
            <a:pPr algn="just">
              <a:lnSpc>
                <a:spcPct val="120000"/>
              </a:lnSpc>
              <a:buNone/>
            </a:pPr>
            <a:r>
              <a:rPr lang="cs-CZ" dirty="0" smtClean="0"/>
              <a:t>                </a:t>
            </a:r>
            <a:r>
              <a:rPr lang="cs-CZ" b="1" i="1" dirty="0" smtClean="0"/>
              <a:t>tázací</a:t>
            </a:r>
          </a:p>
          <a:p>
            <a:pPr algn="just">
              <a:lnSpc>
                <a:spcPct val="120000"/>
              </a:lnSpc>
              <a:buNone/>
            </a:pPr>
            <a:r>
              <a:rPr lang="cs-CZ" dirty="0" smtClean="0"/>
              <a:t>              Koho pozveš na oslavu? Dostaneš dort?</a:t>
            </a:r>
          </a:p>
          <a:p>
            <a:pPr algn="just">
              <a:lnSpc>
                <a:spcPct val="120000"/>
              </a:lnSpc>
              <a:buNone/>
            </a:pPr>
            <a:r>
              <a:rPr lang="cs-CZ" dirty="0" smtClean="0"/>
              <a:t>                </a:t>
            </a:r>
            <a:r>
              <a:rPr lang="cs-CZ" b="1" i="1" dirty="0" smtClean="0"/>
              <a:t>přací</a:t>
            </a:r>
          </a:p>
          <a:p>
            <a:pPr algn="just">
              <a:lnSpc>
                <a:spcPct val="120000"/>
              </a:lnSpc>
              <a:buNone/>
            </a:pPr>
            <a:r>
              <a:rPr lang="cs-CZ" dirty="0" smtClean="0"/>
              <a:t>              Kdybych tak dostal nové kolo!</a:t>
            </a:r>
          </a:p>
          <a:p>
            <a:pPr algn="just">
              <a:lnSpc>
                <a:spcPct val="120000"/>
              </a:lnSpc>
              <a:buNone/>
            </a:pPr>
            <a:r>
              <a:rPr lang="cs-CZ" dirty="0" smtClean="0"/>
              <a:t>                 </a:t>
            </a:r>
            <a:r>
              <a:rPr lang="cs-CZ" b="1" i="1" dirty="0" smtClean="0"/>
              <a:t>rozkazovací</a:t>
            </a:r>
          </a:p>
          <a:p>
            <a:pPr algn="just">
              <a:lnSpc>
                <a:spcPct val="120000"/>
              </a:lnSpc>
              <a:buNone/>
            </a:pPr>
            <a:r>
              <a:rPr lang="cs-CZ" dirty="0" smtClean="0"/>
              <a:t>              Přijď k nám odpoledne ve tři hodiny.  apod.</a:t>
            </a:r>
            <a:endParaRPr lang="cs-CZ" dirty="0"/>
          </a:p>
        </p:txBody>
      </p:sp>
      <p:pic>
        <p:nvPicPr>
          <p:cNvPr id="4099" name="Picture 3" descr="C:\Users\doma\AppData\Local\Microsoft\Windows\INetCache\IE\YGVCKH3O\MM910001102[1].gif"/>
          <p:cNvPicPr>
            <a:picLocks noChangeAspect="1" noChangeArrowheads="1" noCrop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571868" y="2571744"/>
            <a:ext cx="1700182" cy="2643206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7" dur="5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57" dur="2000" fill="hold"/>
                                        <p:tgtEl>
                                          <p:spTgt spid="409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Napiš pozvánku na oslavu narozenin:</a:t>
            </a:r>
            <a:endParaRPr lang="cs-CZ" dirty="0"/>
          </a:p>
        </p:txBody>
      </p:sp>
      <p:pic>
        <p:nvPicPr>
          <p:cNvPr id="5130" name="Picture 10" descr="C:\Users\doma\AppData\Local\Microsoft\Windows\INetCache\IE\YGVCKH3O\MC900445083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428860" y="1214422"/>
            <a:ext cx="4236720" cy="5486400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51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Citace a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Autorem materiálu a všech jeho částí je </a:t>
            </a:r>
          </a:p>
          <a:p>
            <a:pPr>
              <a:buNone/>
            </a:pPr>
            <a:r>
              <a:rPr lang="cs-CZ" dirty="0" smtClean="0"/>
              <a:t>Mgr. Jana Chmelíková</a:t>
            </a:r>
          </a:p>
          <a:p>
            <a:pPr>
              <a:buNone/>
            </a:pPr>
            <a:r>
              <a:rPr lang="cs-CZ" dirty="0" smtClean="0"/>
              <a:t>Ilustrace kliparty </a:t>
            </a:r>
            <a:r>
              <a:rPr lang="cs-CZ" smtClean="0"/>
              <a:t>MS Office</a:t>
            </a:r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183</TotalTime>
  <Words>533</Words>
  <Application>Microsoft Office PowerPoint</Application>
  <PresentationFormat>Předvádění na obrazovce (4:3)</PresentationFormat>
  <Paragraphs>115</Paragraphs>
  <Slides>13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9" baseType="lpstr">
      <vt:lpstr>Calibri</vt:lpstr>
      <vt:lpstr>Franklin Gothic Book</vt:lpstr>
      <vt:lpstr>Franklin Gothic Medium</vt:lpstr>
      <vt:lpstr>Times New Roman</vt:lpstr>
      <vt:lpstr>Wingdings 2</vt:lpstr>
      <vt:lpstr>Cesta</vt:lpstr>
      <vt:lpstr>Prezentace aplikace PowerPoint</vt:lpstr>
      <vt:lpstr>Prezentace aplikace PowerPoint</vt:lpstr>
      <vt:lpstr>Podle postoje mluvčího rozlišujeme věty:</vt:lpstr>
      <vt:lpstr>Věty oznamovací</vt:lpstr>
      <vt:lpstr>Věty tázací</vt:lpstr>
      <vt:lpstr>Věty rozkazovací</vt:lpstr>
      <vt:lpstr>Věty přací</vt:lpstr>
      <vt:lpstr>Prezentace aplikace PowerPoint</vt:lpstr>
      <vt:lpstr>Určete druh vět podle postoje mluvčího a doplňte znaménka za větami:</vt:lpstr>
      <vt:lpstr>Prezentace aplikace PowerPoint</vt:lpstr>
      <vt:lpstr>Vytvořte všechny druhy vět:</vt:lpstr>
      <vt:lpstr>Napiš pozvánku na oslavu narozenin:</vt:lpstr>
      <vt:lpstr>Citace a zdroje:</vt:lpstr>
    </vt:vector>
  </TitlesOfParts>
  <Company>Windows Xp Ultimate 2008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doma</dc:creator>
  <cp:lastModifiedBy>sborovna1</cp:lastModifiedBy>
  <cp:revision>24</cp:revision>
  <dcterms:created xsi:type="dcterms:W3CDTF">2014-01-04T18:09:59Z</dcterms:created>
  <dcterms:modified xsi:type="dcterms:W3CDTF">2014-03-12T09:39:35Z</dcterms:modified>
</cp:coreProperties>
</file>