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10"/>
  </p:notesMasterIdLst>
  <p:handoutMasterIdLst>
    <p:handoutMasterId r:id="rId11"/>
  </p:handoutMasterIdLst>
  <p:sldIdLst>
    <p:sldId id="321" r:id="rId2"/>
    <p:sldId id="313" r:id="rId3"/>
    <p:sldId id="322" r:id="rId4"/>
    <p:sldId id="271" r:id="rId5"/>
    <p:sldId id="315" r:id="rId6"/>
    <p:sldId id="275" r:id="rId7"/>
    <p:sldId id="276" r:id="rId8"/>
    <p:sldId id="32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C0000"/>
    <a:srgbClr val="F6332E"/>
    <a:srgbClr val="EC7366"/>
    <a:srgbClr val="995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3" autoAdjust="0"/>
    <p:restoredTop sz="96499" autoAdjust="0"/>
  </p:normalViewPr>
  <p:slideViewPr>
    <p:cSldViewPr>
      <p:cViewPr varScale="1">
        <p:scale>
          <a:sx n="113" d="100"/>
          <a:sy n="113" d="100"/>
        </p:scale>
        <p:origin x="-15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 sz="2100" dirty="0" smtClean="0"/>
              <a:t>Vývoj teplot</a:t>
            </a:r>
            <a:endParaRPr lang="en-US" sz="21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5775300581457324"/>
          <c:y val="0.16234083769004723"/>
          <c:w val="0.63463940927860174"/>
          <c:h val="0.60398299971027158"/>
        </c:manualLayout>
      </c:layout>
      <c:lineChart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stupně</c:v>
                </c:pt>
              </c:strCache>
            </c:strRef>
          </c:tx>
          <c:spPr>
            <a:ln w="53975">
              <a:solidFill>
                <a:srgbClr val="FF0000"/>
              </a:solidFill>
            </a:ln>
            <a:effectLst/>
          </c:spPr>
          <c:marker>
            <c:symbol val="none"/>
          </c:marker>
          <c:cat>
            <c:strRef>
              <c:f>List1!$A$2:$A$6</c:f>
              <c:strCache>
                <c:ptCount val="5"/>
                <c:pt idx="0">
                  <c:v>pondělí</c:v>
                </c:pt>
                <c:pt idx="1">
                  <c:v>úterý</c:v>
                </c:pt>
                <c:pt idx="2">
                  <c:v>středa</c:v>
                </c:pt>
                <c:pt idx="3">
                  <c:v>čtvrtek</c:v>
                </c:pt>
                <c:pt idx="4">
                  <c:v>pátek</c:v>
                </c:pt>
              </c:strCache>
            </c:strRef>
          </c:cat>
          <c:val>
            <c:numRef>
              <c:f>List1!$B$2:$B$6</c:f>
              <c:numCache>
                <c:formatCode>General</c:formatCode>
                <c:ptCount val="5"/>
                <c:pt idx="0">
                  <c:v>25</c:v>
                </c:pt>
                <c:pt idx="1">
                  <c:v>20</c:v>
                </c:pt>
                <c:pt idx="2">
                  <c:v>31</c:v>
                </c:pt>
                <c:pt idx="3">
                  <c:v>22</c:v>
                </c:pt>
                <c:pt idx="4">
                  <c:v>27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Řada 2</c:v>
                </c:pt>
              </c:strCache>
            </c:strRef>
          </c:tx>
          <c:marker>
            <c:symbol val="none"/>
          </c:marker>
          <c:cat>
            <c:strRef>
              <c:f>List1!$A$2:$A$6</c:f>
              <c:strCache>
                <c:ptCount val="5"/>
                <c:pt idx="0">
                  <c:v>pondělí</c:v>
                </c:pt>
                <c:pt idx="1">
                  <c:v>úterý</c:v>
                </c:pt>
                <c:pt idx="2">
                  <c:v>středa</c:v>
                </c:pt>
                <c:pt idx="3">
                  <c:v>čtvrtek</c:v>
                </c:pt>
                <c:pt idx="4">
                  <c:v>pátek</c:v>
                </c:pt>
              </c:strCache>
            </c:strRef>
          </c:cat>
          <c:val>
            <c:numRef>
              <c:f>List1!$C$2:$C$6</c:f>
            </c:numRef>
          </c:val>
          <c:smooth val="0"/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Řada 3</c:v>
                </c:pt>
              </c:strCache>
            </c:strRef>
          </c:tx>
          <c:marker>
            <c:symbol val="none"/>
          </c:marker>
          <c:cat>
            <c:strRef>
              <c:f>List1!$A$2:$A$6</c:f>
              <c:strCache>
                <c:ptCount val="5"/>
                <c:pt idx="0">
                  <c:v>pondělí</c:v>
                </c:pt>
                <c:pt idx="1">
                  <c:v>úterý</c:v>
                </c:pt>
                <c:pt idx="2">
                  <c:v>středa</c:v>
                </c:pt>
                <c:pt idx="3">
                  <c:v>čtvrtek</c:v>
                </c:pt>
                <c:pt idx="4">
                  <c:v>pátek</c:v>
                </c:pt>
              </c:strCache>
            </c:strRef>
          </c:cat>
          <c:val>
            <c:numRef>
              <c:f>List1!$D$2:$D$6</c:f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716416"/>
        <c:axId val="137417792"/>
      </c:lineChart>
      <c:catAx>
        <c:axId val="86716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2700"/>
        </c:spPr>
        <c:txPr>
          <a:bodyPr/>
          <a:lstStyle/>
          <a:p>
            <a:pPr>
              <a:defRPr sz="1800"/>
            </a:pPr>
            <a:endParaRPr lang="cs-CZ"/>
          </a:p>
        </c:txPr>
        <c:crossAx val="137417792"/>
        <c:crosses val="autoZero"/>
        <c:auto val="0"/>
        <c:lblAlgn val="ctr"/>
        <c:lblOffset val="100"/>
        <c:noMultiLvlLbl val="0"/>
      </c:catAx>
      <c:valAx>
        <c:axId val="137417792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cs-CZ" sz="1800" dirty="0" smtClean="0"/>
                  <a:t>C</a:t>
                </a:r>
                <a:r>
                  <a:rPr lang="cs-CZ" sz="1800" dirty="0" smtClean="0">
                    <a:latin typeface="Times New Roman"/>
                    <a:cs typeface="Times New Roman"/>
                  </a:rPr>
                  <a:t>˚</a:t>
                </a:r>
                <a:endParaRPr lang="cs-CZ" sz="1800" dirty="0"/>
              </a:p>
            </c:rich>
          </c:tx>
          <c:layout>
            <c:manualLayout>
              <c:xMode val="edge"/>
              <c:yMode val="edge"/>
              <c:x val="3.1050369403399707E-2"/>
              <c:y val="0.1352453213259529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cs-CZ"/>
          </a:p>
        </c:txPr>
        <c:crossAx val="86716416"/>
        <c:crosses val="autoZero"/>
        <c:crossBetween val="midCat"/>
      </c:valAx>
      <c:spPr>
        <a:effectLst>
          <a:outerShdw blurRad="50800" dist="50800" dir="5400000" algn="ctr" rotWithShape="0">
            <a:srgbClr val="AC0000"/>
          </a:outerShdw>
        </a:effectLst>
      </c:spPr>
    </c:plotArea>
    <c:plotVisOnly val="1"/>
    <c:dispBlanksAs val="zero"/>
    <c:showDLblsOverMax val="0"/>
  </c:chart>
  <c:spPr>
    <a:noFill/>
  </c:spPr>
  <c:txPr>
    <a:bodyPr/>
    <a:lstStyle/>
    <a:p>
      <a:pPr>
        <a:defRPr>
          <a:solidFill>
            <a:srgbClr val="000000"/>
          </a:solidFill>
        </a:defRPr>
      </a:pPr>
      <a:endParaRPr lang="cs-CZ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 dirty="0" smtClean="0"/>
              <a:t>Známka</a:t>
            </a:r>
            <a:r>
              <a:rPr lang="cs-CZ" baseline="0" dirty="0" smtClean="0"/>
              <a:t> z matematiky</a:t>
            </a:r>
            <a:endParaRPr lang="en-US" dirty="0"/>
          </a:p>
        </c:rich>
      </c:tx>
      <c:layout>
        <c:manualLayout>
          <c:xMode val="edge"/>
          <c:yMode val="edge"/>
          <c:x val="0.28674798544842534"/>
          <c:y val="3.43750000000000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451488841665386"/>
          <c:y val="0.15370324803149701"/>
          <c:w val="0.67725054781147265"/>
          <c:h val="0.634536417322834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Sloupec1</c:v>
                </c:pt>
              </c:strCache>
            </c:strRef>
          </c:tx>
          <c:spPr>
            <a:ln w="19050">
              <a:solidFill>
                <a:schemeClr val="tx1">
                  <a:alpha val="41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00B050"/>
              </a:solidFill>
              <a:ln w="19050">
                <a:solidFill>
                  <a:schemeClr val="tx1">
                    <a:alpha val="41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 w="19050">
                <a:solidFill>
                  <a:schemeClr val="tx1">
                    <a:alpha val="41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ln w="12700">
                <a:solidFill>
                  <a:prstClr val="black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 w="19050">
                <a:solidFill>
                  <a:schemeClr val="tx1">
                    <a:alpha val="41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 w="19050">
                <a:solidFill>
                  <a:schemeClr val="tx1">
                    <a:alpha val="41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numRef>
              <c:f>List1!$A$2:$A$8</c:f>
              <c:numCache>
                <c:formatCode>General</c:formatCode>
                <c:ptCount val="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</c:numCache>
            </c:numRef>
          </c:cat>
          <c:val>
            <c:numRef>
              <c:f>List1!$B$2:$B$8</c:f>
              <c:numCache>
                <c:formatCode>General</c:formatCode>
                <c:ptCount val="7"/>
                <c:pt idx="0">
                  <c:v>0</c:v>
                </c:pt>
                <c:pt idx="1">
                  <c:v>3</c:v>
                </c:pt>
                <c:pt idx="2">
                  <c:v>7</c:v>
                </c:pt>
                <c:pt idx="3">
                  <c:v>8</c:v>
                </c:pt>
                <c:pt idx="4">
                  <c:v>4</c:v>
                </c:pt>
                <c:pt idx="5">
                  <c:v>2</c:v>
                </c:pt>
                <c:pt idx="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210048"/>
        <c:axId val="140894208"/>
      </c:barChart>
      <c:catAx>
        <c:axId val="862100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 smtClean="0"/>
                  <a:t>Známka</a:t>
                </a:r>
                <a:endParaRPr lang="cs-CZ" dirty="0"/>
              </a:p>
            </c:rich>
          </c:tx>
          <c:layout>
            <c:manualLayout>
              <c:xMode val="edge"/>
              <c:yMode val="edge"/>
              <c:x val="0.78761697872813186"/>
              <c:y val="0.8165624999999981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40894208"/>
        <c:crosses val="autoZero"/>
        <c:auto val="1"/>
        <c:lblAlgn val="ctr"/>
        <c:lblOffset val="100"/>
        <c:noMultiLvlLbl val="0"/>
      </c:catAx>
      <c:valAx>
        <c:axId val="140894208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cs-CZ" dirty="0" smtClean="0"/>
                  <a:t>Počet</a:t>
                </a:r>
              </a:p>
              <a:p>
                <a:pPr>
                  <a:defRPr/>
                </a:pPr>
                <a:r>
                  <a:rPr lang="cs-CZ" dirty="0" smtClean="0"/>
                  <a:t>žáků</a:t>
                </a:r>
                <a:endParaRPr lang="cs-CZ" dirty="0"/>
              </a:p>
            </c:rich>
          </c:tx>
          <c:layout>
            <c:manualLayout>
              <c:xMode val="edge"/>
              <c:yMode val="edge"/>
              <c:x val="1.2500000000000001E-2"/>
              <c:y val="7.3471456692913412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86210048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 sz="2100" dirty="0"/>
              <a:t>Výsečový </a:t>
            </a:r>
            <a:r>
              <a:rPr lang="cs-CZ" sz="2100" dirty="0" smtClean="0"/>
              <a:t>graf-</a:t>
            </a:r>
            <a:r>
              <a:rPr lang="cs-CZ" sz="1800" baseline="0" dirty="0" smtClean="0"/>
              <a:t> výuka jazyků</a:t>
            </a:r>
            <a:endParaRPr lang="en-US" sz="2100" dirty="0"/>
          </a:p>
        </c:rich>
      </c:tx>
      <c:layout>
        <c:manualLayout>
          <c:xMode val="edge"/>
          <c:yMode val="edge"/>
          <c:x val="0.29844104623295831"/>
          <c:y val="8.2077824686145981E-2"/>
        </c:manualLayout>
      </c:layout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četnost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h="69850"/>
            </a:sp3d>
          </c:spPr>
          <c:dPt>
            <c:idx val="0"/>
            <c:bubble3D val="0"/>
            <c:spPr>
              <a:solidFill>
                <a:srgbClr val="0070C0"/>
              </a:solidFill>
              <a:scene3d>
                <a:camera prst="orthographicFront"/>
                <a:lightRig rig="threePt" dir="t"/>
              </a:scene3d>
              <a:sp3d>
                <a:bevelT h="69850"/>
              </a:sp3d>
            </c:spPr>
          </c:dPt>
          <c:dPt>
            <c:idx val="1"/>
            <c:bubble3D val="0"/>
            <c:spPr>
              <a:solidFill>
                <a:srgbClr val="AC0000"/>
              </a:solidFill>
              <a:scene3d>
                <a:camera prst="orthographicFront"/>
                <a:lightRig rig="threePt" dir="t"/>
              </a:scene3d>
              <a:sp3d>
                <a:bevelT h="69850"/>
              </a:sp3d>
            </c:spPr>
          </c:dPt>
          <c:dPt>
            <c:idx val="2"/>
            <c:bubble3D val="0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h="69850"/>
              </a:sp3d>
            </c:spPr>
          </c:dPt>
          <c:dPt>
            <c:idx val="3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 h="69850"/>
              </a:sp3d>
            </c:spPr>
          </c:dPt>
          <c:dPt>
            <c:idx val="4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h="69850"/>
              </a:sp3d>
            </c:spPr>
          </c:dPt>
          <c:dLbls>
            <c:txPr>
              <a:bodyPr/>
              <a:lstStyle/>
              <a:p>
                <a:pPr>
                  <a:defRPr sz="1800" b="1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List1!$A$2:$A$6</c:f>
              <c:strCache>
                <c:ptCount val="5"/>
                <c:pt idx="0">
                  <c:v>F</c:v>
                </c:pt>
                <c:pt idx="1">
                  <c:v>N</c:v>
                </c:pt>
                <c:pt idx="2">
                  <c:v>A</c:v>
                </c:pt>
                <c:pt idx="3">
                  <c:v>Š</c:v>
                </c:pt>
                <c:pt idx="4">
                  <c:v>I</c:v>
                </c:pt>
              </c:strCache>
            </c:strRef>
          </c:cat>
          <c:val>
            <c:numRef>
              <c:f>List1!$B$2:$B$6</c:f>
              <c:numCache>
                <c:formatCode>General</c:formatCode>
                <c:ptCount val="5"/>
                <c:pt idx="0">
                  <c:v>3</c:v>
                </c:pt>
                <c:pt idx="1">
                  <c:v>7</c:v>
                </c:pt>
                <c:pt idx="2">
                  <c:v>8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9418655863634158"/>
          <c:y val="0.36057882457504853"/>
          <c:w val="6.2185881462906302E-2"/>
          <c:h val="0.4208740695478298"/>
        </c:manualLayout>
      </c:layout>
      <c:overlay val="0"/>
      <c:txPr>
        <a:bodyPr/>
        <a:lstStyle/>
        <a:p>
          <a:pPr>
            <a:defRPr sz="18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/>
              <a:t>Sloupcový diagram</a:t>
            </a:r>
            <a:endParaRPr lang="en-US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četnost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scene3d>
                <a:camera prst="orthographicFront"/>
                <a:lightRig rig="threePt" dir="t"/>
              </a:scene3d>
              <a:sp3d>
                <a:bevelT w="50800"/>
              </a:sp3d>
            </c:spPr>
          </c:dPt>
          <c:dPt>
            <c:idx val="1"/>
            <c:invertIfNegative val="0"/>
            <c:bubble3D val="0"/>
            <c:spPr>
              <a:solidFill>
                <a:srgbClr val="9D352D"/>
              </a:solidFill>
              <a:scene3d>
                <a:camera prst="orthographicFront"/>
                <a:lightRig rig="threePt" dir="t"/>
              </a:scene3d>
              <a:sp3d>
                <a:bevelT w="50800"/>
              </a:sp3d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50800"/>
              </a:sp3d>
            </c:spPr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 w="50800"/>
              </a:sp3d>
            </c:spPr>
          </c:dPt>
          <c:dPt>
            <c:idx val="4"/>
            <c:invertIfNegative val="0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50800"/>
              </a:sp3d>
            </c:spPr>
          </c:dPt>
          <c:dLbls>
            <c:txPr>
              <a:bodyPr/>
              <a:lstStyle/>
              <a:p>
                <a:pPr>
                  <a:defRPr sz="1100" b="1"/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List1!$B$2:$B$6</c:f>
              <c:numCache>
                <c:formatCode>General</c:formatCode>
                <c:ptCount val="5"/>
                <c:pt idx="0">
                  <c:v>2</c:v>
                </c:pt>
                <c:pt idx="1">
                  <c:v>7</c:v>
                </c:pt>
                <c:pt idx="2">
                  <c:v>10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6"/>
        <c:axId val="90401792"/>
        <c:axId val="140901120"/>
      </c:barChart>
      <c:catAx>
        <c:axId val="90401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/>
        </c:spPr>
        <c:crossAx val="140901120"/>
        <c:crosses val="autoZero"/>
        <c:auto val="1"/>
        <c:lblAlgn val="ctr"/>
        <c:lblOffset val="100"/>
        <c:noMultiLvlLbl val="0"/>
      </c:catAx>
      <c:valAx>
        <c:axId val="140901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4017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/>
              <a:t>Výsečový graf</a:t>
            </a:r>
            <a:endParaRPr lang="en-US"/>
          </a:p>
        </c:rich>
      </c:tx>
      <c:layout>
        <c:manualLayout>
          <c:xMode val="edge"/>
          <c:yMode val="edge"/>
          <c:x val="0.23746144065454144"/>
          <c:y val="0.10320626477541399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2367166049348561"/>
          <c:y val="0.24003213652482314"/>
          <c:w val="0.32420439677889018"/>
          <c:h val="0.64988179669030932"/>
        </c:manualLayout>
      </c:layout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četnost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69850" h="50800" prst="coolSlant"/>
            </a:sp3d>
          </c:spPr>
          <c:explosion val="10"/>
          <c:dPt>
            <c:idx val="0"/>
            <c:bubble3D val="0"/>
            <c:spPr>
              <a:solidFill>
                <a:srgbClr val="0070C0"/>
              </a:solidFill>
              <a:scene3d>
                <a:camera prst="orthographicFront"/>
                <a:lightRig rig="threePt" dir="t"/>
              </a:scene3d>
              <a:sp3d>
                <a:bevelT w="69850" h="50800" prst="coolSlant"/>
              </a:sp3d>
            </c:spPr>
          </c:dPt>
          <c:dPt>
            <c:idx val="1"/>
            <c:bubble3D val="0"/>
            <c:spPr>
              <a:solidFill>
                <a:srgbClr val="AC0000"/>
              </a:solidFill>
              <a:scene3d>
                <a:camera prst="orthographicFront"/>
                <a:lightRig rig="threePt" dir="t"/>
              </a:scene3d>
              <a:sp3d>
                <a:bevelT w="69850" h="50800" prst="coolSlant"/>
              </a:sp3d>
            </c:spPr>
          </c:dPt>
          <c:dPt>
            <c:idx val="2"/>
            <c:bubble3D val="0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69850" h="50800" prst="coolSlant"/>
              </a:sp3d>
            </c:spPr>
          </c:dPt>
          <c:dPt>
            <c:idx val="3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 w="69850" h="50800" prst="coolSlant"/>
              </a:sp3d>
            </c:spPr>
          </c:dPt>
          <c:dPt>
            <c:idx val="4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69850" h="50800" prst="coolSlant"/>
              </a:sp3d>
            </c:spPr>
          </c:dPt>
          <c:dLbls>
            <c:txPr>
              <a:bodyPr/>
              <a:lstStyle/>
              <a:p>
                <a:pPr>
                  <a:defRPr b="1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List1!$B$2:$B$6</c:f>
              <c:numCache>
                <c:formatCode>General</c:formatCode>
                <c:ptCount val="5"/>
                <c:pt idx="0">
                  <c:v>2</c:v>
                </c:pt>
                <c:pt idx="1">
                  <c:v>7</c:v>
                </c:pt>
                <c:pt idx="2">
                  <c:v>10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351097351982146"/>
          <c:y val="0.36057882683215314"/>
          <c:w val="5.1613687876610428E-2"/>
          <c:h val="0.42415226063829786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/>
              <a:t>Spojnicový diagram</a:t>
            </a:r>
            <a:endParaRPr lang="en-US"/>
          </a:p>
        </c:rich>
      </c:tx>
      <c:layout>
        <c:manualLayout>
          <c:xMode val="edge"/>
          <c:yMode val="edge"/>
          <c:x val="0.16525594060929041"/>
          <c:y val="4.5012440478189773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četnost</c:v>
                </c:pt>
              </c:strCache>
            </c:strRef>
          </c:tx>
          <c:spPr>
            <a:ln>
              <a:solidFill>
                <a:srgbClr val="0070C0"/>
              </a:solidFill>
            </a:ln>
            <a:effectLst/>
          </c:spPr>
          <c:marker>
            <c:symbol val="none"/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List1!$B$2:$B$6</c:f>
              <c:numCache>
                <c:formatCode>General</c:formatCode>
                <c:ptCount val="5"/>
                <c:pt idx="0">
                  <c:v>2</c:v>
                </c:pt>
                <c:pt idx="1">
                  <c:v>7</c:v>
                </c:pt>
                <c:pt idx="2">
                  <c:v>10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64288"/>
        <c:axId val="102572608"/>
      </c:lineChart>
      <c:catAx>
        <c:axId val="37964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2572608"/>
        <c:crosses val="autoZero"/>
        <c:auto val="1"/>
        <c:lblAlgn val="ctr"/>
        <c:lblOffset val="100"/>
        <c:noMultiLvlLbl val="0"/>
      </c:catAx>
      <c:valAx>
        <c:axId val="1025726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7964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980804643442744"/>
          <c:y val="0.92787332415261359"/>
          <c:w val="0.19933957643921038"/>
          <c:h val="6.9986732740289839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8E2E8-0408-405C-9850-9D1DC5F27FB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86AE4-6429-4E15-AF10-6E2533D55D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08904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98323-216D-4AA5-9564-7F3386B6015E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16AA1-F28D-4C27-B854-4D9ABF27D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4387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AAAAAA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16AA1-F28D-4C27-B854-4D9ABF27DBEC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sites.psu.edu/christinasoliday/wp-content/uploads/sites/5136/2014/01/finance1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Popis: http://www.zssvat.cz/wp-content/uploads/2010/10/logo-eu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2656"/>
            <a:ext cx="6865796" cy="15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9512" y="1916832"/>
            <a:ext cx="8784976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Střední průmyslová škola elektrotechnická a informačních technologií Brno</a:t>
            </a:r>
            <a:endParaRPr kumimoji="0" lang="cs-CZ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a název projektu: </a:t>
            </a:r>
            <a:r>
              <a:rPr kumimoji="0" lang="cs-C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CZ.1.07/1.5.00/34.0521 – Investice do vzdělání nesou nejvyšší úrok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Autor:		Mgr. Zdeňka</a:t>
            </a:r>
            <a:r>
              <a:rPr kumimoji="0" lang="cs-CZ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cs-CZ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Eklová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Tematická sada: 	</a:t>
            </a:r>
            <a:r>
              <a:rPr lang="cs-CZ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Závislosti, vztahy a práce s daty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Téma:		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Grafické znázornění statistických měření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materiálu:	</a:t>
            </a:r>
            <a:r>
              <a:rPr lang="cs-CZ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VY_42_INOVACE_03_2_EKZD</a:t>
            </a:r>
            <a:endParaRPr kumimoji="0" lang="cs-C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Anotace: Cílem výukového materiálu je přiblížit studentům způsob záznamu statistických 	měření do tabulek a grafického záznamu do různých druhů grafů. Je určen pro   	studenty třetích a čtvrtých ročníků středních škol.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Pomůcky: Kalkulačka, pravítko, psací potřeby, pastelky.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2. Grafické znázornění: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8352928" cy="5805264"/>
          </a:xfrm>
          <a:prstGeom prst="rect">
            <a:avLst/>
          </a:prstGeom>
        </p:spPr>
        <p:txBody>
          <a:bodyPr vert="horz" lIns="45720" rIns="45720" anchor="t">
            <a:normAutofit fontScale="90000" lnSpcReduction="10000"/>
          </a:bodyPr>
          <a:lstStyle/>
          <a:p>
            <a:r>
              <a:rPr lang="cs-CZ" sz="2200" dirty="0" smtClean="0"/>
              <a:t>Výsledky statistických šetření se pro přehlednost</a:t>
            </a:r>
          </a:p>
          <a:p>
            <a:r>
              <a:rPr lang="cs-CZ" sz="2200" dirty="0" smtClean="0"/>
              <a:t>většinou vyjadřují pomocí diagramů </a:t>
            </a:r>
          </a:p>
          <a:p>
            <a:r>
              <a:rPr lang="cs-CZ" sz="2200" dirty="0" smtClean="0"/>
              <a:t>– grafického znázornění. </a:t>
            </a:r>
          </a:p>
          <a:p>
            <a:endParaRPr lang="cs-CZ" sz="2200" u="sng" dirty="0" smtClean="0"/>
          </a:p>
          <a:p>
            <a:endParaRPr lang="cs-CZ" sz="2200" u="sng" dirty="0" smtClean="0"/>
          </a:p>
          <a:p>
            <a:r>
              <a:rPr lang="cs-CZ" sz="2200" u="sng" dirty="0" smtClean="0"/>
              <a:t>Nejčastěji se používají: </a:t>
            </a:r>
          </a:p>
          <a:p>
            <a:pPr lvl="0"/>
            <a:r>
              <a:rPr lang="cs-CZ" sz="2200" b="1" dirty="0" smtClean="0"/>
              <a:t>	</a:t>
            </a:r>
            <a:endParaRPr lang="cs-CZ" sz="2200" dirty="0" smtClean="0"/>
          </a:p>
          <a:p>
            <a:pPr lvl="0"/>
            <a:r>
              <a:rPr lang="cs-CZ" sz="2200" b="1" dirty="0" smtClean="0"/>
              <a:t>        Spojnicový diagram - polygon</a:t>
            </a:r>
          </a:p>
          <a:p>
            <a:pPr lvl="0"/>
            <a:r>
              <a:rPr lang="cs-CZ" sz="2200" b="1" dirty="0" smtClean="0"/>
              <a:t>	</a:t>
            </a:r>
            <a:endParaRPr lang="cs-CZ" sz="2200" dirty="0" smtClean="0"/>
          </a:p>
          <a:p>
            <a:pPr lvl="0"/>
            <a:r>
              <a:rPr lang="cs-CZ" sz="2200" b="1" dirty="0" smtClean="0"/>
              <a:t>        Sloupcový diagram - histogram</a:t>
            </a:r>
          </a:p>
          <a:p>
            <a:pPr lvl="0"/>
            <a:r>
              <a:rPr lang="cs-CZ" sz="2200" dirty="0" smtClean="0"/>
              <a:t>	</a:t>
            </a:r>
          </a:p>
          <a:p>
            <a:r>
              <a:rPr lang="cs-CZ" sz="2200" b="1" dirty="0" smtClean="0"/>
              <a:t>        Kruhový diagram - výsečový</a:t>
            </a:r>
          </a:p>
          <a:p>
            <a:pPr lvl="0"/>
            <a:endParaRPr lang="cs-CZ" sz="2200" dirty="0" smtClean="0"/>
          </a:p>
          <a:p>
            <a:pPr lvl="0"/>
            <a:endParaRPr lang="cs-CZ" sz="2200" dirty="0" smtClean="0"/>
          </a:p>
          <a:p>
            <a:r>
              <a:rPr lang="cs-CZ" sz="2200" dirty="0" smtClean="0"/>
              <a:t>Důležitá je výpovědní hodnota diagramu a ta závisí hlavně na správném a úplném vyznačení všech hodnot.  Neměly by chybět informace kdo, kdy a na jakém souboru šetření prováděl. </a:t>
            </a:r>
          </a:p>
          <a:p>
            <a:pPr lvl="0"/>
            <a:endParaRPr lang="cs-CZ" sz="2100" dirty="0" smtClean="0"/>
          </a:p>
          <a:p>
            <a:pPr lvl="4"/>
            <a:r>
              <a:rPr lang="cs-CZ" sz="2100" dirty="0" smtClean="0"/>
              <a:t>	</a:t>
            </a:r>
          </a:p>
          <a:p>
            <a:pPr lvl="4"/>
            <a:endParaRPr lang="cs-CZ" sz="2100" dirty="0" smtClean="0"/>
          </a:p>
          <a:p>
            <a:endParaRPr kumimoji="0" lang="cs-CZ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5" name="Obrázek 4" descr="http://4.bp.blogspot.com/-drgt-_8L0Dk/TaxFfowXAMI/AAAAAAAABAc/smepyL2V5pE/s1600/statistics.jpg"/>
          <p:cNvPicPr/>
          <p:nvPr/>
        </p:nvPicPr>
        <p:blipFill>
          <a:blip r:embed="rId2" cstate="print">
            <a:lum bright="-14000"/>
          </a:blip>
          <a:srcRect/>
          <a:stretch>
            <a:fillRect/>
          </a:stretch>
        </p:blipFill>
        <p:spPr bwMode="auto">
          <a:xfrm>
            <a:off x="5076056" y="1556792"/>
            <a:ext cx="2088232" cy="201622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2. Grafické znázornění: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8280920" cy="2088232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/>
          <a:p>
            <a:r>
              <a:rPr lang="cs-CZ" sz="2000" b="1" dirty="0" smtClean="0"/>
              <a:t>Spojnicový diagram </a:t>
            </a:r>
            <a:r>
              <a:rPr lang="cs-CZ" sz="2000" dirty="0" smtClean="0"/>
              <a:t>neboli </a:t>
            </a:r>
            <a:r>
              <a:rPr lang="cs-CZ" sz="2000" b="1" dirty="0" smtClean="0"/>
              <a:t>polygon četnosti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získáme spojením bodů, jejichž první (x-nová) souřadnice je hodnota znaku, a druhá (y-nová) souřadnice odpovídá četnosti</a:t>
            </a:r>
            <a:br>
              <a:rPr lang="cs-CZ" sz="2000" dirty="0" smtClean="0"/>
            </a:br>
            <a:r>
              <a:rPr lang="cs-CZ" sz="2000" dirty="0" smtClean="0"/>
              <a:t>Vhodný je zejména pro vyjádření vývoje (teplota, počet obyvatel).</a:t>
            </a:r>
            <a:endParaRPr lang="cs-CZ" sz="2000" u="sng" dirty="0" smtClean="0"/>
          </a:p>
          <a:p>
            <a:endParaRPr lang="cs-CZ" sz="2000" u="sng" dirty="0" smtClean="0"/>
          </a:p>
          <a:p>
            <a:pPr lvl="0"/>
            <a:endParaRPr lang="cs-CZ" sz="2000" dirty="0" smtClean="0"/>
          </a:p>
          <a:p>
            <a:pPr lvl="4"/>
            <a:r>
              <a:rPr lang="cs-CZ" sz="2000" dirty="0" smtClean="0"/>
              <a:t>	</a:t>
            </a:r>
          </a:p>
          <a:p>
            <a:pPr lvl="4"/>
            <a:endParaRPr lang="cs-CZ" sz="2000" dirty="0" smtClean="0"/>
          </a:p>
          <a:p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6" name="Graf 5"/>
          <p:cNvGraphicFramePr/>
          <p:nvPr/>
        </p:nvGraphicFramePr>
        <p:xfrm>
          <a:off x="395536" y="2420888"/>
          <a:ext cx="6912768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2. Grafické znázornění: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8352928" cy="5805264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endParaRPr lang="cs-CZ" sz="2200" b="1" dirty="0" smtClean="0"/>
          </a:p>
          <a:p>
            <a:pPr lvl="0"/>
            <a:endParaRPr lang="cs-CZ" sz="2100" dirty="0" smtClean="0"/>
          </a:p>
          <a:p>
            <a:pPr lvl="4"/>
            <a:r>
              <a:rPr lang="cs-CZ" sz="2100" dirty="0" smtClean="0"/>
              <a:t>	</a:t>
            </a:r>
          </a:p>
          <a:p>
            <a:pPr lvl="4"/>
            <a:endParaRPr lang="cs-CZ" sz="2100" dirty="0" smtClean="0"/>
          </a:p>
          <a:p>
            <a:endParaRPr kumimoji="0" lang="cs-CZ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9" name="Graf 8"/>
          <p:cNvGraphicFramePr/>
          <p:nvPr/>
        </p:nvGraphicFramePr>
        <p:xfrm>
          <a:off x="323528" y="2132856"/>
          <a:ext cx="676875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Nadpis 6"/>
          <p:cNvSpPr txBox="1">
            <a:spLocks/>
          </p:cNvSpPr>
          <p:nvPr/>
        </p:nvSpPr>
        <p:spPr>
          <a:xfrm>
            <a:off x="323528" y="1052736"/>
            <a:ext cx="8280920" cy="2088232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/>
          <a:p>
            <a:pPr>
              <a:spcBef>
                <a:spcPct val="0"/>
              </a:spcBef>
            </a:pPr>
            <a:r>
              <a:rPr lang="cs-CZ" sz="2000" b="1" dirty="0" smtClean="0"/>
              <a:t>Sloupcový diagram</a:t>
            </a:r>
          </a:p>
          <a:p>
            <a:pPr>
              <a:spcBef>
                <a:spcPct val="0"/>
              </a:spcBef>
            </a:pPr>
            <a:r>
              <a:rPr lang="cs-CZ" sz="2000" dirty="0" smtClean="0"/>
              <a:t>druhý způsob zobrazení dat spočívá v konstrukci obdélníků, jejichž obsahy jsou úměrné příslušným četnostem</a:t>
            </a:r>
          </a:p>
          <a:p>
            <a:pPr>
              <a:spcBef>
                <a:spcPct val="0"/>
              </a:spcBef>
            </a:pPr>
            <a:endParaRPr lang="cs-CZ" sz="2000" dirty="0" smtClean="0"/>
          </a:p>
          <a:p>
            <a:pPr>
              <a:spcBef>
                <a:spcPct val="0"/>
              </a:spcBef>
            </a:pPr>
            <a:endParaRPr lang="cs-CZ" sz="2000" b="1" dirty="0" smtClean="0"/>
          </a:p>
          <a:p>
            <a:pPr lvl="0">
              <a:spcBef>
                <a:spcPct val="0"/>
              </a:spcBef>
              <a:defRPr/>
            </a:pPr>
            <a:endParaRPr lang="cs-CZ" sz="2400" b="1" dirty="0" smtClean="0">
              <a:latin typeface="Calibri" pitchFamily="34" charset="0"/>
            </a:endParaRPr>
          </a:p>
          <a:p>
            <a:endParaRPr lang="cs-CZ" sz="2000" u="sng" dirty="0" smtClean="0"/>
          </a:p>
          <a:p>
            <a:pPr lvl="0"/>
            <a:endParaRPr lang="cs-CZ" sz="2000" dirty="0" smtClean="0"/>
          </a:p>
          <a:p>
            <a:pPr lvl="4"/>
            <a:r>
              <a:rPr lang="cs-CZ" sz="2000" dirty="0" smtClean="0"/>
              <a:t>	</a:t>
            </a:r>
          </a:p>
          <a:p>
            <a:pPr lvl="4"/>
            <a:endParaRPr lang="cs-CZ" sz="2000" dirty="0" smtClean="0"/>
          </a:p>
          <a:p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2. Grafické znázornění: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8352928" cy="5805264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endParaRPr lang="cs-CZ" sz="2200" b="1" dirty="0" smtClean="0"/>
          </a:p>
          <a:p>
            <a:pPr lvl="0"/>
            <a:endParaRPr lang="cs-CZ" sz="2100" dirty="0" smtClean="0"/>
          </a:p>
          <a:p>
            <a:pPr lvl="4"/>
            <a:r>
              <a:rPr lang="cs-CZ" sz="2100" dirty="0" smtClean="0"/>
              <a:t>	</a:t>
            </a:r>
          </a:p>
          <a:p>
            <a:pPr lvl="4"/>
            <a:endParaRPr lang="cs-CZ" sz="2100" dirty="0" smtClean="0"/>
          </a:p>
          <a:p>
            <a:endParaRPr kumimoji="0" lang="cs-CZ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6" name="Graf 5"/>
          <p:cNvGraphicFramePr/>
          <p:nvPr/>
        </p:nvGraphicFramePr>
        <p:xfrm>
          <a:off x="611560" y="2924944"/>
          <a:ext cx="6048672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Nadpis 6"/>
          <p:cNvSpPr txBox="1">
            <a:spLocks/>
          </p:cNvSpPr>
          <p:nvPr/>
        </p:nvSpPr>
        <p:spPr>
          <a:xfrm>
            <a:off x="323528" y="1052736"/>
            <a:ext cx="8280920" cy="2088232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/>
          <a:p>
            <a:pPr lvl="0"/>
            <a:r>
              <a:rPr lang="cs-CZ" sz="2000" b="1" dirty="0" smtClean="0"/>
              <a:t>Kruhový (výsečový) diagram</a:t>
            </a:r>
          </a:p>
          <a:p>
            <a:pPr lvl="0"/>
            <a:r>
              <a:rPr lang="cs-CZ" sz="2000" dirty="0" smtClean="0"/>
              <a:t>je vhodný zejména  pro znázornění zastoupení jednotlivých znaků. </a:t>
            </a:r>
          </a:p>
          <a:p>
            <a:pPr lvl="0"/>
            <a:r>
              <a:rPr lang="cs-CZ" sz="2000" dirty="0" smtClean="0"/>
              <a:t>Většinou pracuje s procenty a těm odpovídají i úhly jednotlivých výsečí (100% ... 360°)	</a:t>
            </a:r>
          </a:p>
          <a:p>
            <a:pPr lvl="0"/>
            <a:r>
              <a:rPr lang="cs-CZ" sz="2000" dirty="0" smtClean="0"/>
              <a:t>Lze pracovat i s naměřenými hodnotami znaků a úhly vypočítat pomocí trojčlenky (100% ... rozsah souboru). </a:t>
            </a:r>
          </a:p>
          <a:p>
            <a:pPr>
              <a:spcBef>
                <a:spcPct val="0"/>
              </a:spcBef>
            </a:pPr>
            <a:endParaRPr lang="cs-CZ" sz="2000" dirty="0" smtClean="0"/>
          </a:p>
          <a:p>
            <a:pPr>
              <a:spcBef>
                <a:spcPct val="0"/>
              </a:spcBef>
            </a:pPr>
            <a:endParaRPr lang="cs-CZ" sz="2000" b="1" dirty="0" smtClean="0"/>
          </a:p>
          <a:p>
            <a:pPr lvl="0">
              <a:spcBef>
                <a:spcPct val="0"/>
              </a:spcBef>
              <a:defRPr/>
            </a:pPr>
            <a:endParaRPr lang="cs-CZ" sz="2400" b="1" dirty="0" smtClean="0">
              <a:latin typeface="Calibri" pitchFamily="34" charset="0"/>
            </a:endParaRPr>
          </a:p>
          <a:p>
            <a:endParaRPr lang="cs-CZ" sz="2000" u="sng" dirty="0" smtClean="0"/>
          </a:p>
          <a:p>
            <a:pPr lvl="0"/>
            <a:endParaRPr lang="cs-CZ" sz="2000" dirty="0" smtClean="0"/>
          </a:p>
          <a:p>
            <a:pPr lvl="4"/>
            <a:r>
              <a:rPr lang="cs-CZ" sz="2000" dirty="0" smtClean="0"/>
              <a:t>	</a:t>
            </a:r>
          </a:p>
          <a:p>
            <a:pPr lvl="4"/>
            <a:endParaRPr lang="cs-CZ" sz="2000" dirty="0" smtClean="0"/>
          </a:p>
          <a:p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867489"/>
            <a:ext cx="84249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000" dirty="0" smtClean="0"/>
              <a:t>Vyjádřete graficky soubor z příkladu č. 1</a:t>
            </a:r>
            <a:endParaRPr lang="cs-CZ" sz="2000" dirty="0" smtClean="0">
              <a:latin typeface="Calibri" pitchFamily="34" charset="0"/>
            </a:endParaRPr>
          </a:p>
          <a:p>
            <a:endParaRPr lang="cs-CZ" sz="2000" dirty="0" smtClean="0"/>
          </a:p>
        </p:txBody>
      </p:sp>
      <p:graphicFrame>
        <p:nvGraphicFramePr>
          <p:cNvPr id="11" name="Tabulka 10"/>
          <p:cNvGraphicFramePr>
            <a:graphicFrameLocks noGrp="1"/>
          </p:cNvGraphicFramePr>
          <p:nvPr/>
        </p:nvGraphicFramePr>
        <p:xfrm>
          <a:off x="251520" y="2564904"/>
          <a:ext cx="7560841" cy="3105345"/>
        </p:xfrm>
        <a:graphic>
          <a:graphicData uri="http://schemas.openxmlformats.org/drawingml/2006/table">
            <a:tbl>
              <a:tblPr/>
              <a:tblGrid>
                <a:gridCol w="1246301"/>
                <a:gridCol w="1055001"/>
                <a:gridCol w="1050931"/>
                <a:gridCol w="1053373"/>
                <a:gridCol w="1050931"/>
                <a:gridCol w="1050931"/>
                <a:gridCol w="1053373"/>
              </a:tblGrid>
              <a:tr h="3870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 dirty="0">
                          <a:latin typeface="Calibri"/>
                          <a:ea typeface="Calibri"/>
                          <a:cs typeface="Times New Roman"/>
                        </a:rPr>
                        <a:t>známka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Times New Roman"/>
                          <a:ea typeface="Calibri"/>
                          <a:cs typeface="Times New Roman"/>
                        </a:rPr>
                        <a:t>∑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 dirty="0">
                          <a:latin typeface="Calibri"/>
                          <a:ea typeface="Calibri"/>
                          <a:cs typeface="Times New Roman"/>
                        </a:rPr>
                        <a:t>Absolutní četnost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30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 dirty="0">
                          <a:latin typeface="Calibri"/>
                          <a:ea typeface="Calibri"/>
                          <a:cs typeface="Times New Roman"/>
                        </a:rPr>
                        <a:t>Relativní četnost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11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 dirty="0">
                          <a:latin typeface="Calibri"/>
                          <a:ea typeface="Calibri"/>
                          <a:cs typeface="Times New Roman"/>
                        </a:rPr>
                        <a:t>Relativní četnost v procentech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7,14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35,71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17,85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14,3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 dirty="0">
                          <a:latin typeface="Calibri"/>
                          <a:ea typeface="Calibri"/>
                          <a:cs typeface="Times New Roman"/>
                        </a:rPr>
                        <a:t>100%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3933056"/>
            <a:ext cx="200025" cy="400050"/>
          </a:xfrm>
          <a:prstGeom prst="rect">
            <a:avLst/>
          </a:prstGeom>
          <a:noFill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3933056"/>
            <a:ext cx="200025" cy="400050"/>
          </a:xfrm>
          <a:prstGeom prst="rect">
            <a:avLst/>
          </a:prstGeom>
          <a:noFill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3933056"/>
            <a:ext cx="200025" cy="400050"/>
          </a:xfrm>
          <a:prstGeom prst="rect">
            <a:avLst/>
          </a:prstGeom>
          <a:noFill/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3933056"/>
            <a:ext cx="200025" cy="409575"/>
          </a:xfrm>
          <a:prstGeom prst="rect">
            <a:avLst/>
          </a:prstGeom>
          <a:noFill/>
        </p:spPr>
      </p:pic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3933056"/>
            <a:ext cx="200025" cy="400050"/>
          </a:xfrm>
          <a:prstGeom prst="rect">
            <a:avLst/>
          </a:prstGeom>
          <a:noFill/>
        </p:spPr>
      </p:pic>
      <p:sp>
        <p:nvSpPr>
          <p:cNvPr id="10" name="Obdélník 9"/>
          <p:cNvSpPr/>
          <p:nvPr/>
        </p:nvSpPr>
        <p:spPr>
          <a:xfrm>
            <a:off x="251520" y="1556792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 písemné zkoušce z matematiky dostali žáci tyto známky: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2;3;3;4;1;2;3;5;3;4;2;3;3;4;5;5;1;2;3;3;2;4;5;4;2;2;3;3.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/>
          </a:bodyPr>
          <a:lstStyle/>
          <a:p>
            <a:r>
              <a:rPr lang="cs-CZ" sz="2000" dirty="0" smtClean="0">
                <a:latin typeface="+mn-lt"/>
              </a:rPr>
              <a:t>Grafické vyjádření příkladu č. 1</a:t>
            </a:r>
          </a:p>
        </p:txBody>
      </p:sp>
      <p:graphicFrame>
        <p:nvGraphicFramePr>
          <p:cNvPr id="13" name="Graf 12"/>
          <p:cNvGraphicFramePr/>
          <p:nvPr/>
        </p:nvGraphicFramePr>
        <p:xfrm>
          <a:off x="395536" y="1268760"/>
          <a:ext cx="4536504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Graf 13"/>
          <p:cNvGraphicFramePr/>
          <p:nvPr/>
        </p:nvGraphicFramePr>
        <p:xfrm>
          <a:off x="335102" y="3867503"/>
          <a:ext cx="5317018" cy="270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Graf 14"/>
          <p:cNvGraphicFramePr/>
          <p:nvPr/>
        </p:nvGraphicFramePr>
        <p:xfrm>
          <a:off x="4932040" y="1196752"/>
          <a:ext cx="3965334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4653136"/>
            <a:ext cx="8640960" cy="1512168"/>
          </a:xfrm>
        </p:spPr>
        <p:txBody>
          <a:bodyPr>
            <a:noAutofit/>
          </a:bodyPr>
          <a:lstStyle/>
          <a:p>
            <a:r>
              <a:rPr lang="cs-CZ" sz="1100" b="1" dirty="0" smtClean="0">
                <a:latin typeface="+mn-lt"/>
                <a:cs typeface="Arial" pitchFamily="34" charset="0"/>
              </a:rPr>
              <a:t>Použitá literatura</a:t>
            </a:r>
            <a:r>
              <a:rPr lang="cs-CZ" sz="1100" dirty="0" smtClean="0">
                <a:latin typeface="+mn-lt"/>
                <a:cs typeface="Arial" pitchFamily="34" charset="0"/>
              </a:rPr>
              <a:t>:</a:t>
            </a:r>
            <a:br>
              <a:rPr lang="cs-CZ" sz="1100" dirty="0" smtClean="0">
                <a:latin typeface="+mn-lt"/>
                <a:cs typeface="Arial" pitchFamily="34" charset="0"/>
              </a:rPr>
            </a:br>
            <a:r>
              <a:rPr lang="cs-CZ" sz="1100" dirty="0" smtClean="0">
                <a:latin typeface="+mn-lt"/>
                <a:cs typeface="Arial" pitchFamily="34" charset="0"/>
              </a:rPr>
              <a:t/>
            </a:r>
            <a:br>
              <a:rPr lang="cs-CZ" sz="1100" dirty="0" smtClean="0">
                <a:latin typeface="+mn-lt"/>
                <a:cs typeface="Arial" pitchFamily="34" charset="0"/>
              </a:rPr>
            </a:br>
            <a:r>
              <a:rPr lang="cs-CZ" sz="1100" dirty="0" smtClean="0">
                <a:latin typeface="+mn-lt"/>
                <a:cs typeface="Arial" pitchFamily="34" charset="0"/>
              </a:rPr>
              <a:t>Kombinatorika,pravděpodobnost,statistika, Matematika pro gymnázia- </a:t>
            </a:r>
            <a:r>
              <a:rPr lang="cs-CZ" sz="1100" dirty="0" err="1" smtClean="0">
                <a:latin typeface="+mn-lt"/>
                <a:cs typeface="Arial" pitchFamily="34" charset="0"/>
              </a:rPr>
              <a:t>Prometheus</a:t>
            </a:r>
            <a:r>
              <a:rPr lang="cs-CZ" sz="1100" dirty="0" smtClean="0">
                <a:latin typeface="+mn-lt"/>
                <a:cs typeface="Arial" pitchFamily="34" charset="0"/>
              </a:rPr>
              <a:t> </a:t>
            </a:r>
            <a:br>
              <a:rPr lang="cs-CZ" sz="1100" dirty="0" smtClean="0">
                <a:latin typeface="+mn-lt"/>
                <a:cs typeface="Arial" pitchFamily="34" charset="0"/>
              </a:rPr>
            </a:br>
            <a:r>
              <a:rPr lang="cs-CZ" sz="1100" dirty="0" smtClean="0">
                <a:latin typeface="+mn-lt"/>
              </a:rPr>
              <a:t>AUTOR NEUVEDEN. </a:t>
            </a:r>
            <a:r>
              <a:rPr lang="cs-CZ" sz="1100" i="1" dirty="0" err="1" smtClean="0">
                <a:latin typeface="+mn-lt"/>
              </a:rPr>
              <a:t>Google.cz</a:t>
            </a:r>
            <a:r>
              <a:rPr lang="cs-CZ" sz="1100" dirty="0" smtClean="0">
                <a:latin typeface="+mn-lt"/>
              </a:rPr>
              <a:t> [online]. [cit. 5.2.2014]. Dostupný na WWW:</a:t>
            </a:r>
            <a:br>
              <a:rPr lang="cs-CZ" sz="1100" dirty="0" smtClean="0">
                <a:latin typeface="+mn-lt"/>
              </a:rPr>
            </a:br>
            <a:r>
              <a:rPr lang="cs-CZ" sz="1100" dirty="0" smtClean="0">
                <a:latin typeface="+mn-lt"/>
              </a:rPr>
              <a:t> </a:t>
            </a:r>
            <a:r>
              <a:rPr lang="cs-CZ" sz="1100" u="sng" dirty="0" smtClean="0">
                <a:latin typeface="+mn-lt"/>
                <a:hlinkClick r:id="rId2"/>
              </a:rPr>
              <a:t>http://sites.psu.edu/christinasoliday/wp-content/uploads/sites/5136/2014/01/finance1.jpg</a:t>
            </a:r>
            <a:r>
              <a:rPr lang="cs-CZ" sz="1100" dirty="0" smtClean="0">
                <a:latin typeface="+mn-lt"/>
              </a:rPr>
              <a:t/>
            </a:r>
            <a:br>
              <a:rPr lang="cs-CZ" sz="1100" dirty="0" smtClean="0">
                <a:latin typeface="+mn-lt"/>
              </a:rPr>
            </a:br>
            <a:r>
              <a:rPr lang="cs-CZ" sz="1100" dirty="0" smtClean="0">
                <a:latin typeface="+mn-lt"/>
                <a:cs typeface="Arial" pitchFamily="34" charset="0"/>
              </a:rPr>
              <a:t>Vlastní archiv autora</a:t>
            </a:r>
            <a:endParaRPr lang="cs-CZ" sz="1100" dirty="0">
              <a:latin typeface="+mn-lt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597426"/>
            <a:ext cx="84249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ký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7145</TotalTime>
  <Words>168</Words>
  <Application>Microsoft Office PowerPoint</Application>
  <PresentationFormat>Předvádění na obrazovce (4:3)</PresentationFormat>
  <Paragraphs>101</Paragraphs>
  <Slides>8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Technický</vt:lpstr>
      <vt:lpstr>Prezentace aplikace PowerPoint</vt:lpstr>
      <vt:lpstr>2. Grafické znázornění: </vt:lpstr>
      <vt:lpstr>2. Grafické znázornění: </vt:lpstr>
      <vt:lpstr>2. Grafické znázornění: </vt:lpstr>
      <vt:lpstr>2. Grafické znázornění: </vt:lpstr>
      <vt:lpstr>Příklad č.1: </vt:lpstr>
      <vt:lpstr>Grafické vyjádření příkladu č. 1</vt:lpstr>
      <vt:lpstr>Použitá literatura:  Kombinatorika,pravděpodobnost,statistika, Matematika pro gymnázia- Prometheus  AUTOR NEUVEDEN. Google.cz [online]. [cit. 5.2.2014]. Dostupný na WWW:  http://sites.psu.edu/christinasoliday/wp-content/uploads/sites/5136/2014/01/finance1.jpg Vlastní archiv autora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Grafické znázornění statistických měření</dc:title>
  <dc:subject>Matematika</dc:subject>
  <dc:creator>Mgr. Zdeňka Eklová</dc:creator>
  <cp:lastModifiedBy>Martin</cp:lastModifiedBy>
  <cp:revision>535</cp:revision>
  <dcterms:created xsi:type="dcterms:W3CDTF">2011-05-23T14:56:33Z</dcterms:created>
  <dcterms:modified xsi:type="dcterms:W3CDTF">2014-02-10T19:47:19Z</dcterms:modified>
  <cp:contentStatus/>
</cp:coreProperties>
</file>