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4"/>
  </p:notesMasterIdLst>
  <p:handoutMasterIdLst>
    <p:handoutMasterId r:id="rId15"/>
  </p:handoutMasterIdLst>
  <p:sldIdLst>
    <p:sldId id="323" r:id="rId2"/>
    <p:sldId id="307" r:id="rId3"/>
    <p:sldId id="277" r:id="rId4"/>
    <p:sldId id="278" r:id="rId5"/>
    <p:sldId id="279" r:id="rId6"/>
    <p:sldId id="280" r:id="rId7"/>
    <p:sldId id="325" r:id="rId8"/>
    <p:sldId id="281" r:id="rId9"/>
    <p:sldId id="324" r:id="rId10"/>
    <p:sldId id="326" r:id="rId11"/>
    <p:sldId id="282" r:id="rId12"/>
    <p:sldId id="32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72" autoAdjust="0"/>
    <p:restoredTop sz="96499" autoAdjust="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59245663011405E-2"/>
          <c:y val="4.9507169768661166E-2"/>
          <c:w val="0.81671510494105859"/>
          <c:h val="0.8915895309877846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počet</c:v>
                </c:pt>
              </c:strCache>
            </c:strRef>
          </c:tx>
          <c:spPr>
            <a:ln w="666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List1!$A$2:$A$7</c:f>
              <c:numCache>
                <c:formatCode>General</c:formatCode>
                <c:ptCount val="6"/>
                <c:pt idx="0">
                  <c:v>36</c:v>
                </c:pt>
                <c:pt idx="1">
                  <c:v>37</c:v>
                </c:pt>
                <c:pt idx="2">
                  <c:v>38</c:v>
                </c:pt>
                <c:pt idx="3">
                  <c:v>39</c:v>
                </c:pt>
                <c:pt idx="4">
                  <c:v>40</c:v>
                </c:pt>
                <c:pt idx="5">
                  <c:v>41</c:v>
                </c:pt>
              </c:numCache>
            </c:numRef>
          </c:cat>
          <c:val>
            <c:numRef>
              <c:f>List1!$B$2:$B$7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12</c:v>
                </c:pt>
                <c:pt idx="4">
                  <c:v>5</c:v>
                </c:pt>
                <c:pt idx="5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867904"/>
        <c:axId val="96253568"/>
      </c:lineChart>
      <c:catAx>
        <c:axId val="135867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6253568"/>
        <c:crosses val="autoZero"/>
        <c:auto val="1"/>
        <c:lblAlgn val="ctr"/>
        <c:lblOffset val="100"/>
        <c:noMultiLvlLbl val="0"/>
      </c:catAx>
      <c:valAx>
        <c:axId val="96253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5867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724897850856443"/>
          <c:y val="0.59427510003761652"/>
          <c:w val="0.10218161339047434"/>
          <c:h val="5.2797008909341969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Rozdělení</a:t>
            </a:r>
            <a:r>
              <a:rPr lang="cs-CZ" baseline="0"/>
              <a:t> četnosti studentů</a:t>
            </a:r>
            <a:endParaRPr lang="en-US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počet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 h="50800"/>
            </a:sp3d>
          </c:spPr>
          <c:explosion val="7"/>
          <c:dPt>
            <c:idx val="0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50800" h="50800"/>
              </a:sp3d>
            </c:spPr>
          </c:dPt>
          <c:dPt>
            <c:idx val="1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50800" h="50800"/>
              </a:sp3d>
            </c:spPr>
          </c:dPt>
          <c:dPt>
            <c:idx val="2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50800" h="50800"/>
              </a:sp3d>
            </c:spPr>
          </c:dPt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cs-CZ" smtClean="0"/>
                      <a:t>140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cs-CZ" dirty="0" smtClean="0"/>
                      <a:t>15%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1"/>
              <c:showPercent val="0"/>
              <c:showBubbleSize val="0"/>
            </c:dLbl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List1!$A$2:$A$4</c:f>
              <c:strCache>
                <c:ptCount val="3"/>
                <c:pt idx="0">
                  <c:v>ve městě</c:v>
                </c:pt>
                <c:pt idx="1">
                  <c:v>dojíždí</c:v>
                </c:pt>
                <c:pt idx="2">
                  <c:v>internát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364</c:v>
                </c:pt>
                <c:pt idx="1">
                  <c:v>140</c:v>
                </c:pt>
                <c:pt idx="2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1774424030329931"/>
          <c:y val="0.45382202224722046"/>
          <c:w val="0.12484835228929717"/>
          <c:h val="0.215272778402699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počet 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17</c:v>
                </c:pt>
                <c:pt idx="1">
                  <c:v>25</c:v>
                </c:pt>
                <c:pt idx="2">
                  <c:v>37</c:v>
                </c:pt>
                <c:pt idx="3">
                  <c:v>21</c:v>
                </c:pt>
                <c:pt idx="4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964608"/>
        <c:axId val="96254720"/>
      </c:lineChart>
      <c:catAx>
        <c:axId val="969646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sz="1600" b="1" i="0" u="none" strike="noStrike" baseline="0" dirty="0" smtClean="0"/>
                  <a:t>známka</a:t>
                </a:r>
                <a:endParaRPr lang="cs-CZ" sz="1600" dirty="0"/>
              </a:p>
            </c:rich>
          </c:tx>
          <c:layout>
            <c:manualLayout>
              <c:xMode val="edge"/>
              <c:yMode val="edge"/>
              <c:x val="0.86214763779527681"/>
              <c:y val="0.8746652263223724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96254720"/>
        <c:crosses val="autoZero"/>
        <c:auto val="1"/>
        <c:lblAlgn val="ctr"/>
        <c:lblOffset val="100"/>
        <c:noMultiLvlLbl val="0"/>
      </c:catAx>
      <c:valAx>
        <c:axId val="96254720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cs-CZ" sz="1400" dirty="0" smtClean="0"/>
                  <a:t>Počet známek</a:t>
                </a:r>
                <a:endParaRPr lang="cs-CZ" sz="1400" dirty="0"/>
              </a:p>
            </c:rich>
          </c:tx>
          <c:layout>
            <c:manualLayout>
              <c:xMode val="edge"/>
              <c:yMode val="edge"/>
              <c:x val="1.2500000000000001E-2"/>
              <c:y val="0.1733823310412321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9696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0042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01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Úvod do statistiky – pracovní list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VY_42_INOVACE_03_3_EKZD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Materiál obsahuje vzorové příklady výpočtů relativní a absolutní četnost včetně 	příkladů na procvičování.</a:t>
            </a:r>
          </a:p>
          <a:p>
            <a:pPr lvl="0"/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Dále obsahuje grafické zpracování jednotlivých příkladů do spojnicového grafu, 	sloupcového grafu a  grafu výsečového.</a:t>
            </a:r>
            <a:endParaRPr lang="cs-CZ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Je určen pro výuku studentů třetích a čtvrtých ročníků středních škol.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Kalkulačky, rýsovací potřeby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836712"/>
            <a:ext cx="84249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Řešení:</a:t>
            </a:r>
          </a:p>
          <a:p>
            <a:r>
              <a:rPr lang="cs-CZ" sz="2400" dirty="0" smtClean="0">
                <a:latin typeface="Calibri" pitchFamily="34" charset="0"/>
              </a:rPr>
              <a:t>d) </a:t>
            </a:r>
          </a:p>
        </p:txBody>
      </p:sp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67544" y="1700808"/>
          <a:ext cx="7704855" cy="2561214"/>
        </p:xfrm>
        <a:graphic>
          <a:graphicData uri="http://schemas.openxmlformats.org/drawingml/2006/table">
            <a:tbl>
              <a:tblPr/>
              <a:tblGrid>
                <a:gridCol w="1271520"/>
                <a:gridCol w="1367752"/>
                <a:gridCol w="1367752"/>
                <a:gridCol w="1367752"/>
                <a:gridCol w="1368643"/>
                <a:gridCol w="961436"/>
              </a:tblGrid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Družstvo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0,19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0,04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0,23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0,38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0,06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0,35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0,31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0,04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0,27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0,42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latin typeface="Calibri"/>
                          <a:ea typeface="Calibri"/>
                          <a:cs typeface="Times New Roman"/>
                        </a:rPr>
                        <a:t>0,00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č.4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05935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Domácí úkol:</a:t>
            </a:r>
            <a:endParaRPr lang="cs-CZ" sz="24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268760"/>
            <a:ext cx="84249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a) celkový počet studentů, kteří jsou žáky vaší třídy</a:t>
            </a:r>
          </a:p>
          <a:p>
            <a:r>
              <a:rPr lang="cs-CZ" sz="2000" dirty="0" smtClean="0">
                <a:latin typeface="Calibri" pitchFamily="34" charset="0"/>
              </a:rPr>
              <a:t>b) počet studentů, kteří bydlí v místě školy</a:t>
            </a:r>
          </a:p>
          <a:p>
            <a:r>
              <a:rPr lang="cs-CZ" sz="2000" dirty="0" smtClean="0">
                <a:latin typeface="Calibri" pitchFamily="34" charset="0"/>
              </a:rPr>
              <a:t>c) počet studentů, kteří dojíždí autobusem nebo vlakem</a:t>
            </a:r>
          </a:p>
          <a:p>
            <a:r>
              <a:rPr lang="cs-CZ" sz="2000" dirty="0" smtClean="0">
                <a:latin typeface="Calibri" pitchFamily="34" charset="0"/>
              </a:rPr>
              <a:t>d) počet studentů, kteří bydlí na internátě</a:t>
            </a:r>
          </a:p>
          <a:p>
            <a:r>
              <a:rPr lang="cs-CZ" sz="2000" dirty="0" smtClean="0">
                <a:latin typeface="Calibri" pitchFamily="34" charset="0"/>
              </a:rPr>
              <a:t>Sestrojte odpovídající kruhový diagram rozdělení četností, jednotlivé četnosti vyjádřete také v procentech.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940966"/>
          </a:xfrm>
        </p:spPr>
        <p:txBody>
          <a:bodyPr>
            <a:normAutofit/>
          </a:bodyPr>
          <a:lstStyle/>
          <a:p>
            <a:r>
              <a:rPr lang="cs-CZ" sz="2700" b="1" dirty="0" smtClean="0">
                <a:latin typeface="Calibri" pitchFamily="34" charset="0"/>
              </a:rPr>
              <a:t> 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Nadpis 6"/>
          <p:cNvSpPr txBox="1">
            <a:spLocks/>
          </p:cNvSpPr>
          <p:nvPr/>
        </p:nvSpPr>
        <p:spPr>
          <a:xfrm>
            <a:off x="323528" y="4653136"/>
            <a:ext cx="8640960" cy="151216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>
              <a:buNone/>
            </a:pPr>
            <a:r>
              <a:rPr kumimoji="0" lang="cs-CZ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cs-CZ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lang="cs-CZ" sz="1100" b="1" dirty="0" smtClean="0">
                <a:latin typeface="Arial" pitchFamily="34" charset="0"/>
                <a:cs typeface="Arial" pitchFamily="34" charset="0"/>
              </a:rPr>
              <a:t>Použitá </a:t>
            </a:r>
            <a:r>
              <a:rPr lang="cs-CZ" sz="1100" b="1" smtClean="0">
                <a:latin typeface="Arial" pitchFamily="34" charset="0"/>
                <a:cs typeface="Arial" pitchFamily="34" charset="0"/>
              </a:rPr>
              <a:t>literatura</a:t>
            </a:r>
            <a:r>
              <a:rPr lang="cs-CZ" sz="110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Sbírka úloh z matematiky – </a:t>
            </a:r>
            <a:r>
              <a:rPr lang="cs-CZ" sz="1100" dirty="0" err="1" smtClean="0">
                <a:latin typeface="Arial" pitchFamily="34" charset="0"/>
                <a:cs typeface="Arial" pitchFamily="34" charset="0"/>
              </a:rPr>
              <a:t>Prometheus</a:t>
            </a: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Vlastní archiv autora</a:t>
            </a:r>
            <a:endParaRPr lang="cs-CZ" sz="11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403648" y="2276872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7300" b="1" dirty="0" smtClean="0">
                <a:latin typeface="Calibri" pitchFamily="34" charset="0"/>
              </a:rPr>
              <a:t>Úvod do statistiky</a:t>
            </a: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2771800" y="3212976"/>
            <a:ext cx="3744416" cy="724942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cs-CZ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Pra</a:t>
            </a:r>
            <a:r>
              <a:rPr lang="cs-CZ" sz="4000" b="1" dirty="0" err="1" smtClean="0">
                <a:latin typeface="Calibri" pitchFamily="34" charset="0"/>
              </a:rPr>
              <a:t>covní</a:t>
            </a:r>
            <a:r>
              <a:rPr lang="cs-CZ" sz="4000" b="1" dirty="0" smtClean="0">
                <a:latin typeface="Calibri" pitchFamily="34" charset="0"/>
              </a:rPr>
              <a:t> list č. 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V prodejně dámské obuvi během dne prodali obuv těchto velikostí: 41; 39; 41; 37;41; 36; 38; 39; 38; 39; </a:t>
            </a:r>
            <a:r>
              <a:rPr lang="cs-CZ" sz="2000" dirty="0" err="1" smtClean="0">
                <a:latin typeface="Calibri" pitchFamily="34" charset="0"/>
              </a:rPr>
              <a:t>39</a:t>
            </a:r>
            <a:r>
              <a:rPr lang="cs-CZ" sz="2000" dirty="0" smtClean="0">
                <a:latin typeface="Calibri" pitchFamily="34" charset="0"/>
              </a:rPr>
              <a:t>; 36; 38; 39; 40; </a:t>
            </a:r>
            <a:r>
              <a:rPr lang="cs-CZ" sz="2000" dirty="0" err="1" smtClean="0">
                <a:latin typeface="Calibri" pitchFamily="34" charset="0"/>
              </a:rPr>
              <a:t>40</a:t>
            </a:r>
            <a:r>
              <a:rPr lang="cs-CZ" sz="2000" dirty="0" smtClean="0">
                <a:latin typeface="Calibri" pitchFamily="34" charset="0"/>
              </a:rPr>
              <a:t>; 39; 36; 37; </a:t>
            </a:r>
            <a:r>
              <a:rPr lang="cs-CZ" sz="2000" dirty="0" err="1" smtClean="0">
                <a:latin typeface="Calibri" pitchFamily="34" charset="0"/>
              </a:rPr>
              <a:t>37</a:t>
            </a:r>
            <a:r>
              <a:rPr lang="cs-CZ" sz="2000" dirty="0" smtClean="0">
                <a:latin typeface="Calibri" pitchFamily="34" charset="0"/>
              </a:rPr>
              <a:t>; 38; 39; </a:t>
            </a:r>
            <a:r>
              <a:rPr lang="cs-CZ" sz="2000" dirty="0" err="1" smtClean="0">
                <a:latin typeface="Calibri" pitchFamily="34" charset="0"/>
              </a:rPr>
              <a:t>39</a:t>
            </a:r>
            <a:r>
              <a:rPr lang="cs-CZ" sz="2000" dirty="0" smtClean="0">
                <a:latin typeface="Calibri" pitchFamily="34" charset="0"/>
              </a:rPr>
              <a:t>; 40; 39; </a:t>
            </a:r>
            <a:r>
              <a:rPr lang="cs-CZ" sz="2000" dirty="0" err="1" smtClean="0">
                <a:latin typeface="Calibri" pitchFamily="34" charset="0"/>
              </a:rPr>
              <a:t>39</a:t>
            </a:r>
            <a:r>
              <a:rPr lang="cs-CZ" sz="2000" dirty="0" smtClean="0">
                <a:latin typeface="Calibri" pitchFamily="34" charset="0"/>
              </a:rPr>
              <a:t>; 38; 39; 40; 39; 40; 36; </a:t>
            </a:r>
          </a:p>
          <a:p>
            <a:r>
              <a:rPr lang="cs-CZ" sz="2000" dirty="0" smtClean="0">
                <a:latin typeface="Calibri" pitchFamily="34" charset="0"/>
              </a:rPr>
              <a:t>Určete rozsah souboru, absolutní a relativní četnost znaku- velikost, sestrojte spojnicový diagram rozdělení četnosti.</a:t>
            </a:r>
          </a:p>
          <a:p>
            <a:endParaRPr lang="cs-CZ" sz="2000" dirty="0">
              <a:latin typeface="Calibri" pitchFamily="34" charset="0"/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395536" y="2492896"/>
          <a:ext cx="6768752" cy="2880320"/>
        </p:xfrm>
        <a:graphic>
          <a:graphicData uri="http://schemas.openxmlformats.org/drawingml/2006/table">
            <a:tbl>
              <a:tblPr/>
              <a:tblGrid>
                <a:gridCol w="819859"/>
                <a:gridCol w="854839"/>
                <a:gridCol w="854839"/>
                <a:gridCol w="854839"/>
                <a:gridCol w="854839"/>
                <a:gridCol w="854839"/>
                <a:gridCol w="819859"/>
                <a:gridCol w="854839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Hodnota znaku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38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Times New Roman"/>
                          <a:ea typeface="Calibri"/>
                          <a:cs typeface="Times New Roman"/>
                        </a:rPr>
                        <a:t>∑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Četnost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Relativní četnost v %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Řešení:</a:t>
            </a:r>
          </a:p>
          <a:p>
            <a:endParaRPr lang="cs-CZ" sz="2000" dirty="0">
              <a:latin typeface="Calibri" pitchFamily="34" charset="0"/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/>
        </p:nvGraphicFramePr>
        <p:xfrm>
          <a:off x="395536" y="1340768"/>
          <a:ext cx="7560842" cy="3600400"/>
        </p:xfrm>
        <a:graphic>
          <a:graphicData uri="http://schemas.openxmlformats.org/drawingml/2006/table">
            <a:tbl>
              <a:tblPr/>
              <a:tblGrid>
                <a:gridCol w="915799"/>
                <a:gridCol w="954874"/>
                <a:gridCol w="954874"/>
                <a:gridCol w="954874"/>
                <a:gridCol w="954874"/>
                <a:gridCol w="954874"/>
                <a:gridCol w="915799"/>
                <a:gridCol w="954874"/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 dirty="0">
                          <a:latin typeface="Calibri"/>
                          <a:ea typeface="Calibri"/>
                          <a:cs typeface="Times New Roman"/>
                        </a:rPr>
                        <a:t>Hodnota znaku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38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Times New Roman"/>
                          <a:ea typeface="Calibri"/>
                          <a:cs typeface="Times New Roman"/>
                        </a:rPr>
                        <a:t>∑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Četnost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Relativní četnost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b="1">
                          <a:latin typeface="Calibri"/>
                          <a:ea typeface="Calibri"/>
                          <a:cs typeface="Times New Roman"/>
                        </a:rPr>
                        <a:t>Relativní četnost v %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12,5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9,4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15,6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37,5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15,6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9,4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8329" y="2739755"/>
            <a:ext cx="200025" cy="400050"/>
          </a:xfrm>
          <a:prstGeom prst="rect">
            <a:avLst/>
          </a:prstGeom>
          <a:noFill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1823" y="2769359"/>
            <a:ext cx="200025" cy="400050"/>
          </a:xfrm>
          <a:prstGeom prst="rect">
            <a:avLst/>
          </a:prstGeom>
          <a:noFill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769352"/>
            <a:ext cx="200025" cy="409575"/>
          </a:xfrm>
          <a:prstGeom prst="rect">
            <a:avLst/>
          </a:prstGeom>
          <a:noFill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9550" y="2764123"/>
            <a:ext cx="200025" cy="400050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12747" y="2766793"/>
            <a:ext cx="200025" cy="409575"/>
          </a:xfrm>
          <a:prstGeom prst="rect">
            <a:avLst/>
          </a:prstGeom>
          <a:noFill/>
        </p:spPr>
      </p:pic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50934" y="2766793"/>
            <a:ext cx="200025" cy="4000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Graf:</a:t>
            </a:r>
          </a:p>
          <a:p>
            <a:endParaRPr lang="cs-CZ" sz="2000" dirty="0">
              <a:latin typeface="Calibri" pitchFamily="34" charset="0"/>
            </a:endParaRPr>
          </a:p>
        </p:txBody>
      </p:sp>
      <p:graphicFrame>
        <p:nvGraphicFramePr>
          <p:cNvPr id="11" name="Graf 10"/>
          <p:cNvGraphicFramePr/>
          <p:nvPr/>
        </p:nvGraphicFramePr>
        <p:xfrm>
          <a:off x="395536" y="1340768"/>
          <a:ext cx="777686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Na škole studuje 560 studentů, 140 dojíždí z místa bydliště, 15% bydlí na internátě, zbytek žije ve městě, kde chodí do školy.</a:t>
            </a:r>
          </a:p>
          <a:p>
            <a:r>
              <a:rPr lang="cs-CZ" sz="2000" dirty="0" smtClean="0">
                <a:latin typeface="Calibri" pitchFamily="34" charset="0"/>
              </a:rPr>
              <a:t>Pomocí grafu vyjádřete:</a:t>
            </a:r>
          </a:p>
          <a:p>
            <a:r>
              <a:rPr lang="cs-CZ" sz="2000" dirty="0" smtClean="0">
                <a:latin typeface="Calibri" pitchFamily="34" charset="0"/>
              </a:rPr>
              <a:t>a) počet studentů, kteří bydlí v místě školy</a:t>
            </a:r>
          </a:p>
          <a:p>
            <a:r>
              <a:rPr lang="cs-CZ" sz="2000" dirty="0" smtClean="0">
                <a:latin typeface="Calibri" pitchFamily="34" charset="0"/>
              </a:rPr>
              <a:t>b) počet studentů, kteří bydlí na internátě</a:t>
            </a:r>
          </a:p>
          <a:p>
            <a:r>
              <a:rPr lang="cs-CZ" sz="2000" dirty="0" smtClean="0">
                <a:latin typeface="Calibri" pitchFamily="34" charset="0"/>
              </a:rPr>
              <a:t>c) procentuální vyjádření studentů, kteří bydlí v místě školy</a:t>
            </a:r>
          </a:p>
          <a:p>
            <a:r>
              <a:rPr lang="cs-CZ" sz="2000" dirty="0" smtClean="0">
                <a:latin typeface="Calibri" pitchFamily="34" charset="0"/>
              </a:rPr>
              <a:t>d) procentuální vyjádření studentů, kteří dojíždí</a:t>
            </a:r>
          </a:p>
          <a:p>
            <a:endParaRPr lang="cs-CZ" sz="2000" dirty="0">
              <a:latin typeface="Calibri" pitchFamily="34" charset="0"/>
            </a:endParaRPr>
          </a:p>
        </p:txBody>
      </p:sp>
      <p:graphicFrame>
        <p:nvGraphicFramePr>
          <p:cNvPr id="4" name="Graf 3"/>
          <p:cNvGraphicFramePr/>
          <p:nvPr/>
        </p:nvGraphicFramePr>
        <p:xfrm>
          <a:off x="1619672" y="3212976"/>
          <a:ext cx="5630416" cy="33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124744"/>
            <a:ext cx="8424936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Řešení:</a:t>
            </a:r>
          </a:p>
          <a:p>
            <a:pPr marL="457200" indent="-457200">
              <a:buAutoNum type="alphaLcParenR"/>
            </a:pPr>
            <a:r>
              <a:rPr lang="cs-CZ" sz="2400" dirty="0" smtClean="0">
                <a:latin typeface="Calibri" pitchFamily="34" charset="0"/>
              </a:rPr>
              <a:t>336</a:t>
            </a:r>
          </a:p>
          <a:p>
            <a:pPr marL="457200" indent="-457200">
              <a:buAutoNum type="alphaLcParenR"/>
            </a:pPr>
            <a:r>
              <a:rPr lang="cs-CZ" sz="2400" dirty="0" smtClean="0">
                <a:latin typeface="Calibri" pitchFamily="34" charset="0"/>
              </a:rPr>
              <a:t>84</a:t>
            </a:r>
          </a:p>
          <a:p>
            <a:pPr marL="457200" indent="-457200">
              <a:buAutoNum type="alphaLcParenR"/>
            </a:pPr>
            <a:r>
              <a:rPr lang="cs-CZ" sz="2400" dirty="0" smtClean="0">
                <a:latin typeface="Calibri" pitchFamily="34" charset="0"/>
              </a:rPr>
              <a:t>60%</a:t>
            </a:r>
          </a:p>
          <a:p>
            <a:pPr marL="457200" indent="-457200">
              <a:buAutoNum type="alphaLcParenR"/>
            </a:pPr>
            <a:r>
              <a:rPr lang="cs-CZ" sz="2400" dirty="0" smtClean="0">
                <a:latin typeface="Calibri" pitchFamily="34" charset="0"/>
              </a:rPr>
              <a:t>25%</a:t>
            </a:r>
          </a:p>
          <a:p>
            <a:pPr marL="457200" indent="-457200">
              <a:buAutoNum type="alphaLcParenR"/>
            </a:pPr>
            <a:endParaRPr lang="cs-CZ" sz="2400" dirty="0" smtClean="0">
              <a:latin typeface="Calibri" pitchFamily="34" charset="0"/>
            </a:endParaRPr>
          </a:p>
          <a:p>
            <a:pPr marL="457200" indent="-457200">
              <a:buAutoNum type="alphaLcParenR"/>
            </a:pPr>
            <a:endParaRPr lang="cs-CZ" sz="2400" dirty="0" smtClean="0">
              <a:latin typeface="Calibri" pitchFamily="34" charset="0"/>
            </a:endParaRPr>
          </a:p>
          <a:p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4249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Sportovci atletického oddílu byli rozděleni do čtyř družstev a testováni v pěti disciplínách. Každý atlet obdržel za svůj výkon známku 1(nejlepší) až 5(nejhorší).</a:t>
            </a:r>
          </a:p>
          <a:p>
            <a:r>
              <a:rPr lang="cs-CZ" sz="2000" dirty="0" smtClean="0">
                <a:latin typeface="Calibri" pitchFamily="34" charset="0"/>
              </a:rPr>
              <a:t>Jejich dosažené výsledky jsou zaznamenány v tabulce:</a:t>
            </a:r>
          </a:p>
          <a:p>
            <a:endParaRPr lang="cs-CZ" sz="2000" dirty="0">
              <a:latin typeface="Calibri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395536" y="2132856"/>
          <a:ext cx="7704855" cy="1296145"/>
        </p:xfrm>
        <a:graphic>
          <a:graphicData uri="http://schemas.openxmlformats.org/drawingml/2006/table">
            <a:tbl>
              <a:tblPr/>
              <a:tblGrid>
                <a:gridCol w="1271520"/>
                <a:gridCol w="1367752"/>
                <a:gridCol w="1367752"/>
                <a:gridCol w="1367752"/>
                <a:gridCol w="1368643"/>
                <a:gridCol w="961436"/>
              </a:tblGrid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Družstvo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4005064"/>
            <a:ext cx="88204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 smtClean="0">
                <a:latin typeface="Calibri" pitchFamily="34" charset="0"/>
              </a:rPr>
              <a:t>a) jaká byla průměrná známka všech účastníků testování</a:t>
            </a:r>
          </a:p>
          <a:p>
            <a:r>
              <a:rPr lang="cs-CZ" sz="2000" dirty="0" smtClean="0">
                <a:latin typeface="Calibri" pitchFamily="34" charset="0"/>
              </a:rPr>
              <a:t>b) které družstvo bylo v průměru nejlepší a nejhorší</a:t>
            </a:r>
          </a:p>
          <a:p>
            <a:r>
              <a:rPr lang="cs-CZ" sz="2000" dirty="0" smtClean="0">
                <a:latin typeface="Calibri" pitchFamily="34" charset="0"/>
              </a:rPr>
              <a:t>c) určete četnost jednotlivých známek všech účastníků a sestrojte polygon četností</a:t>
            </a:r>
          </a:p>
          <a:p>
            <a:r>
              <a:rPr lang="cs-CZ" sz="2000" dirty="0" smtClean="0">
                <a:latin typeface="Calibri" pitchFamily="34" charset="0"/>
              </a:rPr>
              <a:t>d)určete relativní četnost v procentech jednotlivých známek v každém družstvu s přesností na dvě desetinná místa</a:t>
            </a:r>
          </a:p>
          <a:p>
            <a:endParaRPr lang="cs-CZ" sz="2000" dirty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836712"/>
            <a:ext cx="84249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400" b="1" dirty="0" smtClean="0">
                <a:latin typeface="Calibri" pitchFamily="34" charset="0"/>
              </a:rPr>
              <a:t>Řešení:</a:t>
            </a:r>
          </a:p>
          <a:p>
            <a:pPr marL="457200" indent="-457200">
              <a:buAutoNum type="alphaLcParenR"/>
            </a:pPr>
            <a:r>
              <a:rPr lang="cs-CZ" sz="2400" dirty="0" smtClean="0">
                <a:latin typeface="Calibri" pitchFamily="34" charset="0"/>
              </a:rPr>
              <a:t>A=2,85  ;B=2,77  ;C=2,65  D=2,57</a:t>
            </a:r>
          </a:p>
          <a:p>
            <a:pPr marL="457200" indent="-457200"/>
            <a:r>
              <a:rPr lang="cs-CZ" sz="2400" dirty="0" smtClean="0">
                <a:latin typeface="Calibri" pitchFamily="34" charset="0"/>
              </a:rPr>
              <a:t>       celkový průměr známek = 2,71  </a:t>
            </a:r>
          </a:p>
          <a:p>
            <a:pPr marL="457200" indent="-457200"/>
            <a:r>
              <a:rPr lang="cs-CZ" sz="2400" dirty="0" smtClean="0">
                <a:latin typeface="Calibri" pitchFamily="34" charset="0"/>
              </a:rPr>
              <a:t>b) nejlepší  družstvo   D</a:t>
            </a:r>
          </a:p>
          <a:p>
            <a:pPr marL="457200" indent="-457200"/>
            <a:r>
              <a:rPr lang="cs-CZ" sz="2400" dirty="0" smtClean="0">
                <a:latin typeface="Calibri" pitchFamily="34" charset="0"/>
              </a:rPr>
              <a:t>    nejhorší družstvo    A</a:t>
            </a:r>
          </a:p>
          <a:p>
            <a:pPr marL="457200" indent="-457200"/>
            <a:r>
              <a:rPr lang="cs-CZ" sz="2400" dirty="0" smtClean="0">
                <a:latin typeface="Calibri" pitchFamily="34" charset="0"/>
              </a:rPr>
              <a:t>c)</a:t>
            </a:r>
          </a:p>
        </p:txBody>
      </p:sp>
      <p:graphicFrame>
        <p:nvGraphicFramePr>
          <p:cNvPr id="4" name="Graf 3"/>
          <p:cNvGraphicFramePr/>
          <p:nvPr/>
        </p:nvGraphicFramePr>
        <p:xfrm>
          <a:off x="539552" y="2852936"/>
          <a:ext cx="609600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7064</TotalTime>
  <Words>325</Words>
  <Application>Microsoft Office PowerPoint</Application>
  <PresentationFormat>Předvádění na obrazovce (4:3)</PresentationFormat>
  <Paragraphs>193</Paragraphs>
  <Slides>12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Technický</vt:lpstr>
      <vt:lpstr>Prezentace aplikace PowerPoint</vt:lpstr>
      <vt:lpstr>Úvod do statistiky</vt:lpstr>
      <vt:lpstr>Příklad č.1: </vt:lpstr>
      <vt:lpstr>Příklad č.1: </vt:lpstr>
      <vt:lpstr>Příklad č.1: </vt:lpstr>
      <vt:lpstr>Příklad č.2 : </vt:lpstr>
      <vt:lpstr>Příklad č.2 : </vt:lpstr>
      <vt:lpstr>Příklad č.3 : </vt:lpstr>
      <vt:lpstr>Příklad č.3 : </vt:lpstr>
      <vt:lpstr>Příklad č.3 : </vt:lpstr>
      <vt:lpstr>Příklad č.4 : </vt:lpstr>
      <vt:lpstr> 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statistiky – pracovní list</dc:title>
  <dc:subject>Matematika</dc:subject>
  <dc:creator>Mgr. Zdeňka Eklová</dc:creator>
  <cp:lastModifiedBy>Martin</cp:lastModifiedBy>
  <cp:revision>528</cp:revision>
  <dcterms:created xsi:type="dcterms:W3CDTF">2011-05-23T14:56:33Z</dcterms:created>
  <dcterms:modified xsi:type="dcterms:W3CDTF">2014-02-10T19:47:12Z</dcterms:modified>
  <cp:contentStatus/>
</cp:coreProperties>
</file>