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20" r:id="rId1"/>
  </p:sldMasterIdLst>
  <p:notesMasterIdLst>
    <p:notesMasterId r:id="rId21"/>
  </p:notesMasterIdLst>
  <p:handoutMasterIdLst>
    <p:handoutMasterId r:id="rId22"/>
  </p:handoutMasterIdLst>
  <p:sldIdLst>
    <p:sldId id="324" r:id="rId2"/>
    <p:sldId id="325" r:id="rId3"/>
    <p:sldId id="284" r:id="rId4"/>
    <p:sldId id="286" r:id="rId5"/>
    <p:sldId id="285" r:id="rId6"/>
    <p:sldId id="287" r:id="rId7"/>
    <p:sldId id="327" r:id="rId8"/>
    <p:sldId id="326" r:id="rId9"/>
    <p:sldId id="328" r:id="rId10"/>
    <p:sldId id="333" r:id="rId11"/>
    <p:sldId id="329" r:id="rId12"/>
    <p:sldId id="330" r:id="rId13"/>
    <p:sldId id="331" r:id="rId14"/>
    <p:sldId id="332" r:id="rId15"/>
    <p:sldId id="290" r:id="rId16"/>
    <p:sldId id="334" r:id="rId17"/>
    <p:sldId id="335" r:id="rId18"/>
    <p:sldId id="291" r:id="rId19"/>
    <p:sldId id="336" r:id="rId20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AC0000"/>
    <a:srgbClr val="F6332E"/>
    <a:srgbClr val="EC7366"/>
    <a:srgbClr val="995B2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263" autoAdjust="0"/>
    <p:restoredTop sz="96499" autoAdjust="0"/>
  </p:normalViewPr>
  <p:slideViewPr>
    <p:cSldViewPr>
      <p:cViewPr varScale="1">
        <p:scale>
          <a:sx n="113" d="100"/>
          <a:sy n="113" d="100"/>
        </p:scale>
        <p:origin x="-158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38E2E8-0408-405C-9850-9D1DC5F27FB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A86AE4-6429-4E15-AF10-6E2533D55DE0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665847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998323-216D-4AA5-9564-7F3386B6015E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816AA1-F28D-4C27-B854-4D9ABF27DBEC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979055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AAAAAA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816AA1-F28D-4C27-B854-4D9ABF27DBEC}" type="slidenum">
              <a:rPr lang="cs-CZ" smtClean="0"/>
              <a:pPr/>
              <a:t>1</a:t>
            </a:fld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olný tvar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Volný tvar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Nadpis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7" name="Podnadpis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30" name="Zástupný symbol pro datum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EE846-B59B-4E5D-9F4A-1F3AC831E81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19" name="Zástupný symbol pro zápatí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27" name="Zástupný symbol pro číslo snímku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A745-A320-41D5-AEC6-EB787EA9B67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EE846-B59B-4E5D-9F4A-1F3AC831E81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A745-A320-41D5-AEC6-EB787EA9B67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EE846-B59B-4E5D-9F4A-1F3AC831E81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A745-A320-41D5-AEC6-EB787EA9B67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EE846-B59B-4E5D-9F4A-1F3AC831E81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A745-A320-41D5-AEC6-EB787EA9B67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olný tvar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Volný tvar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EE846-B59B-4E5D-9F4A-1F3AC831E81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A745-A320-41D5-AEC6-EB787EA9B67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EE846-B59B-4E5D-9F4A-1F3AC831E81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A745-A320-41D5-AEC6-EB787EA9B67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EE846-B59B-4E5D-9F4A-1F3AC831E81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A745-A320-41D5-AEC6-EB787EA9B67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EE846-B59B-4E5D-9F4A-1F3AC831E81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8" name="Zástupný symbol pro číslo snímku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6D8A745-A320-41D5-AEC6-EB787EA9B675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9" name="Zástupný symbol pro zápatí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EE846-B59B-4E5D-9F4A-1F3AC831E81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A745-A320-41D5-AEC6-EB787EA9B67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EE846-B59B-4E5D-9F4A-1F3AC831E81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46D8A745-A320-41D5-AEC6-EB787EA9B67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54FEE846-B59B-4E5D-9F4A-1F3AC831E81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A745-A320-41D5-AEC6-EB787EA9B67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Volný tvar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Volný tvar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Zástupný symbol pro nadpis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0" name="Zástupný symbol pro text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0" name="Zástupný symbol pro datum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54FEE846-B59B-4E5D-9F4A-1F3AC831E81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22" name="Zástupný symbol pro zápatí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18" name="Zástupný symbol pro číslo snímku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46D8A745-A320-41D5-AEC6-EB787EA9B675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emf"/><Relationship Id="rId4" Type="http://schemas.openxmlformats.org/officeDocument/2006/relationships/image" Target="../media/image4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emf"/><Relationship Id="rId4" Type="http://schemas.openxmlformats.org/officeDocument/2006/relationships/image" Target="../media/image4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emf"/><Relationship Id="rId4" Type="http://schemas.openxmlformats.org/officeDocument/2006/relationships/image" Target="../media/image4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openxmlformats.org/officeDocument/2006/relationships/image" Target="../media/image6.png"/><Relationship Id="rId7" Type="http://schemas.openxmlformats.org/officeDocument/2006/relationships/image" Target="../media/image8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em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emf"/><Relationship Id="rId4" Type="http://schemas.openxmlformats.org/officeDocument/2006/relationships/image" Target="../media/image4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emf"/><Relationship Id="rId4" Type="http://schemas.openxmlformats.org/officeDocument/2006/relationships/image" Target="../media/image4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8" descr="Popis: http://www.zssvat.cz/wp-content/uploads/2010/10/logo-eu-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332656"/>
            <a:ext cx="6865796" cy="1540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179512" y="1916832"/>
            <a:ext cx="8784976" cy="4647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2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Střední průmyslová škola elektrotechnická a informačních technologií Brno</a:t>
            </a:r>
            <a:endParaRPr kumimoji="0" lang="cs-CZ" sz="2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Číslo a název projektu: </a:t>
            </a:r>
            <a:r>
              <a:rPr kumimoji="0" lang="cs-CZ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CZ.1.07/1.5.00/34.0521 – Investice do vzdělání nesou nejvyšší úrok</a:t>
            </a:r>
            <a:endParaRPr kumimoji="0" lang="cs-CZ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Autor:		Mgr. Zdeňka</a:t>
            </a:r>
            <a:r>
              <a:rPr kumimoji="0" lang="cs-CZ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cs-CZ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Eklová</a:t>
            </a:r>
            <a:endParaRPr kumimoji="0" lang="cs-CZ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cs-CZ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Tematická sada: 	</a:t>
            </a:r>
            <a:r>
              <a:rPr lang="cs-CZ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Závislosti, vztahy a práce s daty</a:t>
            </a:r>
            <a:endParaRPr kumimoji="0" lang="cs-CZ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cs-CZ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Téma:		</a:t>
            </a:r>
            <a:r>
              <a:rPr lang="cs-CZ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Charakteristika statistického souboru - poloha znaku</a:t>
            </a:r>
            <a:endParaRPr kumimoji="0" lang="cs-CZ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cs-CZ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Číslo materiálu:	</a:t>
            </a:r>
            <a:r>
              <a:rPr lang="cs-CZ" sz="16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VY_42_INOVACE_03_5_EKZD</a:t>
            </a:r>
            <a:endParaRPr kumimoji="0" lang="cs-CZ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cs-CZ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	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cs-CZ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Anotace: Matriál obsahuje přehled základních pojmů charakteristiky statistického souboru: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cs-CZ" dirty="0" smtClean="0">
                <a:latin typeface="Calibri" pitchFamily="34" charset="0"/>
                <a:cs typeface="Times New Roman" pitchFamily="18" charset="0"/>
              </a:rPr>
              <a:t>	modus, medián, aritmetický průměr, geometrický průměr a harmonický průměr.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cs-CZ" dirty="0" smtClean="0">
                <a:latin typeface="Calibri" pitchFamily="34" charset="0"/>
                <a:cs typeface="Times New Roman" pitchFamily="18" charset="0"/>
              </a:rPr>
              <a:t>	Výpočty jednotlivých charakteristik jsou demonstrovány na vzorových příkladech.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cs-CZ" dirty="0" smtClean="0">
                <a:latin typeface="Calibri" pitchFamily="34" charset="0"/>
                <a:cs typeface="Times New Roman" pitchFamily="18" charset="0"/>
              </a:rPr>
              <a:t>	Součástí materiálu jsou i příklady na procvičování.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cs-CZ" dirty="0" smtClean="0">
                <a:latin typeface="Calibri" pitchFamily="34" charset="0"/>
                <a:cs typeface="Times New Roman" pitchFamily="18" charset="0"/>
              </a:rPr>
              <a:t>	Materiál je určen pro doplnění výuky studentů třetích a čtvrtých ročníků středních 	škol.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cs-CZ" dirty="0" smtClean="0">
                <a:latin typeface="Calibri" pitchFamily="34" charset="0"/>
                <a:cs typeface="Times New Roman" pitchFamily="18" charset="0"/>
              </a:rPr>
              <a:t>Pomůcky: psací potřeby, kalkulačka</a:t>
            </a:r>
            <a:endParaRPr lang="cs-CZ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251520" y="260648"/>
            <a:ext cx="7467600" cy="940966"/>
          </a:xfrm>
        </p:spPr>
        <p:txBody>
          <a:bodyPr>
            <a:normAutofit fontScale="90000"/>
          </a:bodyPr>
          <a:lstStyle/>
          <a:p>
            <a:r>
              <a:rPr lang="cs-CZ" sz="4000" b="1" dirty="0" smtClean="0">
                <a:latin typeface="+mn-lt"/>
              </a:rPr>
              <a:t>Příklad č.1 :</a:t>
            </a:r>
            <a:r>
              <a:rPr lang="cs-CZ" sz="2800" dirty="0" smtClean="0"/>
              <a:t/>
            </a:r>
            <a:br>
              <a:rPr lang="cs-CZ" sz="2800" dirty="0" smtClean="0"/>
            </a:br>
            <a:endParaRPr lang="cs-CZ" sz="2700" b="1" dirty="0">
              <a:latin typeface="Calibri" pitchFamily="34" charset="0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51520" y="852645"/>
            <a:ext cx="8640960" cy="4462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cs-CZ" dirty="0" smtClean="0"/>
              <a:t>Při měření skoku v atletickém oddíle do dálky byly zaznamenány tato výsledky:</a:t>
            </a:r>
          </a:p>
          <a:p>
            <a:r>
              <a:rPr lang="cs-CZ" dirty="0" smtClean="0"/>
              <a:t> 420; 380; 520; 360; 500; 480; 430; 440; 450; 360; 520; 580; 520; 590; 470´metrů.</a:t>
            </a:r>
          </a:p>
          <a:p>
            <a:r>
              <a:rPr lang="cs-CZ" sz="1400" dirty="0" smtClean="0"/>
              <a:t>Vypočtěte:  a) aritmetický průměr</a:t>
            </a:r>
          </a:p>
          <a:p>
            <a:r>
              <a:rPr lang="cs-CZ" sz="1400" dirty="0" smtClean="0"/>
              <a:t>	b) medián</a:t>
            </a:r>
          </a:p>
          <a:p>
            <a:r>
              <a:rPr lang="cs-CZ" sz="1400" dirty="0" smtClean="0"/>
              <a:t>	c) modus</a:t>
            </a:r>
          </a:p>
          <a:p>
            <a:r>
              <a:rPr lang="cs-CZ" sz="1400" dirty="0" smtClean="0"/>
              <a:t>	d) geometrický průměr</a:t>
            </a:r>
          </a:p>
          <a:p>
            <a:endParaRPr lang="cs-CZ" sz="800" dirty="0" smtClean="0"/>
          </a:p>
          <a:p>
            <a:r>
              <a:rPr lang="cs-CZ" b="1" dirty="0" smtClean="0"/>
              <a:t>a) aritmetický průměr </a:t>
            </a:r>
            <a:r>
              <a:rPr lang="cs-CZ" dirty="0" smtClean="0"/>
              <a:t>      	</a:t>
            </a:r>
          </a:p>
          <a:p>
            <a:r>
              <a:rPr lang="cs-CZ" sz="1050" dirty="0" smtClean="0"/>
              <a:t> </a:t>
            </a:r>
          </a:p>
          <a:p>
            <a:r>
              <a:rPr lang="cs-CZ" dirty="0" smtClean="0"/>
              <a:t> </a:t>
            </a:r>
          </a:p>
          <a:p>
            <a:endParaRPr lang="cs-CZ" dirty="0" smtClean="0"/>
          </a:p>
          <a:p>
            <a:endParaRPr lang="cs-CZ" sz="3600" dirty="0" smtClean="0"/>
          </a:p>
          <a:p>
            <a:endParaRPr lang="cs-CZ" sz="100" dirty="0" smtClean="0"/>
          </a:p>
          <a:p>
            <a:endParaRPr lang="cs-CZ" sz="1050" b="1" dirty="0" smtClean="0"/>
          </a:p>
          <a:p>
            <a:r>
              <a:rPr lang="cs-CZ" b="1" dirty="0" smtClean="0"/>
              <a:t>b) medián </a:t>
            </a:r>
            <a:r>
              <a:rPr lang="cs-CZ" dirty="0" smtClean="0"/>
              <a:t>- 360; </a:t>
            </a:r>
            <a:r>
              <a:rPr lang="cs-CZ" dirty="0" err="1" smtClean="0"/>
              <a:t>360</a:t>
            </a:r>
            <a:r>
              <a:rPr lang="cs-CZ" dirty="0" smtClean="0"/>
              <a:t>; 380; 420; 430; 440; 450; </a:t>
            </a:r>
            <a:r>
              <a:rPr lang="cs-CZ" b="1" dirty="0" smtClean="0">
                <a:solidFill>
                  <a:srgbClr val="0070C0"/>
                </a:solidFill>
              </a:rPr>
              <a:t>470</a:t>
            </a:r>
            <a:r>
              <a:rPr lang="cs-CZ" dirty="0" smtClean="0"/>
              <a:t>; 480; 500; 520; </a:t>
            </a:r>
            <a:r>
              <a:rPr lang="cs-CZ" dirty="0" err="1" smtClean="0"/>
              <a:t>520</a:t>
            </a:r>
            <a:r>
              <a:rPr lang="cs-CZ" dirty="0" smtClean="0"/>
              <a:t>; </a:t>
            </a:r>
            <a:r>
              <a:rPr lang="cs-CZ" dirty="0" err="1" smtClean="0"/>
              <a:t>520</a:t>
            </a:r>
            <a:r>
              <a:rPr lang="cs-CZ" dirty="0" smtClean="0"/>
              <a:t>; 580; 	     590.</a:t>
            </a:r>
          </a:p>
          <a:p>
            <a:r>
              <a:rPr lang="cs-CZ" dirty="0" smtClean="0"/>
              <a:t>		             Med</a:t>
            </a:r>
            <a:r>
              <a:rPr lang="cs-CZ" baseline="-25000" dirty="0" smtClean="0"/>
              <a:t>(x)</a:t>
            </a:r>
            <a:r>
              <a:rPr lang="cs-CZ" dirty="0" smtClean="0"/>
              <a:t>= 470</a:t>
            </a:r>
          </a:p>
          <a:p>
            <a:endParaRPr lang="cs-CZ" sz="200" dirty="0" smtClean="0"/>
          </a:p>
          <a:p>
            <a:r>
              <a:rPr lang="cs-CZ" sz="1600" b="1" dirty="0" smtClean="0"/>
              <a:t>    </a:t>
            </a:r>
            <a:r>
              <a:rPr lang="cs-CZ" sz="1600" dirty="0" smtClean="0"/>
              <a:t> </a:t>
            </a:r>
            <a:endParaRPr lang="cs-CZ" sz="2000" dirty="0"/>
          </a:p>
        </p:txBody>
      </p:sp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0" y="847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0" y="1162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5" name="Rectangle 9"/>
          <p:cNvSpPr>
            <a:spLocks noChangeArrowheads="1"/>
          </p:cNvSpPr>
          <p:nvPr/>
        </p:nvSpPr>
        <p:spPr bwMode="auto">
          <a:xfrm>
            <a:off x="0" y="1485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cs-CZ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6" name="Rectangle 10"/>
          <p:cNvSpPr>
            <a:spLocks noChangeArrowheads="1"/>
          </p:cNvSpPr>
          <p:nvPr/>
        </p:nvSpPr>
        <p:spPr bwMode="auto">
          <a:xfrm>
            <a:off x="0" y="1695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0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39949" name="Picture 1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528" y="3068960"/>
            <a:ext cx="144016" cy="300033"/>
          </a:xfrm>
          <a:prstGeom prst="rect">
            <a:avLst/>
          </a:prstGeom>
          <a:noFill/>
        </p:spPr>
      </p:pic>
      <p:sp>
        <p:nvSpPr>
          <p:cNvPr id="39952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39951" name="Picture 1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 contrast="30000"/>
          </a:blip>
          <a:srcRect/>
          <a:stretch>
            <a:fillRect/>
          </a:stretch>
        </p:blipFill>
        <p:spPr bwMode="auto">
          <a:xfrm>
            <a:off x="539552" y="2996952"/>
            <a:ext cx="8280920" cy="446386"/>
          </a:xfrm>
          <a:prstGeom prst="rect">
            <a:avLst/>
          </a:prstGeom>
          <a:noFill/>
        </p:spPr>
      </p:pic>
      <p:sp>
        <p:nvSpPr>
          <p:cNvPr id="39955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6" name="Rectangle 20"/>
          <p:cNvSpPr>
            <a:spLocks noChangeArrowheads="1"/>
          </p:cNvSpPr>
          <p:nvPr/>
        </p:nvSpPr>
        <p:spPr bwMode="auto">
          <a:xfrm>
            <a:off x="180975" y="666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57" name="Rectangle 21"/>
          <p:cNvSpPr>
            <a:spLocks noChangeArrowheads="1"/>
          </p:cNvSpPr>
          <p:nvPr/>
        </p:nvSpPr>
        <p:spPr bwMode="auto">
          <a:xfrm>
            <a:off x="0" y="847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11" r="36628"/>
          <a:stretch/>
        </p:blipFill>
        <p:spPr bwMode="auto">
          <a:xfrm>
            <a:off x="2869207" y="2323480"/>
            <a:ext cx="1975079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568"/>
          <a:stretch/>
        </p:blipFill>
        <p:spPr bwMode="auto">
          <a:xfrm>
            <a:off x="326204" y="3361637"/>
            <a:ext cx="933427" cy="6378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251520" y="260648"/>
            <a:ext cx="7467600" cy="940966"/>
          </a:xfrm>
        </p:spPr>
        <p:txBody>
          <a:bodyPr>
            <a:normAutofit fontScale="90000"/>
          </a:bodyPr>
          <a:lstStyle/>
          <a:p>
            <a:r>
              <a:rPr lang="cs-CZ" sz="4000" b="1" dirty="0" smtClean="0">
                <a:latin typeface="+mn-lt"/>
              </a:rPr>
              <a:t>Příklad č.1 :</a:t>
            </a:r>
            <a:r>
              <a:rPr lang="cs-CZ" sz="2800" dirty="0" smtClean="0"/>
              <a:t/>
            </a:r>
            <a:br>
              <a:rPr lang="cs-CZ" sz="2800" dirty="0" smtClean="0"/>
            </a:br>
            <a:endParaRPr lang="cs-CZ" sz="2700" b="1" dirty="0">
              <a:latin typeface="Calibri" pitchFamily="34" charset="0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51520" y="852645"/>
            <a:ext cx="8640960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cs-CZ" dirty="0" smtClean="0"/>
              <a:t>Při měření skoku v atletickém oddíle do dálky byly zaznamenány tato výsledky:</a:t>
            </a:r>
          </a:p>
          <a:p>
            <a:r>
              <a:rPr lang="cs-CZ" dirty="0" smtClean="0"/>
              <a:t> 420; 380; 520; 360; 500; 480; 430; 440; 450; 360; 520; 580; 520; 590; 470´metrů.</a:t>
            </a:r>
          </a:p>
          <a:p>
            <a:r>
              <a:rPr lang="cs-CZ" sz="1400" dirty="0" smtClean="0"/>
              <a:t>Vypočtěte:  a) aritmetický průměr</a:t>
            </a:r>
          </a:p>
          <a:p>
            <a:r>
              <a:rPr lang="cs-CZ" sz="1400" dirty="0" smtClean="0"/>
              <a:t>	b) medián</a:t>
            </a:r>
          </a:p>
          <a:p>
            <a:r>
              <a:rPr lang="cs-CZ" sz="1400" dirty="0" smtClean="0"/>
              <a:t>	c) modus</a:t>
            </a:r>
          </a:p>
          <a:p>
            <a:r>
              <a:rPr lang="cs-CZ" sz="1400" dirty="0" smtClean="0"/>
              <a:t>	d) geometrický průměr</a:t>
            </a:r>
          </a:p>
          <a:p>
            <a:endParaRPr lang="cs-CZ" sz="800" dirty="0" smtClean="0"/>
          </a:p>
          <a:p>
            <a:r>
              <a:rPr lang="cs-CZ" b="1" dirty="0" smtClean="0"/>
              <a:t>a) aritmetický průměr </a:t>
            </a:r>
            <a:r>
              <a:rPr lang="cs-CZ" dirty="0" smtClean="0"/>
              <a:t>      	</a:t>
            </a:r>
          </a:p>
          <a:p>
            <a:r>
              <a:rPr lang="cs-CZ" sz="1050" dirty="0" smtClean="0"/>
              <a:t> </a:t>
            </a:r>
          </a:p>
          <a:p>
            <a:r>
              <a:rPr lang="cs-CZ" dirty="0" smtClean="0"/>
              <a:t> </a:t>
            </a:r>
          </a:p>
          <a:p>
            <a:endParaRPr lang="cs-CZ" dirty="0" smtClean="0"/>
          </a:p>
          <a:p>
            <a:endParaRPr lang="cs-CZ" sz="3600" dirty="0" smtClean="0"/>
          </a:p>
          <a:p>
            <a:endParaRPr lang="cs-CZ" sz="100" dirty="0" smtClean="0"/>
          </a:p>
          <a:p>
            <a:endParaRPr lang="cs-CZ" sz="1050" b="1" dirty="0" smtClean="0"/>
          </a:p>
          <a:p>
            <a:r>
              <a:rPr lang="cs-CZ" b="1" dirty="0" smtClean="0"/>
              <a:t>b) medián </a:t>
            </a:r>
            <a:r>
              <a:rPr lang="cs-CZ" dirty="0" smtClean="0"/>
              <a:t>- 360; </a:t>
            </a:r>
            <a:r>
              <a:rPr lang="cs-CZ" dirty="0" err="1" smtClean="0"/>
              <a:t>360</a:t>
            </a:r>
            <a:r>
              <a:rPr lang="cs-CZ" dirty="0" smtClean="0"/>
              <a:t>; 380; 420; 430; 440; 450; </a:t>
            </a:r>
            <a:r>
              <a:rPr lang="cs-CZ" b="1" dirty="0" smtClean="0">
                <a:solidFill>
                  <a:srgbClr val="0070C0"/>
                </a:solidFill>
              </a:rPr>
              <a:t>470</a:t>
            </a:r>
            <a:r>
              <a:rPr lang="cs-CZ" dirty="0" smtClean="0"/>
              <a:t>; 480; 500; 520; </a:t>
            </a:r>
            <a:r>
              <a:rPr lang="cs-CZ" dirty="0" err="1" smtClean="0"/>
              <a:t>520</a:t>
            </a:r>
            <a:r>
              <a:rPr lang="cs-CZ" dirty="0" smtClean="0"/>
              <a:t>; </a:t>
            </a:r>
            <a:r>
              <a:rPr lang="cs-CZ" dirty="0" err="1" smtClean="0"/>
              <a:t>520</a:t>
            </a:r>
            <a:r>
              <a:rPr lang="cs-CZ" dirty="0" smtClean="0"/>
              <a:t>; 580; 	     590.</a:t>
            </a:r>
          </a:p>
          <a:p>
            <a:r>
              <a:rPr lang="cs-CZ" dirty="0" smtClean="0"/>
              <a:t>		             Med</a:t>
            </a:r>
            <a:r>
              <a:rPr lang="cs-CZ" baseline="-25000" dirty="0" smtClean="0"/>
              <a:t>(x)</a:t>
            </a:r>
            <a:r>
              <a:rPr lang="cs-CZ" dirty="0" smtClean="0"/>
              <a:t>= 470</a:t>
            </a:r>
          </a:p>
          <a:p>
            <a:endParaRPr lang="cs-CZ" sz="200" dirty="0" smtClean="0"/>
          </a:p>
          <a:p>
            <a:r>
              <a:rPr lang="cs-CZ" b="1" dirty="0" smtClean="0"/>
              <a:t>c) modus </a:t>
            </a:r>
            <a:r>
              <a:rPr lang="cs-CZ" sz="2400" dirty="0" smtClean="0"/>
              <a:t>	</a:t>
            </a:r>
            <a:endParaRPr lang="cs-CZ" dirty="0" smtClean="0"/>
          </a:p>
          <a:p>
            <a:r>
              <a:rPr lang="cs-CZ" sz="1600" b="1" dirty="0" smtClean="0"/>
              <a:t>    </a:t>
            </a:r>
            <a:r>
              <a:rPr lang="cs-CZ" sz="1600" dirty="0" smtClean="0"/>
              <a:t> </a:t>
            </a:r>
            <a:endParaRPr lang="cs-CZ" sz="2000" dirty="0"/>
          </a:p>
        </p:txBody>
      </p:sp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0" y="847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0" y="1162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5" name="Rectangle 9"/>
          <p:cNvSpPr>
            <a:spLocks noChangeArrowheads="1"/>
          </p:cNvSpPr>
          <p:nvPr/>
        </p:nvSpPr>
        <p:spPr bwMode="auto">
          <a:xfrm>
            <a:off x="0" y="1485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cs-CZ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6" name="Rectangle 10"/>
          <p:cNvSpPr>
            <a:spLocks noChangeArrowheads="1"/>
          </p:cNvSpPr>
          <p:nvPr/>
        </p:nvSpPr>
        <p:spPr bwMode="auto">
          <a:xfrm>
            <a:off x="0" y="1695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0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39949" name="Picture 1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528" y="3068960"/>
            <a:ext cx="144016" cy="300033"/>
          </a:xfrm>
          <a:prstGeom prst="rect">
            <a:avLst/>
          </a:prstGeom>
          <a:noFill/>
        </p:spPr>
      </p:pic>
      <p:sp>
        <p:nvSpPr>
          <p:cNvPr id="39952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39951" name="Picture 1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 contrast="30000"/>
          </a:blip>
          <a:srcRect/>
          <a:stretch>
            <a:fillRect/>
          </a:stretch>
        </p:blipFill>
        <p:spPr bwMode="auto">
          <a:xfrm>
            <a:off x="539552" y="2996952"/>
            <a:ext cx="8280920" cy="446386"/>
          </a:xfrm>
          <a:prstGeom prst="rect">
            <a:avLst/>
          </a:prstGeom>
          <a:noFill/>
        </p:spPr>
      </p:pic>
      <p:sp>
        <p:nvSpPr>
          <p:cNvPr id="39955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6" name="Rectangle 20"/>
          <p:cNvSpPr>
            <a:spLocks noChangeArrowheads="1"/>
          </p:cNvSpPr>
          <p:nvPr/>
        </p:nvSpPr>
        <p:spPr bwMode="auto">
          <a:xfrm>
            <a:off x="180975" y="666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57" name="Rectangle 21"/>
          <p:cNvSpPr>
            <a:spLocks noChangeArrowheads="1"/>
          </p:cNvSpPr>
          <p:nvPr/>
        </p:nvSpPr>
        <p:spPr bwMode="auto">
          <a:xfrm>
            <a:off x="0" y="847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11" r="36628"/>
          <a:stretch/>
        </p:blipFill>
        <p:spPr bwMode="auto">
          <a:xfrm>
            <a:off x="2869207" y="2323480"/>
            <a:ext cx="1975079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568"/>
          <a:stretch/>
        </p:blipFill>
        <p:spPr bwMode="auto">
          <a:xfrm>
            <a:off x="326204" y="3361637"/>
            <a:ext cx="933427" cy="6378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251520" y="260648"/>
            <a:ext cx="7467600" cy="940966"/>
          </a:xfrm>
        </p:spPr>
        <p:txBody>
          <a:bodyPr>
            <a:normAutofit fontScale="90000"/>
          </a:bodyPr>
          <a:lstStyle/>
          <a:p>
            <a:r>
              <a:rPr lang="cs-CZ" sz="4000" b="1" dirty="0" smtClean="0">
                <a:latin typeface="+mn-lt"/>
              </a:rPr>
              <a:t>Příklad č.1 :</a:t>
            </a:r>
            <a:r>
              <a:rPr lang="cs-CZ" sz="2800" dirty="0" smtClean="0"/>
              <a:t/>
            </a:r>
            <a:br>
              <a:rPr lang="cs-CZ" sz="2800" dirty="0" smtClean="0"/>
            </a:br>
            <a:endParaRPr lang="cs-CZ" sz="2700" b="1" dirty="0">
              <a:latin typeface="Calibri" pitchFamily="34" charset="0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51520" y="852645"/>
            <a:ext cx="8640960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cs-CZ" dirty="0" smtClean="0"/>
              <a:t>Při měření skoku v atletickém oddíle do dálky byly zaznamenány tato výsledky:</a:t>
            </a:r>
          </a:p>
          <a:p>
            <a:r>
              <a:rPr lang="cs-CZ" dirty="0" smtClean="0"/>
              <a:t> 420; 380; 520; 360; 500; 480; 430; 440; 450; 360; 520; 580; 520; 590; 470´metrů.</a:t>
            </a:r>
          </a:p>
          <a:p>
            <a:r>
              <a:rPr lang="cs-CZ" sz="1400" dirty="0" smtClean="0"/>
              <a:t>Vypočtěte:  a) aritmetický průměr</a:t>
            </a:r>
          </a:p>
          <a:p>
            <a:r>
              <a:rPr lang="cs-CZ" sz="1400" dirty="0" smtClean="0"/>
              <a:t>	b) medián</a:t>
            </a:r>
          </a:p>
          <a:p>
            <a:r>
              <a:rPr lang="cs-CZ" sz="1400" dirty="0" smtClean="0"/>
              <a:t>	c) modus</a:t>
            </a:r>
          </a:p>
          <a:p>
            <a:r>
              <a:rPr lang="cs-CZ" sz="1400" dirty="0" smtClean="0"/>
              <a:t>	d) geometrický průměr</a:t>
            </a:r>
          </a:p>
          <a:p>
            <a:endParaRPr lang="cs-CZ" sz="800" dirty="0" smtClean="0"/>
          </a:p>
          <a:p>
            <a:r>
              <a:rPr lang="cs-CZ" b="1" dirty="0" smtClean="0"/>
              <a:t>a) aritmetický průměr </a:t>
            </a:r>
            <a:r>
              <a:rPr lang="cs-CZ" dirty="0" smtClean="0"/>
              <a:t>      	</a:t>
            </a:r>
          </a:p>
          <a:p>
            <a:r>
              <a:rPr lang="cs-CZ" sz="1050" dirty="0" smtClean="0"/>
              <a:t> </a:t>
            </a:r>
          </a:p>
          <a:p>
            <a:r>
              <a:rPr lang="cs-CZ" dirty="0" smtClean="0"/>
              <a:t> </a:t>
            </a:r>
          </a:p>
          <a:p>
            <a:endParaRPr lang="cs-CZ" dirty="0" smtClean="0"/>
          </a:p>
          <a:p>
            <a:endParaRPr lang="cs-CZ" sz="3600" dirty="0" smtClean="0"/>
          </a:p>
          <a:p>
            <a:endParaRPr lang="cs-CZ" sz="100" dirty="0" smtClean="0"/>
          </a:p>
          <a:p>
            <a:endParaRPr lang="cs-CZ" sz="1050" b="1" dirty="0" smtClean="0"/>
          </a:p>
          <a:p>
            <a:r>
              <a:rPr lang="cs-CZ" b="1" dirty="0" smtClean="0"/>
              <a:t>b) medián </a:t>
            </a:r>
            <a:r>
              <a:rPr lang="cs-CZ" dirty="0" smtClean="0"/>
              <a:t>- 360; </a:t>
            </a:r>
            <a:r>
              <a:rPr lang="cs-CZ" dirty="0" err="1" smtClean="0"/>
              <a:t>360</a:t>
            </a:r>
            <a:r>
              <a:rPr lang="cs-CZ" dirty="0" smtClean="0"/>
              <a:t>; 380; 420; 430; 440; 450; </a:t>
            </a:r>
            <a:r>
              <a:rPr lang="cs-CZ" b="1" dirty="0" smtClean="0">
                <a:solidFill>
                  <a:srgbClr val="0070C0"/>
                </a:solidFill>
              </a:rPr>
              <a:t>470</a:t>
            </a:r>
            <a:r>
              <a:rPr lang="cs-CZ" dirty="0" smtClean="0"/>
              <a:t>; 480; 500; 520; </a:t>
            </a:r>
            <a:r>
              <a:rPr lang="cs-CZ" dirty="0" err="1" smtClean="0"/>
              <a:t>520</a:t>
            </a:r>
            <a:r>
              <a:rPr lang="cs-CZ" dirty="0" smtClean="0"/>
              <a:t>; </a:t>
            </a:r>
            <a:r>
              <a:rPr lang="cs-CZ" dirty="0" err="1" smtClean="0"/>
              <a:t>520</a:t>
            </a:r>
            <a:r>
              <a:rPr lang="cs-CZ" dirty="0" smtClean="0"/>
              <a:t>; 580; 	     590.</a:t>
            </a:r>
          </a:p>
          <a:p>
            <a:r>
              <a:rPr lang="cs-CZ" dirty="0" smtClean="0"/>
              <a:t>		             Med</a:t>
            </a:r>
            <a:r>
              <a:rPr lang="cs-CZ" baseline="-25000" dirty="0" smtClean="0"/>
              <a:t>(x)</a:t>
            </a:r>
            <a:r>
              <a:rPr lang="cs-CZ" dirty="0" smtClean="0"/>
              <a:t>= 470</a:t>
            </a:r>
          </a:p>
          <a:p>
            <a:endParaRPr lang="cs-CZ" sz="200" dirty="0" smtClean="0"/>
          </a:p>
          <a:p>
            <a:r>
              <a:rPr lang="cs-CZ" b="1" dirty="0" smtClean="0"/>
              <a:t>c) modus </a:t>
            </a:r>
            <a:r>
              <a:rPr lang="cs-CZ" dirty="0" smtClean="0"/>
              <a:t>- 520 metrů</a:t>
            </a:r>
            <a:r>
              <a:rPr lang="cs-CZ" sz="2400" dirty="0" smtClean="0"/>
              <a:t>	</a:t>
            </a:r>
            <a:endParaRPr lang="cs-CZ" dirty="0" smtClean="0"/>
          </a:p>
          <a:p>
            <a:r>
              <a:rPr lang="cs-CZ" sz="1600" b="1" dirty="0" smtClean="0"/>
              <a:t>    </a:t>
            </a:r>
            <a:r>
              <a:rPr lang="cs-CZ" sz="1600" dirty="0" smtClean="0"/>
              <a:t> </a:t>
            </a:r>
            <a:endParaRPr lang="cs-CZ" sz="2000" dirty="0"/>
          </a:p>
        </p:txBody>
      </p:sp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0" y="847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0" y="1162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5" name="Rectangle 9"/>
          <p:cNvSpPr>
            <a:spLocks noChangeArrowheads="1"/>
          </p:cNvSpPr>
          <p:nvPr/>
        </p:nvSpPr>
        <p:spPr bwMode="auto">
          <a:xfrm>
            <a:off x="0" y="1485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cs-CZ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6" name="Rectangle 10"/>
          <p:cNvSpPr>
            <a:spLocks noChangeArrowheads="1"/>
          </p:cNvSpPr>
          <p:nvPr/>
        </p:nvSpPr>
        <p:spPr bwMode="auto">
          <a:xfrm>
            <a:off x="0" y="1695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0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39949" name="Picture 1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528" y="3068960"/>
            <a:ext cx="144016" cy="300033"/>
          </a:xfrm>
          <a:prstGeom prst="rect">
            <a:avLst/>
          </a:prstGeom>
          <a:noFill/>
        </p:spPr>
      </p:pic>
      <p:sp>
        <p:nvSpPr>
          <p:cNvPr id="39952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39951" name="Picture 1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 contrast="30000"/>
          </a:blip>
          <a:srcRect/>
          <a:stretch>
            <a:fillRect/>
          </a:stretch>
        </p:blipFill>
        <p:spPr bwMode="auto">
          <a:xfrm>
            <a:off x="539552" y="2996952"/>
            <a:ext cx="8280920" cy="446386"/>
          </a:xfrm>
          <a:prstGeom prst="rect">
            <a:avLst/>
          </a:prstGeom>
          <a:noFill/>
        </p:spPr>
      </p:pic>
      <p:sp>
        <p:nvSpPr>
          <p:cNvPr id="39955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6" name="Rectangle 20"/>
          <p:cNvSpPr>
            <a:spLocks noChangeArrowheads="1"/>
          </p:cNvSpPr>
          <p:nvPr/>
        </p:nvSpPr>
        <p:spPr bwMode="auto">
          <a:xfrm>
            <a:off x="180975" y="666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57" name="Rectangle 21"/>
          <p:cNvSpPr>
            <a:spLocks noChangeArrowheads="1"/>
          </p:cNvSpPr>
          <p:nvPr/>
        </p:nvSpPr>
        <p:spPr bwMode="auto">
          <a:xfrm>
            <a:off x="0" y="847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11" r="36628"/>
          <a:stretch/>
        </p:blipFill>
        <p:spPr bwMode="auto">
          <a:xfrm>
            <a:off x="2869207" y="2323480"/>
            <a:ext cx="1975079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568"/>
          <a:stretch/>
        </p:blipFill>
        <p:spPr bwMode="auto">
          <a:xfrm>
            <a:off x="326204" y="3361637"/>
            <a:ext cx="933427" cy="6378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251520" y="260648"/>
            <a:ext cx="7467600" cy="940966"/>
          </a:xfrm>
        </p:spPr>
        <p:txBody>
          <a:bodyPr>
            <a:normAutofit fontScale="90000"/>
          </a:bodyPr>
          <a:lstStyle/>
          <a:p>
            <a:r>
              <a:rPr lang="cs-CZ" sz="4000" b="1" dirty="0" smtClean="0">
                <a:latin typeface="+mn-lt"/>
              </a:rPr>
              <a:t>Příklad č.1 :</a:t>
            </a:r>
            <a:r>
              <a:rPr lang="cs-CZ" sz="2800" dirty="0" smtClean="0"/>
              <a:t/>
            </a:r>
            <a:br>
              <a:rPr lang="cs-CZ" sz="2800" dirty="0" smtClean="0"/>
            </a:br>
            <a:endParaRPr lang="cs-CZ" sz="2700" b="1" dirty="0">
              <a:latin typeface="Calibri" pitchFamily="34" charset="0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51520" y="852645"/>
            <a:ext cx="8640960" cy="5201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cs-CZ" dirty="0" smtClean="0"/>
              <a:t>Při měření skoku v atletickém oddíle do dálky byly zaznamenány tato výsledky:</a:t>
            </a:r>
          </a:p>
          <a:p>
            <a:r>
              <a:rPr lang="cs-CZ" dirty="0" smtClean="0"/>
              <a:t> 420; 380; 520; 360; 500; 480; 430; 440; 450; 360; 520; 580; 520; 590; 470´metrů.</a:t>
            </a:r>
          </a:p>
          <a:p>
            <a:r>
              <a:rPr lang="cs-CZ" sz="1400" dirty="0" smtClean="0"/>
              <a:t>Vypočtěte:  a) aritmetický průměr</a:t>
            </a:r>
          </a:p>
          <a:p>
            <a:r>
              <a:rPr lang="cs-CZ" sz="1400" dirty="0" smtClean="0"/>
              <a:t>	b) medián</a:t>
            </a:r>
          </a:p>
          <a:p>
            <a:r>
              <a:rPr lang="cs-CZ" sz="1400" dirty="0" smtClean="0"/>
              <a:t>	c) modus</a:t>
            </a:r>
          </a:p>
          <a:p>
            <a:r>
              <a:rPr lang="cs-CZ" sz="1400" dirty="0" smtClean="0"/>
              <a:t>	d) geometrický průměr</a:t>
            </a:r>
          </a:p>
          <a:p>
            <a:endParaRPr lang="cs-CZ" sz="800" dirty="0" smtClean="0"/>
          </a:p>
          <a:p>
            <a:r>
              <a:rPr lang="cs-CZ" b="1" dirty="0" smtClean="0"/>
              <a:t>a) aritmetický průměr </a:t>
            </a:r>
            <a:r>
              <a:rPr lang="cs-CZ" dirty="0" smtClean="0"/>
              <a:t>      	</a:t>
            </a:r>
          </a:p>
          <a:p>
            <a:r>
              <a:rPr lang="cs-CZ" sz="1050" dirty="0" smtClean="0"/>
              <a:t> </a:t>
            </a:r>
          </a:p>
          <a:p>
            <a:r>
              <a:rPr lang="cs-CZ" dirty="0" smtClean="0"/>
              <a:t> </a:t>
            </a:r>
          </a:p>
          <a:p>
            <a:endParaRPr lang="cs-CZ" dirty="0" smtClean="0"/>
          </a:p>
          <a:p>
            <a:endParaRPr lang="cs-CZ" sz="3600" dirty="0" smtClean="0"/>
          </a:p>
          <a:p>
            <a:endParaRPr lang="cs-CZ" sz="100" dirty="0" smtClean="0"/>
          </a:p>
          <a:p>
            <a:endParaRPr lang="cs-CZ" sz="1050" b="1" dirty="0" smtClean="0"/>
          </a:p>
          <a:p>
            <a:r>
              <a:rPr lang="cs-CZ" b="1" dirty="0" smtClean="0"/>
              <a:t>b) medián </a:t>
            </a:r>
            <a:r>
              <a:rPr lang="cs-CZ" dirty="0" smtClean="0"/>
              <a:t>- 360; </a:t>
            </a:r>
            <a:r>
              <a:rPr lang="cs-CZ" dirty="0" err="1" smtClean="0"/>
              <a:t>360</a:t>
            </a:r>
            <a:r>
              <a:rPr lang="cs-CZ" dirty="0" smtClean="0"/>
              <a:t>; 380; 420; 430; 440; 450; </a:t>
            </a:r>
            <a:r>
              <a:rPr lang="cs-CZ" b="1" dirty="0" smtClean="0">
                <a:solidFill>
                  <a:srgbClr val="0070C0"/>
                </a:solidFill>
              </a:rPr>
              <a:t>470</a:t>
            </a:r>
            <a:r>
              <a:rPr lang="cs-CZ" dirty="0" smtClean="0"/>
              <a:t>; 480; 500; 520; </a:t>
            </a:r>
            <a:r>
              <a:rPr lang="cs-CZ" dirty="0" err="1" smtClean="0"/>
              <a:t>520</a:t>
            </a:r>
            <a:r>
              <a:rPr lang="cs-CZ" dirty="0" smtClean="0"/>
              <a:t>; </a:t>
            </a:r>
            <a:r>
              <a:rPr lang="cs-CZ" dirty="0" err="1" smtClean="0"/>
              <a:t>520</a:t>
            </a:r>
            <a:r>
              <a:rPr lang="cs-CZ" dirty="0" smtClean="0"/>
              <a:t>; 580; 	     590.</a:t>
            </a:r>
          </a:p>
          <a:p>
            <a:r>
              <a:rPr lang="cs-CZ" dirty="0" smtClean="0"/>
              <a:t>		             Med</a:t>
            </a:r>
            <a:r>
              <a:rPr lang="cs-CZ" baseline="-25000" dirty="0" smtClean="0"/>
              <a:t>(x)</a:t>
            </a:r>
            <a:r>
              <a:rPr lang="cs-CZ" dirty="0" smtClean="0"/>
              <a:t>= 470</a:t>
            </a:r>
          </a:p>
          <a:p>
            <a:endParaRPr lang="cs-CZ" sz="200" dirty="0" smtClean="0"/>
          </a:p>
          <a:p>
            <a:r>
              <a:rPr lang="cs-CZ" b="1" dirty="0" smtClean="0"/>
              <a:t>c) modus </a:t>
            </a:r>
            <a:r>
              <a:rPr lang="cs-CZ" dirty="0" smtClean="0"/>
              <a:t>- 520 metrů</a:t>
            </a:r>
            <a:r>
              <a:rPr lang="cs-CZ" sz="2400" dirty="0" smtClean="0"/>
              <a:t>	</a:t>
            </a:r>
            <a:endParaRPr lang="cs-CZ" dirty="0" smtClean="0"/>
          </a:p>
          <a:p>
            <a:r>
              <a:rPr lang="cs-CZ" b="1" dirty="0" smtClean="0"/>
              <a:t>d) geometrický průměr  </a:t>
            </a:r>
            <a:r>
              <a:rPr lang="cs-CZ" sz="2400" b="1" dirty="0" smtClean="0"/>
              <a:t>  </a:t>
            </a:r>
            <a:endParaRPr lang="cs-CZ" b="1" dirty="0" smtClean="0"/>
          </a:p>
          <a:p>
            <a:r>
              <a:rPr lang="cs-CZ" sz="1600" b="1" dirty="0" smtClean="0"/>
              <a:t>    </a:t>
            </a:r>
            <a:r>
              <a:rPr lang="cs-CZ" sz="1600" dirty="0" smtClean="0"/>
              <a:t> </a:t>
            </a:r>
            <a:endParaRPr lang="cs-CZ" sz="2000" dirty="0"/>
          </a:p>
        </p:txBody>
      </p:sp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0" y="847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0" y="1162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5" name="Rectangle 9"/>
          <p:cNvSpPr>
            <a:spLocks noChangeArrowheads="1"/>
          </p:cNvSpPr>
          <p:nvPr/>
        </p:nvSpPr>
        <p:spPr bwMode="auto">
          <a:xfrm>
            <a:off x="0" y="1485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cs-CZ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6" name="Rectangle 10"/>
          <p:cNvSpPr>
            <a:spLocks noChangeArrowheads="1"/>
          </p:cNvSpPr>
          <p:nvPr/>
        </p:nvSpPr>
        <p:spPr bwMode="auto">
          <a:xfrm>
            <a:off x="0" y="1695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0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39949" name="Picture 1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528" y="3068960"/>
            <a:ext cx="144016" cy="300033"/>
          </a:xfrm>
          <a:prstGeom prst="rect">
            <a:avLst/>
          </a:prstGeom>
          <a:noFill/>
        </p:spPr>
      </p:pic>
      <p:sp>
        <p:nvSpPr>
          <p:cNvPr id="39952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39951" name="Picture 1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 contrast="30000"/>
          </a:blip>
          <a:srcRect/>
          <a:stretch>
            <a:fillRect/>
          </a:stretch>
        </p:blipFill>
        <p:spPr bwMode="auto">
          <a:xfrm>
            <a:off x="539552" y="2996952"/>
            <a:ext cx="8280920" cy="446386"/>
          </a:xfrm>
          <a:prstGeom prst="rect">
            <a:avLst/>
          </a:prstGeom>
          <a:noFill/>
        </p:spPr>
      </p:pic>
      <p:sp>
        <p:nvSpPr>
          <p:cNvPr id="39955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6" name="Rectangle 20"/>
          <p:cNvSpPr>
            <a:spLocks noChangeArrowheads="1"/>
          </p:cNvSpPr>
          <p:nvPr/>
        </p:nvSpPr>
        <p:spPr bwMode="auto">
          <a:xfrm>
            <a:off x="180975" y="666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57" name="Rectangle 21"/>
          <p:cNvSpPr>
            <a:spLocks noChangeArrowheads="1"/>
          </p:cNvSpPr>
          <p:nvPr/>
        </p:nvSpPr>
        <p:spPr bwMode="auto">
          <a:xfrm>
            <a:off x="0" y="847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3" name="Picture 69"/>
          <p:cNvPicPr>
            <a:picLocks noChangeAspect="1" noChangeArrowheads="1"/>
          </p:cNvPicPr>
          <p:nvPr/>
        </p:nvPicPr>
        <p:blipFill>
          <a:blip r:embed="rId4" cstate="print"/>
          <a:srcRect l="31451" t="56663" r="40047" b="36309"/>
          <a:stretch>
            <a:fillRect/>
          </a:stretch>
        </p:blipFill>
        <p:spPr bwMode="auto">
          <a:xfrm>
            <a:off x="2943133" y="5421378"/>
            <a:ext cx="2088232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11" r="36628"/>
          <a:stretch/>
        </p:blipFill>
        <p:spPr bwMode="auto">
          <a:xfrm>
            <a:off x="2869207" y="2323480"/>
            <a:ext cx="1975079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Picture 3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568"/>
          <a:stretch/>
        </p:blipFill>
        <p:spPr bwMode="auto">
          <a:xfrm>
            <a:off x="326204" y="3361637"/>
            <a:ext cx="933427" cy="6378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251520" y="260648"/>
            <a:ext cx="7467600" cy="940966"/>
          </a:xfrm>
        </p:spPr>
        <p:txBody>
          <a:bodyPr>
            <a:normAutofit fontScale="90000"/>
          </a:bodyPr>
          <a:lstStyle/>
          <a:p>
            <a:r>
              <a:rPr lang="cs-CZ" sz="4000" b="1" dirty="0" smtClean="0">
                <a:latin typeface="+mn-lt"/>
              </a:rPr>
              <a:t>Příklad č.1 :</a:t>
            </a:r>
            <a:r>
              <a:rPr lang="cs-CZ" sz="2800" dirty="0" smtClean="0"/>
              <a:t/>
            </a:r>
            <a:br>
              <a:rPr lang="cs-CZ" sz="2800" dirty="0" smtClean="0"/>
            </a:br>
            <a:endParaRPr lang="cs-CZ" sz="2700" b="1" dirty="0">
              <a:latin typeface="Calibri" pitchFamily="34" charset="0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51520" y="852645"/>
            <a:ext cx="8640960" cy="5755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cs-CZ" dirty="0" smtClean="0"/>
              <a:t>Při měření skoku v atletickém oddíle do dálky byly zaznamenány tato výsledky:</a:t>
            </a:r>
          </a:p>
          <a:p>
            <a:r>
              <a:rPr lang="cs-CZ" dirty="0" smtClean="0"/>
              <a:t> 420; 380; 520; 360; 500; 480; 430; 440; 450; 360; 520; 580; 520; 590; 470´metrů.</a:t>
            </a:r>
          </a:p>
          <a:p>
            <a:r>
              <a:rPr lang="cs-CZ" sz="1400" dirty="0" smtClean="0"/>
              <a:t>Vypočtěte:  a) aritmetický průměr</a:t>
            </a:r>
          </a:p>
          <a:p>
            <a:r>
              <a:rPr lang="cs-CZ" sz="1400" dirty="0" smtClean="0"/>
              <a:t>	b) medián</a:t>
            </a:r>
          </a:p>
          <a:p>
            <a:r>
              <a:rPr lang="cs-CZ" sz="1400" dirty="0" smtClean="0"/>
              <a:t>	c) modus</a:t>
            </a:r>
          </a:p>
          <a:p>
            <a:r>
              <a:rPr lang="cs-CZ" sz="1400" dirty="0" smtClean="0"/>
              <a:t>	d) geometrický průměr</a:t>
            </a:r>
          </a:p>
          <a:p>
            <a:endParaRPr lang="cs-CZ" sz="800" dirty="0" smtClean="0"/>
          </a:p>
          <a:p>
            <a:r>
              <a:rPr lang="cs-CZ" b="1" dirty="0" smtClean="0"/>
              <a:t>a) aritmetický průměr </a:t>
            </a:r>
            <a:r>
              <a:rPr lang="cs-CZ" dirty="0" smtClean="0"/>
              <a:t>      	</a:t>
            </a:r>
          </a:p>
          <a:p>
            <a:r>
              <a:rPr lang="cs-CZ" sz="1050" dirty="0" smtClean="0"/>
              <a:t> </a:t>
            </a:r>
          </a:p>
          <a:p>
            <a:r>
              <a:rPr lang="cs-CZ" dirty="0" smtClean="0"/>
              <a:t> </a:t>
            </a:r>
          </a:p>
          <a:p>
            <a:endParaRPr lang="cs-CZ" dirty="0" smtClean="0"/>
          </a:p>
          <a:p>
            <a:endParaRPr lang="cs-CZ" sz="3600" dirty="0" smtClean="0"/>
          </a:p>
          <a:p>
            <a:endParaRPr lang="cs-CZ" sz="100" dirty="0" smtClean="0"/>
          </a:p>
          <a:p>
            <a:endParaRPr lang="cs-CZ" sz="1050" b="1" dirty="0" smtClean="0"/>
          </a:p>
          <a:p>
            <a:r>
              <a:rPr lang="cs-CZ" b="1" dirty="0" smtClean="0"/>
              <a:t>b) medián </a:t>
            </a:r>
            <a:r>
              <a:rPr lang="cs-CZ" dirty="0" smtClean="0"/>
              <a:t>- 360; </a:t>
            </a:r>
            <a:r>
              <a:rPr lang="cs-CZ" dirty="0" err="1" smtClean="0"/>
              <a:t>360</a:t>
            </a:r>
            <a:r>
              <a:rPr lang="cs-CZ" dirty="0" smtClean="0"/>
              <a:t>; 380; 420; 430; 440; 450; </a:t>
            </a:r>
            <a:r>
              <a:rPr lang="cs-CZ" b="1" dirty="0" smtClean="0">
                <a:solidFill>
                  <a:srgbClr val="0070C0"/>
                </a:solidFill>
              </a:rPr>
              <a:t>470</a:t>
            </a:r>
            <a:r>
              <a:rPr lang="cs-CZ" dirty="0" smtClean="0"/>
              <a:t>; 480; 500; 520; </a:t>
            </a:r>
            <a:r>
              <a:rPr lang="cs-CZ" dirty="0" err="1" smtClean="0"/>
              <a:t>520</a:t>
            </a:r>
            <a:r>
              <a:rPr lang="cs-CZ" dirty="0" smtClean="0"/>
              <a:t>; </a:t>
            </a:r>
            <a:r>
              <a:rPr lang="cs-CZ" dirty="0" err="1" smtClean="0"/>
              <a:t>520</a:t>
            </a:r>
            <a:r>
              <a:rPr lang="cs-CZ" dirty="0" smtClean="0"/>
              <a:t>; 580; 	     590.</a:t>
            </a:r>
          </a:p>
          <a:p>
            <a:r>
              <a:rPr lang="cs-CZ" dirty="0" smtClean="0"/>
              <a:t>		             Med</a:t>
            </a:r>
            <a:r>
              <a:rPr lang="cs-CZ" baseline="-25000" dirty="0" smtClean="0"/>
              <a:t>(x)</a:t>
            </a:r>
            <a:r>
              <a:rPr lang="cs-CZ" dirty="0" smtClean="0"/>
              <a:t>= 470</a:t>
            </a:r>
          </a:p>
          <a:p>
            <a:endParaRPr lang="cs-CZ" sz="200" dirty="0" smtClean="0"/>
          </a:p>
          <a:p>
            <a:r>
              <a:rPr lang="cs-CZ" b="1" dirty="0" smtClean="0"/>
              <a:t>c) modus </a:t>
            </a:r>
            <a:r>
              <a:rPr lang="cs-CZ" dirty="0" smtClean="0"/>
              <a:t>- 520 metrů</a:t>
            </a:r>
            <a:r>
              <a:rPr lang="cs-CZ" sz="2400" dirty="0" smtClean="0"/>
              <a:t>	</a:t>
            </a:r>
            <a:endParaRPr lang="cs-CZ" dirty="0" smtClean="0"/>
          </a:p>
          <a:p>
            <a:r>
              <a:rPr lang="cs-CZ" b="1" dirty="0" smtClean="0"/>
              <a:t>d) geometrický průměr  </a:t>
            </a:r>
            <a:r>
              <a:rPr lang="cs-CZ" sz="2400" b="1" dirty="0" smtClean="0"/>
              <a:t>  </a:t>
            </a:r>
            <a:endParaRPr lang="cs-CZ" b="1" dirty="0" smtClean="0"/>
          </a:p>
          <a:p>
            <a:r>
              <a:rPr lang="cs-CZ" sz="1600" b="1" dirty="0" smtClean="0"/>
              <a:t>    </a:t>
            </a:r>
            <a:r>
              <a:rPr lang="cs-CZ" sz="1600" dirty="0" smtClean="0"/>
              <a:t> </a:t>
            </a:r>
          </a:p>
          <a:p>
            <a:endParaRPr lang="cs-CZ" sz="1600" dirty="0"/>
          </a:p>
          <a:p>
            <a:endParaRPr lang="cs-CZ" sz="2000" dirty="0"/>
          </a:p>
        </p:txBody>
      </p:sp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0" y="847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0" y="1162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5" name="Rectangle 9"/>
          <p:cNvSpPr>
            <a:spLocks noChangeArrowheads="1"/>
          </p:cNvSpPr>
          <p:nvPr/>
        </p:nvSpPr>
        <p:spPr bwMode="auto">
          <a:xfrm>
            <a:off x="0" y="1485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cs-CZ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6" name="Rectangle 10"/>
          <p:cNvSpPr>
            <a:spLocks noChangeArrowheads="1"/>
          </p:cNvSpPr>
          <p:nvPr/>
        </p:nvSpPr>
        <p:spPr bwMode="auto">
          <a:xfrm>
            <a:off x="0" y="1695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0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39949" name="Picture 1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528" y="3068960"/>
            <a:ext cx="144016" cy="300033"/>
          </a:xfrm>
          <a:prstGeom prst="rect">
            <a:avLst/>
          </a:prstGeom>
          <a:noFill/>
        </p:spPr>
      </p:pic>
      <p:sp>
        <p:nvSpPr>
          <p:cNvPr id="39952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39951" name="Picture 1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 contrast="30000"/>
          </a:blip>
          <a:srcRect/>
          <a:stretch>
            <a:fillRect/>
          </a:stretch>
        </p:blipFill>
        <p:spPr bwMode="auto">
          <a:xfrm>
            <a:off x="539552" y="2996952"/>
            <a:ext cx="8280920" cy="446386"/>
          </a:xfrm>
          <a:prstGeom prst="rect">
            <a:avLst/>
          </a:prstGeom>
          <a:noFill/>
        </p:spPr>
      </p:pic>
      <p:sp>
        <p:nvSpPr>
          <p:cNvPr id="39955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6" name="Rectangle 20"/>
          <p:cNvSpPr>
            <a:spLocks noChangeArrowheads="1"/>
          </p:cNvSpPr>
          <p:nvPr/>
        </p:nvSpPr>
        <p:spPr bwMode="auto">
          <a:xfrm>
            <a:off x="180975" y="666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57" name="Rectangle 21"/>
          <p:cNvSpPr>
            <a:spLocks noChangeArrowheads="1"/>
          </p:cNvSpPr>
          <p:nvPr/>
        </p:nvSpPr>
        <p:spPr bwMode="auto">
          <a:xfrm>
            <a:off x="0" y="847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3" name="Picture 69"/>
          <p:cNvPicPr>
            <a:picLocks noChangeAspect="1" noChangeArrowheads="1"/>
          </p:cNvPicPr>
          <p:nvPr/>
        </p:nvPicPr>
        <p:blipFill>
          <a:blip r:embed="rId4" cstate="print"/>
          <a:srcRect l="31451" t="56663" r="40047" b="36309"/>
          <a:stretch>
            <a:fillRect/>
          </a:stretch>
        </p:blipFill>
        <p:spPr bwMode="auto">
          <a:xfrm>
            <a:off x="2943133" y="5421378"/>
            <a:ext cx="2088232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11" r="36628"/>
          <a:stretch/>
        </p:blipFill>
        <p:spPr bwMode="auto">
          <a:xfrm>
            <a:off x="2869207" y="2323480"/>
            <a:ext cx="1975079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568"/>
          <a:stretch/>
        </p:blipFill>
        <p:spPr bwMode="auto">
          <a:xfrm>
            <a:off x="326204" y="3361637"/>
            <a:ext cx="933427" cy="6378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48" r="7854"/>
          <a:stretch/>
        </p:blipFill>
        <p:spPr bwMode="auto">
          <a:xfrm>
            <a:off x="326204" y="5749444"/>
            <a:ext cx="7137006" cy="304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84997" b="-2"/>
          <a:stretch/>
        </p:blipFill>
        <p:spPr bwMode="auto">
          <a:xfrm>
            <a:off x="395536" y="6054070"/>
            <a:ext cx="1343911" cy="278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251520" y="260648"/>
            <a:ext cx="7467600" cy="940966"/>
          </a:xfrm>
        </p:spPr>
        <p:txBody>
          <a:bodyPr>
            <a:normAutofit fontScale="90000"/>
          </a:bodyPr>
          <a:lstStyle/>
          <a:p>
            <a:r>
              <a:rPr lang="cs-CZ" sz="4000" b="1" dirty="0" smtClean="0">
                <a:latin typeface="+mn-lt"/>
              </a:rPr>
              <a:t>Příklad č.2 :</a:t>
            </a:r>
            <a:r>
              <a:rPr lang="cs-CZ" sz="2800" dirty="0" smtClean="0"/>
              <a:t/>
            </a:r>
            <a:br>
              <a:rPr lang="cs-CZ" sz="2800" dirty="0" smtClean="0"/>
            </a:br>
            <a:endParaRPr lang="cs-CZ" sz="2700" b="1" dirty="0">
              <a:latin typeface="Calibri" pitchFamily="34" charset="0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51520" y="908720"/>
            <a:ext cx="8640960" cy="1723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cs-CZ" dirty="0" smtClean="0"/>
              <a:t>V devíti po sobě následujících letech byly naměřeny v procentech údaje o růstu výroby obuvi v ČR: </a:t>
            </a:r>
          </a:p>
          <a:p>
            <a:r>
              <a:rPr lang="cs-CZ" dirty="0" smtClean="0"/>
              <a:t>103,5; 104,7; 107,6; 105,8; 112,7; 116,5; 115,3; 108,5; 110,6</a:t>
            </a:r>
          </a:p>
          <a:p>
            <a:r>
              <a:rPr lang="cs-CZ" dirty="0" smtClean="0"/>
              <a:t>Vypočítejte průměrné tempo růstu výroby pomocí geometrického průměru.</a:t>
            </a:r>
          </a:p>
          <a:p>
            <a:endParaRPr lang="cs-CZ" dirty="0" smtClean="0"/>
          </a:p>
          <a:p>
            <a:r>
              <a:rPr lang="cs-CZ" sz="1600" b="1" dirty="0" smtClean="0"/>
              <a:t>    </a:t>
            </a:r>
            <a:r>
              <a:rPr lang="cs-CZ" sz="1600" dirty="0" smtClean="0"/>
              <a:t> </a:t>
            </a:r>
            <a:endParaRPr lang="cs-CZ" sz="2000" dirty="0"/>
          </a:p>
        </p:txBody>
      </p:sp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0" y="847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0" y="1162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5" name="Rectangle 9"/>
          <p:cNvSpPr>
            <a:spLocks noChangeArrowheads="1"/>
          </p:cNvSpPr>
          <p:nvPr/>
        </p:nvSpPr>
        <p:spPr bwMode="auto">
          <a:xfrm>
            <a:off x="0" y="1485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cs-CZ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6" name="Rectangle 10"/>
          <p:cNvSpPr>
            <a:spLocks noChangeArrowheads="1"/>
          </p:cNvSpPr>
          <p:nvPr/>
        </p:nvSpPr>
        <p:spPr bwMode="auto">
          <a:xfrm>
            <a:off x="0" y="1695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0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2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5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6" name="Rectangle 20"/>
          <p:cNvSpPr>
            <a:spLocks noChangeArrowheads="1"/>
          </p:cNvSpPr>
          <p:nvPr/>
        </p:nvSpPr>
        <p:spPr bwMode="auto">
          <a:xfrm>
            <a:off x="180975" y="666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57" name="Rectangle 21"/>
          <p:cNvSpPr>
            <a:spLocks noChangeArrowheads="1"/>
          </p:cNvSpPr>
          <p:nvPr/>
        </p:nvSpPr>
        <p:spPr bwMode="auto">
          <a:xfrm>
            <a:off x="0" y="847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506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45061" name="Rectangle 5"/>
          <p:cNvSpPr>
            <a:spLocks noChangeArrowheads="1"/>
          </p:cNvSpPr>
          <p:nvPr/>
        </p:nvSpPr>
        <p:spPr bwMode="auto">
          <a:xfrm>
            <a:off x="0" y="666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5062" name="Rectangle 6"/>
          <p:cNvSpPr>
            <a:spLocks noChangeArrowheads="1"/>
          </p:cNvSpPr>
          <p:nvPr/>
        </p:nvSpPr>
        <p:spPr bwMode="auto">
          <a:xfrm>
            <a:off x="0" y="923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5067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45068" name="Rectangle 12"/>
          <p:cNvSpPr>
            <a:spLocks noChangeArrowheads="1"/>
          </p:cNvSpPr>
          <p:nvPr/>
        </p:nvSpPr>
        <p:spPr bwMode="auto">
          <a:xfrm>
            <a:off x="0" y="2095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5071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45072" name="Rectangle 16"/>
          <p:cNvSpPr>
            <a:spLocks noChangeArrowheads="1"/>
          </p:cNvSpPr>
          <p:nvPr/>
        </p:nvSpPr>
        <p:spPr bwMode="auto">
          <a:xfrm>
            <a:off x="0" y="2095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5074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45075" name="Rectangle 19"/>
          <p:cNvSpPr>
            <a:spLocks noChangeArrowheads="1"/>
          </p:cNvSpPr>
          <p:nvPr/>
        </p:nvSpPr>
        <p:spPr bwMode="auto">
          <a:xfrm>
            <a:off x="0" y="257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5076" name="Picture 20"/>
          <p:cNvPicPr>
            <a:picLocks noChangeAspect="1" noChangeArrowheads="1"/>
          </p:cNvPicPr>
          <p:nvPr/>
        </p:nvPicPr>
        <p:blipFill>
          <a:blip r:embed="rId2" cstate="print"/>
          <a:srcRect r="73759" b="-11311"/>
          <a:stretch>
            <a:fillRect/>
          </a:stretch>
        </p:blipFill>
        <p:spPr bwMode="auto">
          <a:xfrm>
            <a:off x="2771800" y="2276872"/>
            <a:ext cx="2268252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251520" y="260648"/>
            <a:ext cx="7467600" cy="940966"/>
          </a:xfrm>
        </p:spPr>
        <p:txBody>
          <a:bodyPr>
            <a:normAutofit fontScale="90000"/>
          </a:bodyPr>
          <a:lstStyle/>
          <a:p>
            <a:r>
              <a:rPr lang="cs-CZ" sz="4000" b="1" dirty="0" smtClean="0">
                <a:latin typeface="+mn-lt"/>
              </a:rPr>
              <a:t>Příklad č.2 :</a:t>
            </a:r>
            <a:r>
              <a:rPr lang="cs-CZ" sz="2800" dirty="0" smtClean="0"/>
              <a:t/>
            </a:r>
            <a:br>
              <a:rPr lang="cs-CZ" sz="2800" dirty="0" smtClean="0"/>
            </a:br>
            <a:endParaRPr lang="cs-CZ" sz="2700" b="1" dirty="0">
              <a:latin typeface="Calibri" pitchFamily="34" charset="0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51520" y="908720"/>
            <a:ext cx="8640960" cy="1723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cs-CZ" dirty="0" smtClean="0"/>
              <a:t>V devíti po sobě následujících letech byly naměřeny v procentech údaje o růstu výroby obuvi v ČR: </a:t>
            </a:r>
          </a:p>
          <a:p>
            <a:r>
              <a:rPr lang="cs-CZ" dirty="0" smtClean="0"/>
              <a:t>103,5; 104,7; 107,6; 105,8; 112,7; 116,5; 115,3; 108,5; 110,6</a:t>
            </a:r>
          </a:p>
          <a:p>
            <a:r>
              <a:rPr lang="cs-CZ" dirty="0" smtClean="0"/>
              <a:t>Vypočítejte průměrné tempo růstu výroby pomocí geometrického průměru.</a:t>
            </a:r>
          </a:p>
          <a:p>
            <a:endParaRPr lang="cs-CZ" dirty="0" smtClean="0"/>
          </a:p>
          <a:p>
            <a:r>
              <a:rPr lang="cs-CZ" sz="1600" b="1" dirty="0" smtClean="0"/>
              <a:t>    </a:t>
            </a:r>
            <a:r>
              <a:rPr lang="cs-CZ" sz="1600" dirty="0" smtClean="0"/>
              <a:t> </a:t>
            </a:r>
            <a:endParaRPr lang="cs-CZ" sz="2000" dirty="0"/>
          </a:p>
        </p:txBody>
      </p:sp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0" y="847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0" y="1162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5" name="Rectangle 9"/>
          <p:cNvSpPr>
            <a:spLocks noChangeArrowheads="1"/>
          </p:cNvSpPr>
          <p:nvPr/>
        </p:nvSpPr>
        <p:spPr bwMode="auto">
          <a:xfrm>
            <a:off x="0" y="1485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cs-CZ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6" name="Rectangle 10"/>
          <p:cNvSpPr>
            <a:spLocks noChangeArrowheads="1"/>
          </p:cNvSpPr>
          <p:nvPr/>
        </p:nvSpPr>
        <p:spPr bwMode="auto">
          <a:xfrm>
            <a:off x="0" y="1695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0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2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5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6" name="Rectangle 20"/>
          <p:cNvSpPr>
            <a:spLocks noChangeArrowheads="1"/>
          </p:cNvSpPr>
          <p:nvPr/>
        </p:nvSpPr>
        <p:spPr bwMode="auto">
          <a:xfrm>
            <a:off x="180975" y="666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57" name="Rectangle 21"/>
          <p:cNvSpPr>
            <a:spLocks noChangeArrowheads="1"/>
          </p:cNvSpPr>
          <p:nvPr/>
        </p:nvSpPr>
        <p:spPr bwMode="auto">
          <a:xfrm>
            <a:off x="0" y="847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506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45061" name="Rectangle 5"/>
          <p:cNvSpPr>
            <a:spLocks noChangeArrowheads="1"/>
          </p:cNvSpPr>
          <p:nvPr/>
        </p:nvSpPr>
        <p:spPr bwMode="auto">
          <a:xfrm>
            <a:off x="0" y="666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5062" name="Rectangle 6"/>
          <p:cNvSpPr>
            <a:spLocks noChangeArrowheads="1"/>
          </p:cNvSpPr>
          <p:nvPr/>
        </p:nvSpPr>
        <p:spPr bwMode="auto">
          <a:xfrm>
            <a:off x="0" y="923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5064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996952"/>
            <a:ext cx="8001705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5067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45068" name="Rectangle 12"/>
          <p:cNvSpPr>
            <a:spLocks noChangeArrowheads="1"/>
          </p:cNvSpPr>
          <p:nvPr/>
        </p:nvSpPr>
        <p:spPr bwMode="auto">
          <a:xfrm>
            <a:off x="0" y="2095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5071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45072" name="Rectangle 16"/>
          <p:cNvSpPr>
            <a:spLocks noChangeArrowheads="1"/>
          </p:cNvSpPr>
          <p:nvPr/>
        </p:nvSpPr>
        <p:spPr bwMode="auto">
          <a:xfrm>
            <a:off x="0" y="2095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5074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45075" name="Rectangle 19"/>
          <p:cNvSpPr>
            <a:spLocks noChangeArrowheads="1"/>
          </p:cNvSpPr>
          <p:nvPr/>
        </p:nvSpPr>
        <p:spPr bwMode="auto">
          <a:xfrm>
            <a:off x="0" y="257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5076" name="Picture 20"/>
          <p:cNvPicPr>
            <a:picLocks noChangeAspect="1" noChangeArrowheads="1"/>
          </p:cNvPicPr>
          <p:nvPr/>
        </p:nvPicPr>
        <p:blipFill>
          <a:blip r:embed="rId3" cstate="print"/>
          <a:srcRect r="73759" b="-11311"/>
          <a:stretch>
            <a:fillRect/>
          </a:stretch>
        </p:blipFill>
        <p:spPr bwMode="auto">
          <a:xfrm>
            <a:off x="2771800" y="2276872"/>
            <a:ext cx="2268252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251520" y="260648"/>
            <a:ext cx="7467600" cy="940966"/>
          </a:xfrm>
        </p:spPr>
        <p:txBody>
          <a:bodyPr>
            <a:normAutofit fontScale="90000"/>
          </a:bodyPr>
          <a:lstStyle/>
          <a:p>
            <a:r>
              <a:rPr lang="cs-CZ" sz="4000" b="1" dirty="0" smtClean="0">
                <a:latin typeface="+mn-lt"/>
              </a:rPr>
              <a:t>Příklad č.3 :</a:t>
            </a:r>
            <a:r>
              <a:rPr lang="cs-CZ" sz="2800" dirty="0" smtClean="0"/>
              <a:t/>
            </a:r>
            <a:br>
              <a:rPr lang="cs-CZ" sz="2800" dirty="0" smtClean="0"/>
            </a:br>
            <a:endParaRPr lang="cs-CZ" sz="2700" b="1" dirty="0">
              <a:latin typeface="Calibri" pitchFamily="34" charset="0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33863" y="902368"/>
            <a:ext cx="8640960" cy="1723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cs-CZ" dirty="0" smtClean="0"/>
              <a:t>V dílně na opracování kovových součástek byly naměřeny šesti dělníkům tyto časy potřebné ke zhotovení výrobku: 3; 4; 5; 6; 10; 12 minut. Určete dobu, která je v průměru potřeba ke zhotovení jednoho výrobku.</a:t>
            </a:r>
          </a:p>
          <a:p>
            <a:r>
              <a:rPr lang="cs-CZ" dirty="0" smtClean="0"/>
              <a:t>Harmonický průměr:</a:t>
            </a:r>
          </a:p>
          <a:p>
            <a:endParaRPr lang="cs-CZ" dirty="0" smtClean="0"/>
          </a:p>
          <a:p>
            <a:r>
              <a:rPr lang="cs-CZ" sz="1600" b="1" dirty="0" smtClean="0"/>
              <a:t>    </a:t>
            </a:r>
            <a:r>
              <a:rPr lang="cs-CZ" sz="1600" dirty="0" smtClean="0"/>
              <a:t> </a:t>
            </a:r>
            <a:endParaRPr lang="cs-CZ" sz="2000" dirty="0"/>
          </a:p>
        </p:txBody>
      </p:sp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0" y="847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0" y="1162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5" name="Rectangle 9"/>
          <p:cNvSpPr>
            <a:spLocks noChangeArrowheads="1"/>
          </p:cNvSpPr>
          <p:nvPr/>
        </p:nvSpPr>
        <p:spPr bwMode="auto">
          <a:xfrm>
            <a:off x="0" y="1485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cs-CZ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6" name="Rectangle 10"/>
          <p:cNvSpPr>
            <a:spLocks noChangeArrowheads="1"/>
          </p:cNvSpPr>
          <p:nvPr/>
        </p:nvSpPr>
        <p:spPr bwMode="auto">
          <a:xfrm>
            <a:off x="0" y="1695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0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2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5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6" name="Rectangle 20"/>
          <p:cNvSpPr>
            <a:spLocks noChangeArrowheads="1"/>
          </p:cNvSpPr>
          <p:nvPr/>
        </p:nvSpPr>
        <p:spPr bwMode="auto">
          <a:xfrm>
            <a:off x="180975" y="666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57" name="Rectangle 21"/>
          <p:cNvSpPr>
            <a:spLocks noChangeArrowheads="1"/>
          </p:cNvSpPr>
          <p:nvPr/>
        </p:nvSpPr>
        <p:spPr bwMode="auto">
          <a:xfrm>
            <a:off x="0" y="847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506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45061" name="Rectangle 5"/>
          <p:cNvSpPr>
            <a:spLocks noChangeArrowheads="1"/>
          </p:cNvSpPr>
          <p:nvPr/>
        </p:nvSpPr>
        <p:spPr bwMode="auto">
          <a:xfrm>
            <a:off x="0" y="666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5062" name="Rectangle 6"/>
          <p:cNvSpPr>
            <a:spLocks noChangeArrowheads="1"/>
          </p:cNvSpPr>
          <p:nvPr/>
        </p:nvSpPr>
        <p:spPr bwMode="auto">
          <a:xfrm>
            <a:off x="0" y="923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8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46083" name="Rectangle 3"/>
          <p:cNvSpPr>
            <a:spLocks noChangeArrowheads="1"/>
          </p:cNvSpPr>
          <p:nvPr/>
        </p:nvSpPr>
        <p:spPr bwMode="auto">
          <a:xfrm>
            <a:off x="0" y="381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cs-CZ" sz="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6084" name="Picture 4"/>
          <p:cNvPicPr>
            <a:picLocks noChangeAspect="1" noChangeArrowheads="1"/>
          </p:cNvPicPr>
          <p:nvPr/>
        </p:nvPicPr>
        <p:blipFill>
          <a:blip r:embed="rId2" cstate="print"/>
          <a:srcRect r="74919"/>
          <a:stretch>
            <a:fillRect/>
          </a:stretch>
        </p:blipFill>
        <p:spPr bwMode="auto">
          <a:xfrm>
            <a:off x="2627784" y="2060848"/>
            <a:ext cx="2448272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251520" y="260648"/>
            <a:ext cx="7467600" cy="940966"/>
          </a:xfrm>
        </p:spPr>
        <p:txBody>
          <a:bodyPr>
            <a:normAutofit fontScale="90000"/>
          </a:bodyPr>
          <a:lstStyle/>
          <a:p>
            <a:r>
              <a:rPr lang="cs-CZ" sz="4000" b="1" dirty="0" smtClean="0">
                <a:latin typeface="+mn-lt"/>
              </a:rPr>
              <a:t>Příklad č.3 :</a:t>
            </a:r>
            <a:r>
              <a:rPr lang="cs-CZ" sz="2800" dirty="0" smtClean="0"/>
              <a:t/>
            </a:r>
            <a:br>
              <a:rPr lang="cs-CZ" sz="2800" dirty="0" smtClean="0"/>
            </a:br>
            <a:endParaRPr lang="cs-CZ" sz="2700" b="1" dirty="0">
              <a:latin typeface="Calibri" pitchFamily="34" charset="0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33863" y="902368"/>
            <a:ext cx="8640960" cy="1723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cs-CZ" dirty="0" smtClean="0"/>
              <a:t>V dílně na opracování kovových součástek byly naměřeny šesti dělníkům tyto časy potřebné ke zhotovení výrobku: 3; 4; 5; 6; 10; 12 minut. Určete dobu, která je v průměru potřeba ke zhotovení jednoho výrobku.</a:t>
            </a:r>
          </a:p>
          <a:p>
            <a:r>
              <a:rPr lang="cs-CZ" dirty="0" smtClean="0"/>
              <a:t>Harmonický průměr:</a:t>
            </a:r>
          </a:p>
          <a:p>
            <a:endParaRPr lang="cs-CZ" dirty="0" smtClean="0"/>
          </a:p>
          <a:p>
            <a:r>
              <a:rPr lang="cs-CZ" sz="1600" b="1" dirty="0" smtClean="0"/>
              <a:t>    </a:t>
            </a:r>
            <a:r>
              <a:rPr lang="cs-CZ" sz="1600" dirty="0" smtClean="0"/>
              <a:t> </a:t>
            </a:r>
            <a:endParaRPr lang="cs-CZ" sz="2000" dirty="0"/>
          </a:p>
        </p:txBody>
      </p:sp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0" y="847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0" y="1162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5" name="Rectangle 9"/>
          <p:cNvSpPr>
            <a:spLocks noChangeArrowheads="1"/>
          </p:cNvSpPr>
          <p:nvPr/>
        </p:nvSpPr>
        <p:spPr bwMode="auto">
          <a:xfrm>
            <a:off x="0" y="1485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cs-CZ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6" name="Rectangle 10"/>
          <p:cNvSpPr>
            <a:spLocks noChangeArrowheads="1"/>
          </p:cNvSpPr>
          <p:nvPr/>
        </p:nvSpPr>
        <p:spPr bwMode="auto">
          <a:xfrm>
            <a:off x="0" y="1695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0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2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5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6" name="Rectangle 20"/>
          <p:cNvSpPr>
            <a:spLocks noChangeArrowheads="1"/>
          </p:cNvSpPr>
          <p:nvPr/>
        </p:nvSpPr>
        <p:spPr bwMode="auto">
          <a:xfrm>
            <a:off x="180975" y="666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57" name="Rectangle 21"/>
          <p:cNvSpPr>
            <a:spLocks noChangeArrowheads="1"/>
          </p:cNvSpPr>
          <p:nvPr/>
        </p:nvSpPr>
        <p:spPr bwMode="auto">
          <a:xfrm>
            <a:off x="0" y="847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506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45061" name="Rectangle 5"/>
          <p:cNvSpPr>
            <a:spLocks noChangeArrowheads="1"/>
          </p:cNvSpPr>
          <p:nvPr/>
        </p:nvSpPr>
        <p:spPr bwMode="auto">
          <a:xfrm>
            <a:off x="0" y="666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5062" name="Rectangle 6"/>
          <p:cNvSpPr>
            <a:spLocks noChangeArrowheads="1"/>
          </p:cNvSpPr>
          <p:nvPr/>
        </p:nvSpPr>
        <p:spPr bwMode="auto">
          <a:xfrm>
            <a:off x="0" y="923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8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46083" name="Rectangle 3"/>
          <p:cNvSpPr>
            <a:spLocks noChangeArrowheads="1"/>
          </p:cNvSpPr>
          <p:nvPr/>
        </p:nvSpPr>
        <p:spPr bwMode="auto">
          <a:xfrm>
            <a:off x="0" y="381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cs-CZ" sz="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6084" name="Picture 4"/>
          <p:cNvPicPr>
            <a:picLocks noChangeAspect="1" noChangeArrowheads="1"/>
          </p:cNvPicPr>
          <p:nvPr/>
        </p:nvPicPr>
        <p:blipFill>
          <a:blip r:embed="rId2" cstate="print"/>
          <a:srcRect r="74919"/>
          <a:stretch>
            <a:fillRect/>
          </a:stretch>
        </p:blipFill>
        <p:spPr bwMode="auto">
          <a:xfrm>
            <a:off x="2627784" y="2060848"/>
            <a:ext cx="2448272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6086" name="Picture 6"/>
          <p:cNvPicPr>
            <a:picLocks noChangeAspect="1" noChangeArrowheads="1"/>
          </p:cNvPicPr>
          <p:nvPr/>
        </p:nvPicPr>
        <p:blipFill>
          <a:blip r:embed="rId3" cstate="print"/>
          <a:srcRect r="76258" b="-14351"/>
          <a:stretch>
            <a:fillRect/>
          </a:stretch>
        </p:blipFill>
        <p:spPr bwMode="auto">
          <a:xfrm>
            <a:off x="2603277" y="2852936"/>
            <a:ext cx="2280253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6087" name="Picture 7"/>
          <p:cNvPicPr>
            <a:picLocks noChangeAspect="1" noChangeArrowheads="1"/>
          </p:cNvPicPr>
          <p:nvPr/>
        </p:nvPicPr>
        <p:blipFill>
          <a:blip r:embed="rId4" cstate="print"/>
          <a:srcRect l="41236" r="38771" b="-21498"/>
          <a:stretch>
            <a:fillRect/>
          </a:stretch>
        </p:blipFill>
        <p:spPr bwMode="auto">
          <a:xfrm>
            <a:off x="2483767" y="3717032"/>
            <a:ext cx="2304257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95536" y="4653136"/>
            <a:ext cx="8568952" cy="115212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cs-CZ" sz="1100" b="1" dirty="0" smtClean="0">
                <a:latin typeface="Arial" pitchFamily="34" charset="0"/>
                <a:cs typeface="Arial" pitchFamily="34" charset="0"/>
              </a:rPr>
              <a:t>Použitá literatura</a:t>
            </a:r>
            <a:r>
              <a:rPr lang="cs-CZ" sz="1100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pPr>
              <a:buNone/>
            </a:pPr>
            <a:endParaRPr lang="cs-CZ" sz="11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cs-CZ" sz="1100" dirty="0" smtClean="0">
                <a:cs typeface="Arial" pitchFamily="34" charset="0"/>
              </a:rPr>
              <a:t>Kombinatorika,pravděpodobnost,statistika, Matematika pro </a:t>
            </a:r>
            <a:r>
              <a:rPr lang="cs-CZ" sz="1100" smtClean="0">
                <a:cs typeface="Arial" pitchFamily="34" charset="0"/>
              </a:rPr>
              <a:t>gymnázia- Prometheus</a:t>
            </a:r>
            <a:r>
              <a:rPr lang="cs-CZ" sz="1100" dirty="0" smtClean="0">
                <a:cs typeface="Arial" pitchFamily="34" charset="0"/>
              </a:rPr>
              <a:t> </a:t>
            </a:r>
          </a:p>
          <a:p>
            <a:pPr>
              <a:buNone/>
            </a:pPr>
            <a:r>
              <a:rPr lang="cs-CZ" sz="1100" dirty="0" smtClean="0">
                <a:latin typeface="Arial" pitchFamily="34" charset="0"/>
                <a:cs typeface="Arial" pitchFamily="34" charset="0"/>
              </a:rPr>
              <a:t>Sbírka úloh z matematiky – </a:t>
            </a:r>
            <a:r>
              <a:rPr lang="cs-CZ" sz="1100" dirty="0" err="1" smtClean="0">
                <a:latin typeface="Arial" pitchFamily="34" charset="0"/>
                <a:cs typeface="Arial" pitchFamily="34" charset="0"/>
              </a:rPr>
              <a:t>Prometheus</a:t>
            </a:r>
            <a:endParaRPr lang="cs-CZ" sz="11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cs-CZ" sz="1100" dirty="0" smtClean="0">
                <a:latin typeface="Arial" pitchFamily="34" charset="0"/>
                <a:cs typeface="Arial" pitchFamily="34" charset="0"/>
              </a:rPr>
              <a:t>Vlastní archiv autora</a:t>
            </a:r>
            <a:endParaRPr lang="cs-CZ" sz="11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827584" y="1052736"/>
            <a:ext cx="7467600" cy="4464496"/>
          </a:xfrm>
        </p:spPr>
        <p:txBody>
          <a:bodyPr>
            <a:normAutofit/>
          </a:bodyPr>
          <a:lstStyle/>
          <a:p>
            <a:pPr algn="ctr"/>
            <a:r>
              <a:rPr lang="cs-CZ" sz="6600" b="1" dirty="0" smtClean="0">
                <a:latin typeface="Calibri" pitchFamily="34" charset="0"/>
              </a:rPr>
              <a:t>Charakteristika statistického souboru </a:t>
            </a:r>
            <a:r>
              <a:rPr lang="cs-CZ" sz="7300" b="1" dirty="0" smtClean="0">
                <a:latin typeface="Calibri" pitchFamily="34" charset="0"/>
              </a:rPr>
              <a:t/>
            </a:r>
            <a:br>
              <a:rPr lang="cs-CZ" sz="7300" b="1" dirty="0" smtClean="0">
                <a:latin typeface="Calibri" pitchFamily="34" charset="0"/>
              </a:rPr>
            </a:br>
            <a:r>
              <a:rPr lang="cs-CZ" sz="3900" b="1" dirty="0" smtClean="0">
                <a:latin typeface="Calibri" pitchFamily="34" charset="0"/>
              </a:rPr>
              <a:t>Poloha znaku</a:t>
            </a:r>
            <a:endParaRPr lang="cs-CZ" sz="3900" b="1" dirty="0">
              <a:latin typeface="Calibri" pitchFamily="34" charset="0"/>
            </a:endParaRPr>
          </a:p>
        </p:txBody>
      </p:sp>
      <p:sp>
        <p:nvSpPr>
          <p:cNvPr id="4" name="Nadpis 6"/>
          <p:cNvSpPr txBox="1">
            <a:spLocks/>
          </p:cNvSpPr>
          <p:nvPr/>
        </p:nvSpPr>
        <p:spPr>
          <a:xfrm>
            <a:off x="3347864" y="3429000"/>
            <a:ext cx="3168352" cy="724942"/>
          </a:xfrm>
          <a:prstGeom prst="rect">
            <a:avLst/>
          </a:prstGeom>
        </p:spPr>
        <p:txBody>
          <a:bodyPr vert="horz" lIns="45720" rIns="4572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251520" y="260648"/>
            <a:ext cx="8784976" cy="940966"/>
          </a:xfrm>
        </p:spPr>
        <p:txBody>
          <a:bodyPr>
            <a:normAutofit fontScale="90000"/>
          </a:bodyPr>
          <a:lstStyle/>
          <a:p>
            <a:r>
              <a:rPr lang="cs-CZ" sz="4000" b="1" dirty="0" smtClean="0">
                <a:latin typeface="+mn-lt"/>
              </a:rPr>
              <a:t>3. Charakteristika statického souboru:</a:t>
            </a:r>
            <a:r>
              <a:rPr lang="cs-CZ" sz="2800" dirty="0" smtClean="0"/>
              <a:t/>
            </a:r>
            <a:br>
              <a:rPr lang="cs-CZ" sz="2800" dirty="0" smtClean="0"/>
            </a:br>
            <a:endParaRPr lang="cs-CZ" sz="2700" b="1" dirty="0">
              <a:latin typeface="Calibri" pitchFamily="34" charset="0"/>
            </a:endParaRPr>
          </a:p>
        </p:txBody>
      </p:sp>
      <p:sp>
        <p:nvSpPr>
          <p:cNvPr id="4" name="Nadpis 6"/>
          <p:cNvSpPr txBox="1">
            <a:spLocks/>
          </p:cNvSpPr>
          <p:nvPr/>
        </p:nvSpPr>
        <p:spPr>
          <a:xfrm>
            <a:off x="323528" y="1052736"/>
            <a:ext cx="8352928" cy="5328592"/>
          </a:xfrm>
          <a:prstGeom prst="rect">
            <a:avLst/>
          </a:prstGeom>
        </p:spPr>
        <p:txBody>
          <a:bodyPr vert="horz" lIns="45720" rIns="45720" anchor="t">
            <a:normAutofit fontScale="97500"/>
          </a:bodyPr>
          <a:lstStyle/>
          <a:p>
            <a:r>
              <a:rPr lang="cs-CZ" sz="2000" b="1" dirty="0" smtClean="0"/>
              <a:t>Charakteristika polohy hodnoty znaku </a:t>
            </a:r>
            <a:r>
              <a:rPr lang="cs-CZ" sz="2000" dirty="0" smtClean="0"/>
              <a:t>jsou čísla, která charakterizují</a:t>
            </a:r>
          </a:p>
          <a:p>
            <a:r>
              <a:rPr lang="cs-CZ" sz="2000" dirty="0" smtClean="0"/>
              <a:t>průměrnou hodnotu sledovaného znaku.</a:t>
            </a:r>
          </a:p>
          <a:p>
            <a:endParaRPr lang="cs-CZ" sz="2200" u="sng" dirty="0" smtClean="0"/>
          </a:p>
          <a:p>
            <a:r>
              <a:rPr lang="cs-CZ" sz="2000" dirty="0" smtClean="0"/>
              <a:t>Patří mezi ně zejména:</a:t>
            </a:r>
          </a:p>
          <a:p>
            <a:r>
              <a:rPr lang="cs-CZ" sz="2000" dirty="0" smtClean="0"/>
              <a:t>- aritmetický průměr</a:t>
            </a:r>
          </a:p>
          <a:p>
            <a:r>
              <a:rPr lang="cs-CZ" sz="2000" dirty="0" smtClean="0"/>
              <a:t>- geometrický průměr</a:t>
            </a:r>
          </a:p>
          <a:p>
            <a:r>
              <a:rPr lang="cs-CZ" sz="2000" dirty="0" smtClean="0"/>
              <a:t>- harmonický průměr</a:t>
            </a:r>
          </a:p>
          <a:p>
            <a:r>
              <a:rPr lang="cs-CZ" sz="2000" dirty="0" smtClean="0"/>
              <a:t>- medián</a:t>
            </a:r>
          </a:p>
          <a:p>
            <a:r>
              <a:rPr lang="cs-CZ" sz="2000" dirty="0" smtClean="0"/>
              <a:t>- modus</a:t>
            </a:r>
          </a:p>
          <a:p>
            <a:endParaRPr lang="cs-CZ" sz="1600" dirty="0" smtClean="0"/>
          </a:p>
          <a:p>
            <a:r>
              <a:rPr lang="cs-CZ" sz="1600" b="1" dirty="0" smtClean="0"/>
              <a:t>			       </a:t>
            </a:r>
            <a:endParaRPr lang="cs-CZ" sz="1600" dirty="0" smtClean="0"/>
          </a:p>
          <a:p>
            <a:endParaRPr lang="cs-CZ" sz="1600" dirty="0" smtClean="0"/>
          </a:p>
          <a:p>
            <a:endParaRPr lang="cs-CZ" sz="2200" u="sng" dirty="0" smtClean="0"/>
          </a:p>
          <a:p>
            <a:endParaRPr lang="cs-CZ" sz="2200" u="sng" dirty="0" smtClean="0"/>
          </a:p>
          <a:p>
            <a:pPr lvl="0"/>
            <a:endParaRPr lang="cs-CZ" sz="2100" dirty="0" smtClean="0"/>
          </a:p>
          <a:p>
            <a:pPr lvl="4"/>
            <a:endParaRPr lang="cs-CZ" sz="2100" dirty="0" smtClean="0"/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251520" y="260648"/>
            <a:ext cx="8784976" cy="940966"/>
          </a:xfrm>
        </p:spPr>
        <p:txBody>
          <a:bodyPr>
            <a:normAutofit fontScale="90000"/>
          </a:bodyPr>
          <a:lstStyle/>
          <a:p>
            <a:r>
              <a:rPr lang="cs-CZ" sz="4000" b="1" dirty="0" smtClean="0">
                <a:latin typeface="+mn-lt"/>
              </a:rPr>
              <a:t>3. Charakteristika statického souboru:</a:t>
            </a:r>
            <a:r>
              <a:rPr lang="cs-CZ" sz="2800" dirty="0" smtClean="0"/>
              <a:t/>
            </a:r>
            <a:br>
              <a:rPr lang="cs-CZ" sz="2800" dirty="0" smtClean="0"/>
            </a:br>
            <a:endParaRPr lang="cs-CZ" sz="2700" b="1" dirty="0">
              <a:latin typeface="Calibri" pitchFamily="34" charset="0"/>
            </a:endParaRPr>
          </a:p>
        </p:txBody>
      </p:sp>
      <p:sp>
        <p:nvSpPr>
          <p:cNvPr id="2093" name="Rectangle 45"/>
          <p:cNvSpPr>
            <a:spLocks noChangeArrowheads="1"/>
          </p:cNvSpPr>
          <p:nvPr/>
        </p:nvSpPr>
        <p:spPr bwMode="auto">
          <a:xfrm>
            <a:off x="0" y="2171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6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980728"/>
            <a:ext cx="8046279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251520" y="260648"/>
            <a:ext cx="8784976" cy="940966"/>
          </a:xfrm>
        </p:spPr>
        <p:txBody>
          <a:bodyPr>
            <a:normAutofit fontScale="90000"/>
          </a:bodyPr>
          <a:lstStyle/>
          <a:p>
            <a:r>
              <a:rPr lang="cs-CZ" sz="4000" b="1" dirty="0" smtClean="0">
                <a:latin typeface="+mn-lt"/>
              </a:rPr>
              <a:t>3. Charakteristika statického souboru:</a:t>
            </a:r>
            <a:r>
              <a:rPr lang="cs-CZ" sz="2800" dirty="0" smtClean="0"/>
              <a:t/>
            </a:r>
            <a:br>
              <a:rPr lang="cs-CZ" sz="2800" dirty="0" smtClean="0"/>
            </a:br>
            <a:endParaRPr lang="cs-CZ" sz="2700" b="1" dirty="0">
              <a:latin typeface="Calibri" pitchFamily="34" charset="0"/>
            </a:endParaRPr>
          </a:p>
        </p:txBody>
      </p:sp>
      <p:sp>
        <p:nvSpPr>
          <p:cNvPr id="2093" name="Rectangle 45"/>
          <p:cNvSpPr>
            <a:spLocks noChangeArrowheads="1"/>
          </p:cNvSpPr>
          <p:nvPr/>
        </p:nvSpPr>
        <p:spPr bwMode="auto">
          <a:xfrm>
            <a:off x="0" y="2171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117" name="Picture 69"/>
          <p:cNvPicPr>
            <a:picLocks noChangeAspect="1" noChangeArrowheads="1"/>
          </p:cNvPicPr>
          <p:nvPr/>
        </p:nvPicPr>
        <p:blipFill>
          <a:blip r:embed="rId2" cstate="print"/>
          <a:srcRect t="16840"/>
          <a:stretch>
            <a:fillRect/>
          </a:stretch>
        </p:blipFill>
        <p:spPr bwMode="auto">
          <a:xfrm>
            <a:off x="323528" y="836712"/>
            <a:ext cx="7326548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251520" y="260648"/>
            <a:ext cx="7467600" cy="940966"/>
          </a:xfrm>
        </p:spPr>
        <p:txBody>
          <a:bodyPr>
            <a:normAutofit fontScale="90000"/>
          </a:bodyPr>
          <a:lstStyle/>
          <a:p>
            <a:r>
              <a:rPr lang="cs-CZ" sz="4000" b="1" dirty="0" smtClean="0">
                <a:latin typeface="+mn-lt"/>
              </a:rPr>
              <a:t>Příklad č.1 :</a:t>
            </a:r>
            <a:r>
              <a:rPr lang="cs-CZ" sz="2800" dirty="0" smtClean="0"/>
              <a:t/>
            </a:r>
            <a:br>
              <a:rPr lang="cs-CZ" sz="2800" dirty="0" smtClean="0"/>
            </a:br>
            <a:endParaRPr lang="cs-CZ" sz="2700" b="1" dirty="0">
              <a:latin typeface="Calibri" pitchFamily="34" charset="0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51520" y="852645"/>
            <a:ext cx="8640960" cy="34394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cs-CZ" dirty="0" smtClean="0"/>
              <a:t>Při měření skoku v atletickém oddíle do dálky byly zaznamenány tato výsledky:</a:t>
            </a:r>
          </a:p>
          <a:p>
            <a:r>
              <a:rPr lang="cs-CZ" dirty="0" smtClean="0"/>
              <a:t> 420; 380; 520; 360; 500; 480; 430; 440; 450; 360; 520; 580; 520; 590; 470´metrů.</a:t>
            </a:r>
          </a:p>
          <a:p>
            <a:r>
              <a:rPr lang="cs-CZ" sz="1400" dirty="0" smtClean="0"/>
              <a:t>Vypočtěte:  a) aritmetický průměr</a:t>
            </a:r>
          </a:p>
          <a:p>
            <a:r>
              <a:rPr lang="cs-CZ" sz="1400" dirty="0" smtClean="0"/>
              <a:t>	b) medián</a:t>
            </a:r>
          </a:p>
          <a:p>
            <a:r>
              <a:rPr lang="cs-CZ" sz="1400" dirty="0" smtClean="0"/>
              <a:t>	c) modus</a:t>
            </a:r>
          </a:p>
          <a:p>
            <a:r>
              <a:rPr lang="cs-CZ" sz="1400" dirty="0" smtClean="0"/>
              <a:t>	d) geometrický průměr</a:t>
            </a:r>
          </a:p>
          <a:p>
            <a:endParaRPr lang="cs-CZ" sz="800" dirty="0" smtClean="0"/>
          </a:p>
          <a:p>
            <a:r>
              <a:rPr lang="cs-CZ" dirty="0" smtClean="0"/>
              <a:t>	</a:t>
            </a:r>
          </a:p>
          <a:p>
            <a:r>
              <a:rPr lang="cs-CZ" sz="1050" dirty="0" smtClean="0"/>
              <a:t> </a:t>
            </a:r>
          </a:p>
          <a:p>
            <a:r>
              <a:rPr lang="cs-CZ" dirty="0" smtClean="0"/>
              <a:t> </a:t>
            </a:r>
          </a:p>
          <a:p>
            <a:endParaRPr lang="cs-CZ" dirty="0" smtClean="0"/>
          </a:p>
          <a:p>
            <a:endParaRPr lang="cs-CZ" sz="3600" dirty="0" smtClean="0"/>
          </a:p>
          <a:p>
            <a:endParaRPr lang="cs-CZ" sz="100" dirty="0" smtClean="0"/>
          </a:p>
          <a:p>
            <a:r>
              <a:rPr lang="cs-CZ" sz="1600" b="1" dirty="0" smtClean="0"/>
              <a:t>    </a:t>
            </a:r>
            <a:r>
              <a:rPr lang="cs-CZ" sz="1600" dirty="0" smtClean="0"/>
              <a:t> </a:t>
            </a:r>
            <a:endParaRPr lang="cs-CZ" sz="2000" dirty="0"/>
          </a:p>
        </p:txBody>
      </p:sp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0" y="847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0" y="1162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5" name="Rectangle 9"/>
          <p:cNvSpPr>
            <a:spLocks noChangeArrowheads="1"/>
          </p:cNvSpPr>
          <p:nvPr/>
        </p:nvSpPr>
        <p:spPr bwMode="auto">
          <a:xfrm>
            <a:off x="0" y="1485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cs-CZ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6" name="Rectangle 10"/>
          <p:cNvSpPr>
            <a:spLocks noChangeArrowheads="1"/>
          </p:cNvSpPr>
          <p:nvPr/>
        </p:nvSpPr>
        <p:spPr bwMode="auto">
          <a:xfrm>
            <a:off x="0" y="1695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0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2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5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6" name="Rectangle 20"/>
          <p:cNvSpPr>
            <a:spLocks noChangeArrowheads="1"/>
          </p:cNvSpPr>
          <p:nvPr/>
        </p:nvSpPr>
        <p:spPr bwMode="auto">
          <a:xfrm>
            <a:off x="180975" y="666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57" name="Rectangle 21"/>
          <p:cNvSpPr>
            <a:spLocks noChangeArrowheads="1"/>
          </p:cNvSpPr>
          <p:nvPr/>
        </p:nvSpPr>
        <p:spPr bwMode="auto">
          <a:xfrm>
            <a:off x="0" y="847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251520" y="260648"/>
            <a:ext cx="7467600" cy="940966"/>
          </a:xfrm>
        </p:spPr>
        <p:txBody>
          <a:bodyPr>
            <a:normAutofit fontScale="90000"/>
          </a:bodyPr>
          <a:lstStyle/>
          <a:p>
            <a:r>
              <a:rPr lang="cs-CZ" sz="4000" b="1" dirty="0" smtClean="0">
                <a:latin typeface="+mn-lt"/>
              </a:rPr>
              <a:t>Příklad č.1 :</a:t>
            </a:r>
            <a:r>
              <a:rPr lang="cs-CZ" sz="2800" dirty="0" smtClean="0"/>
              <a:t/>
            </a:r>
            <a:br>
              <a:rPr lang="cs-CZ" sz="2800" dirty="0" smtClean="0"/>
            </a:br>
            <a:endParaRPr lang="cs-CZ" sz="2700" b="1" dirty="0">
              <a:latin typeface="Calibri" pitchFamily="34" charset="0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51520" y="852645"/>
            <a:ext cx="8640960" cy="34394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cs-CZ" dirty="0" smtClean="0"/>
              <a:t>Při měření skoku v atletickém oddíle do dálky byly zaznamenány tato výsledky:</a:t>
            </a:r>
          </a:p>
          <a:p>
            <a:r>
              <a:rPr lang="cs-CZ" dirty="0" smtClean="0"/>
              <a:t> 420; 380; 520; 360; 500; 480; 430; 440; 450; 360; 520; 580; 520; 590; 470 metrů.</a:t>
            </a:r>
          </a:p>
          <a:p>
            <a:r>
              <a:rPr lang="cs-CZ" sz="1400" dirty="0" smtClean="0"/>
              <a:t>Vypočtěte:  a) aritmetický průměr</a:t>
            </a:r>
          </a:p>
          <a:p>
            <a:r>
              <a:rPr lang="cs-CZ" sz="1400" dirty="0" smtClean="0"/>
              <a:t>	b) medián</a:t>
            </a:r>
          </a:p>
          <a:p>
            <a:r>
              <a:rPr lang="cs-CZ" sz="1400" dirty="0" smtClean="0"/>
              <a:t>	c) modus</a:t>
            </a:r>
          </a:p>
          <a:p>
            <a:r>
              <a:rPr lang="cs-CZ" sz="1400" dirty="0" smtClean="0"/>
              <a:t>	d) geometrický průměr</a:t>
            </a:r>
          </a:p>
          <a:p>
            <a:endParaRPr lang="cs-CZ" sz="800" dirty="0" smtClean="0"/>
          </a:p>
          <a:p>
            <a:r>
              <a:rPr lang="cs-CZ" b="1" dirty="0" smtClean="0"/>
              <a:t>a) aritmetický průměr </a:t>
            </a:r>
            <a:r>
              <a:rPr lang="cs-CZ" dirty="0" smtClean="0"/>
              <a:t>      	</a:t>
            </a:r>
          </a:p>
          <a:p>
            <a:r>
              <a:rPr lang="cs-CZ" sz="1050" dirty="0" smtClean="0"/>
              <a:t> </a:t>
            </a:r>
          </a:p>
          <a:p>
            <a:r>
              <a:rPr lang="cs-CZ" dirty="0" smtClean="0"/>
              <a:t> </a:t>
            </a:r>
          </a:p>
          <a:p>
            <a:endParaRPr lang="cs-CZ" dirty="0" smtClean="0"/>
          </a:p>
          <a:p>
            <a:endParaRPr lang="cs-CZ" sz="3600" dirty="0" smtClean="0"/>
          </a:p>
          <a:p>
            <a:endParaRPr lang="cs-CZ" sz="100" dirty="0" smtClean="0"/>
          </a:p>
          <a:p>
            <a:r>
              <a:rPr lang="cs-CZ" sz="1600" b="1" dirty="0" smtClean="0"/>
              <a:t>    </a:t>
            </a:r>
            <a:r>
              <a:rPr lang="cs-CZ" sz="1600" dirty="0" smtClean="0"/>
              <a:t> </a:t>
            </a:r>
            <a:endParaRPr lang="cs-CZ" sz="2000" dirty="0"/>
          </a:p>
        </p:txBody>
      </p:sp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0" y="847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0" y="1162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5" name="Rectangle 9"/>
          <p:cNvSpPr>
            <a:spLocks noChangeArrowheads="1"/>
          </p:cNvSpPr>
          <p:nvPr/>
        </p:nvSpPr>
        <p:spPr bwMode="auto">
          <a:xfrm>
            <a:off x="0" y="1485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cs-CZ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6" name="Rectangle 10"/>
          <p:cNvSpPr>
            <a:spLocks noChangeArrowheads="1"/>
          </p:cNvSpPr>
          <p:nvPr/>
        </p:nvSpPr>
        <p:spPr bwMode="auto">
          <a:xfrm>
            <a:off x="0" y="1695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0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2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5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6" name="Rectangle 20"/>
          <p:cNvSpPr>
            <a:spLocks noChangeArrowheads="1"/>
          </p:cNvSpPr>
          <p:nvPr/>
        </p:nvSpPr>
        <p:spPr bwMode="auto">
          <a:xfrm>
            <a:off x="180975" y="666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57" name="Rectangle 21"/>
          <p:cNvSpPr>
            <a:spLocks noChangeArrowheads="1"/>
          </p:cNvSpPr>
          <p:nvPr/>
        </p:nvSpPr>
        <p:spPr bwMode="auto">
          <a:xfrm>
            <a:off x="0" y="847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11" r="36628"/>
          <a:stretch/>
        </p:blipFill>
        <p:spPr bwMode="auto">
          <a:xfrm>
            <a:off x="2869207" y="2323480"/>
            <a:ext cx="1975079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251520" y="260648"/>
            <a:ext cx="7467600" cy="940966"/>
          </a:xfrm>
        </p:spPr>
        <p:txBody>
          <a:bodyPr>
            <a:normAutofit fontScale="90000"/>
          </a:bodyPr>
          <a:lstStyle/>
          <a:p>
            <a:r>
              <a:rPr lang="cs-CZ" sz="4000" b="1" dirty="0" smtClean="0">
                <a:latin typeface="+mn-lt"/>
              </a:rPr>
              <a:t>Příklad č.1 :</a:t>
            </a:r>
            <a:r>
              <a:rPr lang="cs-CZ" sz="2800" dirty="0" smtClean="0"/>
              <a:t/>
            </a:r>
            <a:br>
              <a:rPr lang="cs-CZ" sz="2800" dirty="0" smtClean="0"/>
            </a:br>
            <a:endParaRPr lang="cs-CZ" sz="2700" b="1" dirty="0">
              <a:latin typeface="Calibri" pitchFamily="34" charset="0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51520" y="852645"/>
            <a:ext cx="8640960" cy="3600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cs-CZ" dirty="0" smtClean="0"/>
              <a:t>Při měření skoku v atletickém oddíle do dálky byly zaznamenány tato výsledky:</a:t>
            </a:r>
          </a:p>
          <a:p>
            <a:r>
              <a:rPr lang="cs-CZ" dirty="0" smtClean="0"/>
              <a:t> 420; 380; 520; 360; 500; 480; 430; 440; 450; 360; 520; 580; 520; 590; 470 metrů.</a:t>
            </a:r>
          </a:p>
          <a:p>
            <a:r>
              <a:rPr lang="cs-CZ" sz="1400" dirty="0" smtClean="0"/>
              <a:t>Vypočtěte:  a) aritmetický průměr</a:t>
            </a:r>
          </a:p>
          <a:p>
            <a:r>
              <a:rPr lang="cs-CZ" sz="1400" dirty="0" smtClean="0"/>
              <a:t>	b) medián</a:t>
            </a:r>
          </a:p>
          <a:p>
            <a:r>
              <a:rPr lang="cs-CZ" sz="1400" dirty="0" smtClean="0"/>
              <a:t>	c) modus</a:t>
            </a:r>
          </a:p>
          <a:p>
            <a:r>
              <a:rPr lang="cs-CZ" sz="1400" dirty="0" smtClean="0"/>
              <a:t>	d) geometrický průměr</a:t>
            </a:r>
          </a:p>
          <a:p>
            <a:endParaRPr lang="cs-CZ" sz="800" dirty="0" smtClean="0"/>
          </a:p>
          <a:p>
            <a:r>
              <a:rPr lang="cs-CZ" b="1" dirty="0" smtClean="0"/>
              <a:t>a) aritmetický průměr </a:t>
            </a:r>
            <a:r>
              <a:rPr lang="cs-CZ" dirty="0" smtClean="0"/>
              <a:t>      	</a:t>
            </a:r>
          </a:p>
          <a:p>
            <a:r>
              <a:rPr lang="cs-CZ" sz="1050" dirty="0" smtClean="0"/>
              <a:t> </a:t>
            </a:r>
          </a:p>
          <a:p>
            <a:r>
              <a:rPr lang="cs-CZ" dirty="0" smtClean="0"/>
              <a:t> </a:t>
            </a:r>
          </a:p>
          <a:p>
            <a:endParaRPr lang="cs-CZ" dirty="0" smtClean="0"/>
          </a:p>
          <a:p>
            <a:endParaRPr lang="cs-CZ" sz="3600" dirty="0" smtClean="0"/>
          </a:p>
          <a:p>
            <a:endParaRPr lang="cs-CZ" sz="100" dirty="0" smtClean="0"/>
          </a:p>
          <a:p>
            <a:endParaRPr lang="cs-CZ" sz="1050" b="1" dirty="0" smtClean="0"/>
          </a:p>
          <a:p>
            <a:r>
              <a:rPr lang="cs-CZ" sz="1600" b="1" dirty="0" smtClean="0"/>
              <a:t>    </a:t>
            </a:r>
            <a:r>
              <a:rPr lang="cs-CZ" sz="1600" dirty="0" smtClean="0"/>
              <a:t> </a:t>
            </a:r>
            <a:endParaRPr lang="cs-CZ" sz="2000" dirty="0"/>
          </a:p>
        </p:txBody>
      </p:sp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0" y="847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0" y="1162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5" name="Rectangle 9"/>
          <p:cNvSpPr>
            <a:spLocks noChangeArrowheads="1"/>
          </p:cNvSpPr>
          <p:nvPr/>
        </p:nvSpPr>
        <p:spPr bwMode="auto">
          <a:xfrm>
            <a:off x="0" y="1485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cs-CZ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6" name="Rectangle 10"/>
          <p:cNvSpPr>
            <a:spLocks noChangeArrowheads="1"/>
          </p:cNvSpPr>
          <p:nvPr/>
        </p:nvSpPr>
        <p:spPr bwMode="auto">
          <a:xfrm>
            <a:off x="0" y="1695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0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39949" name="Picture 1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528" y="3068960"/>
            <a:ext cx="144016" cy="300033"/>
          </a:xfrm>
          <a:prstGeom prst="rect">
            <a:avLst/>
          </a:prstGeom>
          <a:noFill/>
        </p:spPr>
      </p:pic>
      <p:sp>
        <p:nvSpPr>
          <p:cNvPr id="39952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39951" name="Picture 1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 contrast="30000"/>
          </a:blip>
          <a:srcRect/>
          <a:stretch>
            <a:fillRect/>
          </a:stretch>
        </p:blipFill>
        <p:spPr bwMode="auto">
          <a:xfrm>
            <a:off x="539552" y="2996952"/>
            <a:ext cx="8280920" cy="446386"/>
          </a:xfrm>
          <a:prstGeom prst="rect">
            <a:avLst/>
          </a:prstGeom>
          <a:noFill/>
        </p:spPr>
      </p:pic>
      <p:sp>
        <p:nvSpPr>
          <p:cNvPr id="39955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6" name="Rectangle 20"/>
          <p:cNvSpPr>
            <a:spLocks noChangeArrowheads="1"/>
          </p:cNvSpPr>
          <p:nvPr/>
        </p:nvSpPr>
        <p:spPr bwMode="auto">
          <a:xfrm>
            <a:off x="180975" y="666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57" name="Rectangle 21"/>
          <p:cNvSpPr>
            <a:spLocks noChangeArrowheads="1"/>
          </p:cNvSpPr>
          <p:nvPr/>
        </p:nvSpPr>
        <p:spPr bwMode="auto">
          <a:xfrm>
            <a:off x="0" y="847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11" r="36628"/>
          <a:stretch/>
        </p:blipFill>
        <p:spPr bwMode="auto">
          <a:xfrm>
            <a:off x="2869207" y="2323480"/>
            <a:ext cx="1975079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568"/>
          <a:stretch/>
        </p:blipFill>
        <p:spPr bwMode="auto">
          <a:xfrm>
            <a:off x="326204" y="3361637"/>
            <a:ext cx="933427" cy="6378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251520" y="260648"/>
            <a:ext cx="7467600" cy="940966"/>
          </a:xfrm>
        </p:spPr>
        <p:txBody>
          <a:bodyPr>
            <a:normAutofit fontScale="90000"/>
          </a:bodyPr>
          <a:lstStyle/>
          <a:p>
            <a:r>
              <a:rPr lang="cs-CZ" sz="4000" b="1" dirty="0" smtClean="0">
                <a:latin typeface="+mn-lt"/>
              </a:rPr>
              <a:t>Příklad č.1 :</a:t>
            </a:r>
            <a:r>
              <a:rPr lang="cs-CZ" sz="2800" dirty="0" smtClean="0"/>
              <a:t/>
            </a:r>
            <a:br>
              <a:rPr lang="cs-CZ" sz="2800" dirty="0" smtClean="0"/>
            </a:br>
            <a:endParaRPr lang="cs-CZ" sz="2700" b="1" dirty="0">
              <a:latin typeface="Calibri" pitchFamily="34" charset="0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51520" y="852645"/>
            <a:ext cx="8640960" cy="3877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cs-CZ" dirty="0" smtClean="0"/>
              <a:t>Při měření skoku v atletickém oddíle do dálky byly zaznamenány tato výsledky:</a:t>
            </a:r>
          </a:p>
          <a:p>
            <a:r>
              <a:rPr lang="cs-CZ" dirty="0" smtClean="0"/>
              <a:t> 420; 380; 520; 360; 500; 480; 430; 440; 450; 360; 520; 580; 520; 590; 470´metrů.</a:t>
            </a:r>
          </a:p>
          <a:p>
            <a:r>
              <a:rPr lang="cs-CZ" sz="1400" dirty="0" smtClean="0"/>
              <a:t>Vypočtěte:  a) aritmetický průměr</a:t>
            </a:r>
          </a:p>
          <a:p>
            <a:r>
              <a:rPr lang="cs-CZ" sz="1400" dirty="0" smtClean="0"/>
              <a:t>	b) medián</a:t>
            </a:r>
          </a:p>
          <a:p>
            <a:r>
              <a:rPr lang="cs-CZ" sz="1400" dirty="0" smtClean="0"/>
              <a:t>	c) modus</a:t>
            </a:r>
          </a:p>
          <a:p>
            <a:r>
              <a:rPr lang="cs-CZ" sz="1400" dirty="0" smtClean="0"/>
              <a:t>	d) geometrický průměr</a:t>
            </a:r>
          </a:p>
          <a:p>
            <a:endParaRPr lang="cs-CZ" sz="800" dirty="0" smtClean="0"/>
          </a:p>
          <a:p>
            <a:r>
              <a:rPr lang="cs-CZ" b="1" dirty="0" smtClean="0"/>
              <a:t>a) aritmetický průměr </a:t>
            </a:r>
            <a:r>
              <a:rPr lang="cs-CZ" dirty="0" smtClean="0"/>
              <a:t>      	</a:t>
            </a:r>
          </a:p>
          <a:p>
            <a:r>
              <a:rPr lang="cs-CZ" sz="1050" dirty="0" smtClean="0"/>
              <a:t> </a:t>
            </a:r>
          </a:p>
          <a:p>
            <a:r>
              <a:rPr lang="cs-CZ" dirty="0" smtClean="0"/>
              <a:t> </a:t>
            </a:r>
          </a:p>
          <a:p>
            <a:endParaRPr lang="cs-CZ" dirty="0" smtClean="0"/>
          </a:p>
          <a:p>
            <a:endParaRPr lang="cs-CZ" sz="3600" dirty="0" smtClean="0"/>
          </a:p>
          <a:p>
            <a:endParaRPr lang="cs-CZ" sz="100" dirty="0" smtClean="0"/>
          </a:p>
          <a:p>
            <a:endParaRPr lang="cs-CZ" sz="1050" b="1" dirty="0" smtClean="0"/>
          </a:p>
          <a:p>
            <a:r>
              <a:rPr lang="cs-CZ" b="1" dirty="0" smtClean="0"/>
              <a:t>b) medián</a:t>
            </a:r>
            <a:endParaRPr lang="cs-CZ" sz="200" dirty="0" smtClean="0"/>
          </a:p>
          <a:p>
            <a:r>
              <a:rPr lang="cs-CZ" sz="1600" b="1" dirty="0" smtClean="0"/>
              <a:t>    </a:t>
            </a:r>
            <a:r>
              <a:rPr lang="cs-CZ" sz="1600" dirty="0" smtClean="0"/>
              <a:t> </a:t>
            </a:r>
            <a:endParaRPr lang="cs-CZ" sz="2000" dirty="0"/>
          </a:p>
        </p:txBody>
      </p:sp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0" y="847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0" y="1162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5" name="Rectangle 9"/>
          <p:cNvSpPr>
            <a:spLocks noChangeArrowheads="1"/>
          </p:cNvSpPr>
          <p:nvPr/>
        </p:nvSpPr>
        <p:spPr bwMode="auto">
          <a:xfrm>
            <a:off x="0" y="1485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cs-CZ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6" name="Rectangle 10"/>
          <p:cNvSpPr>
            <a:spLocks noChangeArrowheads="1"/>
          </p:cNvSpPr>
          <p:nvPr/>
        </p:nvSpPr>
        <p:spPr bwMode="auto">
          <a:xfrm>
            <a:off x="0" y="1695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0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39949" name="Picture 1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528" y="3068960"/>
            <a:ext cx="144016" cy="300033"/>
          </a:xfrm>
          <a:prstGeom prst="rect">
            <a:avLst/>
          </a:prstGeom>
          <a:noFill/>
        </p:spPr>
      </p:pic>
      <p:sp>
        <p:nvSpPr>
          <p:cNvPr id="39952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39951" name="Picture 1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 contrast="30000"/>
          </a:blip>
          <a:srcRect/>
          <a:stretch>
            <a:fillRect/>
          </a:stretch>
        </p:blipFill>
        <p:spPr bwMode="auto">
          <a:xfrm>
            <a:off x="539552" y="2996952"/>
            <a:ext cx="8280920" cy="446386"/>
          </a:xfrm>
          <a:prstGeom prst="rect">
            <a:avLst/>
          </a:prstGeom>
          <a:noFill/>
        </p:spPr>
      </p:pic>
      <p:sp>
        <p:nvSpPr>
          <p:cNvPr id="39955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6" name="Rectangle 20"/>
          <p:cNvSpPr>
            <a:spLocks noChangeArrowheads="1"/>
          </p:cNvSpPr>
          <p:nvPr/>
        </p:nvSpPr>
        <p:spPr bwMode="auto">
          <a:xfrm>
            <a:off x="180975" y="666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57" name="Rectangle 21"/>
          <p:cNvSpPr>
            <a:spLocks noChangeArrowheads="1"/>
          </p:cNvSpPr>
          <p:nvPr/>
        </p:nvSpPr>
        <p:spPr bwMode="auto">
          <a:xfrm>
            <a:off x="0" y="847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11" r="36628"/>
          <a:stretch/>
        </p:blipFill>
        <p:spPr bwMode="auto">
          <a:xfrm>
            <a:off x="2869207" y="2323480"/>
            <a:ext cx="1975079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568"/>
          <a:stretch/>
        </p:blipFill>
        <p:spPr bwMode="auto">
          <a:xfrm>
            <a:off x="326204" y="3361637"/>
            <a:ext cx="933427" cy="6378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chnický">
  <a:themeElements>
    <a:clrScheme name="Stupně šedi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Technický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echnický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7035</TotalTime>
  <Words>239</Words>
  <Application>Microsoft Office PowerPoint</Application>
  <PresentationFormat>Předvádění na obrazovce (4:3)</PresentationFormat>
  <Paragraphs>289</Paragraphs>
  <Slides>19</Slides>
  <Notes>1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19</vt:i4>
      </vt:variant>
    </vt:vector>
  </HeadingPairs>
  <TitlesOfParts>
    <vt:vector size="20" baseType="lpstr">
      <vt:lpstr>Technický</vt:lpstr>
      <vt:lpstr>Prezentace aplikace PowerPoint</vt:lpstr>
      <vt:lpstr>Charakteristika statistického souboru  Poloha znaku</vt:lpstr>
      <vt:lpstr>3. Charakteristika statického souboru: </vt:lpstr>
      <vt:lpstr>3. Charakteristika statického souboru: </vt:lpstr>
      <vt:lpstr>3. Charakteristika statického souboru: </vt:lpstr>
      <vt:lpstr>Příklad č.1 : </vt:lpstr>
      <vt:lpstr>Příklad č.1 : </vt:lpstr>
      <vt:lpstr>Příklad č.1 : </vt:lpstr>
      <vt:lpstr>Příklad č.1 : </vt:lpstr>
      <vt:lpstr>Příklad č.1 : </vt:lpstr>
      <vt:lpstr>Příklad č.1 : </vt:lpstr>
      <vt:lpstr>Příklad č.1 : </vt:lpstr>
      <vt:lpstr>Příklad č.1 : </vt:lpstr>
      <vt:lpstr>Příklad č.1 : </vt:lpstr>
      <vt:lpstr>Příklad č.2 : </vt:lpstr>
      <vt:lpstr>Příklad č.2 : </vt:lpstr>
      <vt:lpstr>Příklad č.3 : </vt:lpstr>
      <vt:lpstr>Příklad č.3 : </vt:lpstr>
      <vt:lpstr>Prezentace aplikace PowerPoint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Charakteristika statistického souboru - poloha znaku</dc:title>
  <dc:subject>Matematika</dc:subject>
  <dc:creator>Mgr. Zdeňka Eklová</dc:creator>
  <cp:lastModifiedBy>Martin</cp:lastModifiedBy>
  <cp:revision>530</cp:revision>
  <dcterms:created xsi:type="dcterms:W3CDTF">2011-05-23T14:56:33Z</dcterms:created>
  <dcterms:modified xsi:type="dcterms:W3CDTF">2014-02-10T19:47:05Z</dcterms:modified>
  <cp:contentStatus/>
</cp:coreProperties>
</file>