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6"/>
  </p:notesMasterIdLst>
  <p:handoutMasterIdLst>
    <p:handoutMasterId r:id="rId17"/>
  </p:handoutMasterIdLst>
  <p:sldIdLst>
    <p:sldId id="342" r:id="rId2"/>
    <p:sldId id="343" r:id="rId3"/>
    <p:sldId id="288" r:id="rId4"/>
    <p:sldId id="289" r:id="rId5"/>
    <p:sldId id="344" r:id="rId6"/>
    <p:sldId id="309" r:id="rId7"/>
    <p:sldId id="348" r:id="rId8"/>
    <p:sldId id="310" r:id="rId9"/>
    <p:sldId id="349" r:id="rId10"/>
    <p:sldId id="311" r:id="rId11"/>
    <p:sldId id="350" r:id="rId12"/>
    <p:sldId id="351" r:id="rId13"/>
    <p:sldId id="352" r:id="rId14"/>
    <p:sldId id="353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3" autoAdjust="0"/>
    <p:restoredTop sz="98146" autoAdjust="0"/>
  </p:normalViewPr>
  <p:slideViewPr>
    <p:cSldViewPr>
      <p:cViewPr>
        <p:scale>
          <a:sx n="66" d="100"/>
          <a:sy n="66" d="100"/>
        </p:scale>
        <p:origin x="-2934" y="-11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56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638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AAAAAA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1916832"/>
            <a:ext cx="878497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Charakteristika statistického souboru- charakteristika variability</a:t>
            </a:r>
            <a:endParaRPr lang="cs-CZ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VY_42_INOVACE_03_8_EKZD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Matriál obsahuje přehled základních pojmů charakteristiky statistického souboru: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Variační 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rozpětí, průměrná absolutní odchylka, rozptyl, směrodatná odchylka,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variační 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koeficient.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>
                <a:latin typeface="Calibri" pitchFamily="34" charset="0"/>
                <a:cs typeface="Times New Roman" pitchFamily="18" charset="0"/>
              </a:rPr>
              <a:t>Výpočty jednotlivých charakteristik jsou demonstrovány na vzorových příkladech.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Součástí </a:t>
            </a:r>
            <a:r>
              <a:rPr lang="cs-CZ" dirty="0">
                <a:latin typeface="Calibri" pitchFamily="34" charset="0"/>
                <a:cs typeface="Times New Roman" pitchFamily="18" charset="0"/>
              </a:rPr>
              <a:t>materiálu jsou i příklady na procvičování.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Materiál je určen pro studenty třetích a čtvrtých ročníků středních škol.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psací potřeby, kalkulačka</a:t>
            </a:r>
          </a:p>
        </p:txBody>
      </p:sp>
    </p:spTree>
    <p:extLst>
      <p:ext uri="{BB962C8B-B14F-4D97-AF65-F5344CB8AC3E}">
        <p14:creationId xmlns:p14="http://schemas.microsoft.com/office/powerpoint/2010/main" val="184811631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89248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b) Rozptyl statistického souboru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1" name="Rectangle 15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79" name="Picture 23"/>
          <p:cNvPicPr>
            <a:picLocks noChangeAspect="1" noChangeArrowheads="1"/>
          </p:cNvPicPr>
          <p:nvPr/>
        </p:nvPicPr>
        <p:blipFill>
          <a:blip r:embed="rId2" cstate="print"/>
          <a:srcRect l="36238" r="35022" b="-11539"/>
          <a:stretch>
            <a:fillRect/>
          </a:stretch>
        </p:blipFill>
        <p:spPr bwMode="auto">
          <a:xfrm>
            <a:off x="3419872" y="1484784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89248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b) Rozptyl statistického souboru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r>
              <a:rPr lang="cs-CZ" sz="1600" dirty="0" smtClean="0"/>
              <a:t>s</a:t>
            </a:r>
            <a:r>
              <a:rPr lang="cs-CZ" sz="1600" baseline="30000" dirty="0" smtClean="0"/>
              <a:t>2 </a:t>
            </a:r>
            <a:r>
              <a:rPr lang="cs-CZ" sz="1600" dirty="0" smtClean="0"/>
              <a:t>= 0,00119</a:t>
            </a:r>
          </a:p>
          <a:p>
            <a:endParaRPr lang="cs-CZ" sz="1600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1" name="Rectangle 15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7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04" y="2671373"/>
            <a:ext cx="8403203" cy="35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8550657" cy="47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8"/>
            <a:ext cx="7365141" cy="37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9" name="Picture 23"/>
          <p:cNvPicPr>
            <a:picLocks noChangeAspect="1" noChangeArrowheads="1"/>
          </p:cNvPicPr>
          <p:nvPr/>
        </p:nvPicPr>
        <p:blipFill>
          <a:blip r:embed="rId5" cstate="print"/>
          <a:srcRect l="36238" r="35022" b="-11539"/>
          <a:stretch>
            <a:fillRect/>
          </a:stretch>
        </p:blipFill>
        <p:spPr bwMode="auto">
          <a:xfrm>
            <a:off x="3419872" y="1484784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677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89248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b) Rozptyl statistického souboru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r>
              <a:rPr lang="cs-CZ" sz="1600" dirty="0" smtClean="0"/>
              <a:t>s</a:t>
            </a:r>
            <a:r>
              <a:rPr lang="cs-CZ" sz="1600" baseline="30000" dirty="0" smtClean="0"/>
              <a:t>2 </a:t>
            </a:r>
            <a:r>
              <a:rPr lang="cs-CZ" sz="1600" dirty="0" smtClean="0"/>
              <a:t>= 0,00119</a:t>
            </a:r>
          </a:p>
          <a:p>
            <a:endParaRPr lang="cs-CZ" sz="1600" dirty="0" smtClean="0"/>
          </a:p>
          <a:p>
            <a:r>
              <a:rPr lang="cs-CZ" dirty="0" smtClean="0"/>
              <a:t>c) Variační koeficient 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			        </a:t>
            </a:r>
          </a:p>
          <a:p>
            <a:r>
              <a:rPr lang="cs-CZ" dirty="0" smtClean="0"/>
              <a:t>			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1" name="Rectangle 15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7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04" y="2671373"/>
            <a:ext cx="8403203" cy="35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8550657" cy="47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8"/>
            <a:ext cx="7365141" cy="37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9" name="Picture 23"/>
          <p:cNvPicPr>
            <a:picLocks noChangeAspect="1" noChangeArrowheads="1"/>
          </p:cNvPicPr>
          <p:nvPr/>
        </p:nvPicPr>
        <p:blipFill>
          <a:blip r:embed="rId5" cstate="print"/>
          <a:srcRect l="36238" r="35022" b="-11539"/>
          <a:stretch>
            <a:fillRect/>
          </a:stretch>
        </p:blipFill>
        <p:spPr bwMode="auto">
          <a:xfrm>
            <a:off x="3419872" y="1484784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0682" name="Picture 26"/>
          <p:cNvPicPr>
            <a:picLocks noChangeAspect="1" noChangeArrowheads="1"/>
          </p:cNvPicPr>
          <p:nvPr/>
        </p:nvPicPr>
        <p:blipFill>
          <a:blip r:embed="rId6" cstate="print"/>
          <a:srcRect l="41236" r="41270" b="1820"/>
          <a:stretch>
            <a:fillRect/>
          </a:stretch>
        </p:blipFill>
        <p:spPr bwMode="auto">
          <a:xfrm>
            <a:off x="3516454" y="4293095"/>
            <a:ext cx="1296144" cy="46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0820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89248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b) Rozptyl statistického souboru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endParaRPr lang="cs-CZ" sz="1600" b="1" dirty="0" smtClean="0"/>
          </a:p>
          <a:p>
            <a:r>
              <a:rPr lang="cs-CZ" sz="1600" dirty="0" smtClean="0"/>
              <a:t>s</a:t>
            </a:r>
            <a:r>
              <a:rPr lang="cs-CZ" sz="1600" baseline="30000" dirty="0" smtClean="0"/>
              <a:t>2 </a:t>
            </a:r>
            <a:r>
              <a:rPr lang="cs-CZ" sz="1600" dirty="0" smtClean="0"/>
              <a:t>= 0,00119</a:t>
            </a:r>
          </a:p>
          <a:p>
            <a:endParaRPr lang="cs-CZ" sz="1600" dirty="0" smtClean="0"/>
          </a:p>
          <a:p>
            <a:r>
              <a:rPr lang="cs-CZ" dirty="0" smtClean="0"/>
              <a:t>c) Variační koeficient 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			        </a:t>
            </a:r>
          </a:p>
          <a:p>
            <a:r>
              <a:rPr lang="cs-CZ" dirty="0" smtClean="0"/>
              <a:t>			         v = 0,035</a:t>
            </a:r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1" name="Rectangle 15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7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04" y="2671373"/>
            <a:ext cx="8403203" cy="35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8550657" cy="47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8"/>
            <a:ext cx="7365141" cy="37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79" name="Picture 23"/>
          <p:cNvPicPr>
            <a:picLocks noChangeAspect="1" noChangeArrowheads="1"/>
          </p:cNvPicPr>
          <p:nvPr/>
        </p:nvPicPr>
        <p:blipFill>
          <a:blip r:embed="rId5" cstate="print"/>
          <a:srcRect l="36238" r="35022" b="-11539"/>
          <a:stretch>
            <a:fillRect/>
          </a:stretch>
        </p:blipFill>
        <p:spPr bwMode="auto">
          <a:xfrm>
            <a:off x="3419872" y="1484784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0682" name="Picture 26"/>
          <p:cNvPicPr>
            <a:picLocks noChangeAspect="1" noChangeArrowheads="1"/>
          </p:cNvPicPr>
          <p:nvPr/>
        </p:nvPicPr>
        <p:blipFill>
          <a:blip r:embed="rId6" cstate="print"/>
          <a:srcRect l="41236" r="41270" b="1820"/>
          <a:stretch>
            <a:fillRect/>
          </a:stretch>
        </p:blipFill>
        <p:spPr bwMode="auto">
          <a:xfrm>
            <a:off x="3516454" y="4293095"/>
            <a:ext cx="1296144" cy="46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83" name="Picture 27"/>
          <p:cNvPicPr>
            <a:picLocks noChangeAspect="1" noChangeArrowheads="1"/>
          </p:cNvPicPr>
          <p:nvPr/>
        </p:nvPicPr>
        <p:blipFill>
          <a:blip r:embed="rId7" cstate="print"/>
          <a:srcRect l="39987" r="40020" b="-18919"/>
          <a:stretch>
            <a:fillRect/>
          </a:stretch>
        </p:blipFill>
        <p:spPr bwMode="auto">
          <a:xfrm>
            <a:off x="3515217" y="4933673"/>
            <a:ext cx="1316718" cy="624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7179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4797153"/>
            <a:ext cx="8507288" cy="1224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100" b="1" dirty="0" smtClean="0">
                <a:latin typeface="Arial" pitchFamily="34" charset="0"/>
                <a:cs typeface="Arial" pitchFamily="34" charset="0"/>
              </a:rPr>
              <a:t>Použitá literatura</a:t>
            </a:r>
            <a:r>
              <a:rPr lang="cs-CZ" sz="11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cs-CZ" sz="1100" dirty="0" smtClean="0">
                <a:cs typeface="Arial" pitchFamily="34" charset="0"/>
              </a:rPr>
              <a:t>Kombinatorika,pravděpodobnost,statistika, Matematika pro gymnázia- </a:t>
            </a:r>
            <a:r>
              <a:rPr lang="cs-CZ" sz="1100" dirty="0" err="1" smtClean="0">
                <a:cs typeface="Arial" pitchFamily="34" charset="0"/>
              </a:rPr>
              <a:t>Prometheus</a:t>
            </a:r>
            <a:r>
              <a:rPr lang="cs-CZ" sz="1100" dirty="0" smtClean="0"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cs-CZ" sz="1100" smtClean="0">
                <a:latin typeface="Arial" pitchFamily="34" charset="0"/>
                <a:cs typeface="Arial" pitchFamily="34" charset="0"/>
              </a:rPr>
              <a:t>Sbírka </a:t>
            </a:r>
            <a:r>
              <a:rPr lang="cs-CZ" sz="1100" dirty="0" smtClean="0">
                <a:latin typeface="Arial" pitchFamily="34" charset="0"/>
                <a:cs typeface="Arial" pitchFamily="34" charset="0"/>
              </a:rPr>
              <a:t>úloh z matematiky – </a:t>
            </a:r>
            <a:r>
              <a:rPr lang="cs-CZ" sz="1100" dirty="0" err="1" smtClean="0">
                <a:latin typeface="Arial" pitchFamily="34" charset="0"/>
                <a:cs typeface="Arial" pitchFamily="34" charset="0"/>
              </a:rPr>
              <a:t>Prometheus</a:t>
            </a:r>
            <a:endParaRPr lang="cs-CZ" sz="1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Vlastní archiv autora</a:t>
            </a:r>
            <a:endParaRPr lang="cs-CZ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467600" cy="4464496"/>
          </a:xfrm>
        </p:spPr>
        <p:txBody>
          <a:bodyPr>
            <a:normAutofit/>
          </a:bodyPr>
          <a:lstStyle/>
          <a:p>
            <a:pPr algn="ctr"/>
            <a:r>
              <a:rPr lang="cs-CZ" sz="6600" b="1" dirty="0" smtClean="0">
                <a:latin typeface="Calibri" pitchFamily="34" charset="0"/>
              </a:rPr>
              <a:t>Charakteristika statistického souboru </a:t>
            </a:r>
            <a:r>
              <a:rPr lang="cs-CZ" sz="7300" b="1" dirty="0" smtClean="0">
                <a:latin typeface="Calibri" pitchFamily="34" charset="0"/>
              </a:rPr>
              <a:t/>
            </a:r>
            <a:br>
              <a:rPr lang="cs-CZ" sz="7300" b="1" dirty="0" smtClean="0">
                <a:latin typeface="Calibri" pitchFamily="34" charset="0"/>
              </a:rPr>
            </a:br>
            <a:r>
              <a:rPr lang="cs-CZ" sz="3900" b="1" dirty="0" smtClean="0">
                <a:latin typeface="Calibri" pitchFamily="34" charset="0"/>
              </a:rPr>
              <a:t>Charakteristika variability</a:t>
            </a:r>
            <a:endParaRPr lang="cs-CZ" sz="39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347864" y="3429000"/>
            <a:ext cx="3168352" cy="724942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015519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4. Charakteristika variability: 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328592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r>
              <a:rPr lang="cs-CZ" sz="2000" b="1" dirty="0" smtClean="0"/>
              <a:t>Charakteristiky variability </a:t>
            </a:r>
            <a:r>
              <a:rPr lang="cs-CZ" sz="2000" dirty="0" smtClean="0"/>
              <a:t>- rozptýlení (proměnlivost) znaku ukazuje, jak se hodnoty znaků daného souboru liší od zvolené charakteristiky polohy, resp. od sebe navzájem</a:t>
            </a:r>
          </a:p>
          <a:p>
            <a:endParaRPr lang="cs-CZ" sz="2000" dirty="0" smtClean="0"/>
          </a:p>
          <a:p>
            <a:r>
              <a:rPr lang="cs-CZ" sz="2000" dirty="0" smtClean="0"/>
              <a:t>Patří sem:</a:t>
            </a:r>
          </a:p>
          <a:p>
            <a:r>
              <a:rPr lang="cs-CZ" sz="2000" dirty="0" smtClean="0"/>
              <a:t>- variační rozpětí</a:t>
            </a:r>
          </a:p>
          <a:p>
            <a:r>
              <a:rPr lang="cs-CZ" sz="2000" dirty="0" smtClean="0"/>
              <a:t>- průměrná absolutní odchylka</a:t>
            </a:r>
          </a:p>
          <a:p>
            <a:r>
              <a:rPr lang="cs-CZ" sz="2000" dirty="0" smtClean="0"/>
              <a:t>- rozptyl</a:t>
            </a:r>
          </a:p>
          <a:p>
            <a:r>
              <a:rPr lang="cs-CZ" sz="2000" dirty="0" smtClean="0"/>
              <a:t>- směrodatná odchylka</a:t>
            </a:r>
          </a:p>
          <a:p>
            <a:r>
              <a:rPr lang="cs-CZ" sz="2000" dirty="0" smtClean="0"/>
              <a:t>- variační koeficient</a:t>
            </a:r>
          </a:p>
          <a:p>
            <a:endParaRPr lang="cs-CZ" sz="2000" dirty="0" smtClean="0"/>
          </a:p>
          <a:p>
            <a:endParaRPr lang="cs-CZ" sz="1600" dirty="0" smtClean="0"/>
          </a:p>
          <a:p>
            <a:r>
              <a:rPr lang="cs-CZ" sz="1600" b="1" dirty="0" smtClean="0"/>
              <a:t>			       </a:t>
            </a:r>
            <a:endParaRPr lang="cs-CZ" sz="1600" dirty="0" smtClean="0"/>
          </a:p>
          <a:p>
            <a:endParaRPr lang="cs-CZ" sz="1600" dirty="0" smtClean="0"/>
          </a:p>
          <a:p>
            <a:endParaRPr lang="cs-CZ" sz="2200" u="sng" dirty="0" smtClean="0"/>
          </a:p>
          <a:p>
            <a:endParaRPr lang="cs-CZ" sz="2200" u="sng" dirty="0" smtClean="0"/>
          </a:p>
          <a:p>
            <a:pPr lvl="0"/>
            <a:endParaRPr lang="cs-CZ" sz="2100" dirty="0" smtClean="0"/>
          </a:p>
          <a:p>
            <a:pPr lvl="4"/>
            <a:endParaRPr lang="cs-CZ" sz="2100" dirty="0"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4. Charakteristika variability: 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568952" cy="5328592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r>
              <a:rPr lang="cs-CZ" sz="2000" b="1" dirty="0" smtClean="0"/>
              <a:t>Variační rozpětí R </a:t>
            </a:r>
            <a:r>
              <a:rPr lang="cs-CZ" sz="2000" dirty="0" smtClean="0"/>
              <a:t>je rozdíl mezi největší a nejmenší hodnotou znaku daného souboru</a:t>
            </a:r>
          </a:p>
          <a:p>
            <a:r>
              <a:rPr lang="cs-CZ" sz="2000" b="1" dirty="0" smtClean="0"/>
              <a:t>			R = </a:t>
            </a:r>
            <a:r>
              <a:rPr lang="cs-CZ" sz="2000" b="1" dirty="0" err="1" smtClean="0"/>
              <a:t>x</a:t>
            </a:r>
            <a:r>
              <a:rPr lang="cs-CZ" sz="2000" b="1" baseline="-25000" dirty="0" err="1" smtClean="0"/>
              <a:t>max</a:t>
            </a:r>
            <a:r>
              <a:rPr lang="cs-CZ" sz="2000" b="1" dirty="0" smtClean="0"/>
              <a:t>-</a:t>
            </a:r>
            <a:r>
              <a:rPr lang="cs-CZ" sz="2000" b="1" dirty="0" err="1" smtClean="0"/>
              <a:t>x</a:t>
            </a:r>
            <a:r>
              <a:rPr lang="cs-CZ" sz="2000" b="1" baseline="-25000" dirty="0" err="1" smtClean="0"/>
              <a:t>min</a:t>
            </a:r>
            <a:endParaRPr lang="cs-CZ" sz="2000" dirty="0" smtClean="0"/>
          </a:p>
          <a:p>
            <a:r>
              <a:rPr lang="cs-CZ" sz="2000" b="1" baseline="-25000" dirty="0" smtClean="0"/>
              <a:t> </a:t>
            </a:r>
            <a:endParaRPr lang="cs-CZ" sz="2000" dirty="0" smtClean="0"/>
          </a:p>
          <a:p>
            <a:r>
              <a:rPr lang="cs-CZ" sz="2000" b="1" dirty="0" smtClean="0"/>
              <a:t>Průměrná absolutní odchylka </a:t>
            </a:r>
            <a:r>
              <a:rPr lang="cs-CZ" sz="2000" dirty="0" smtClean="0"/>
              <a:t> je aritmetický průměr absolutních hodnot odchylek hodnot znaku všech prvků souboru od aritmetického průměru hodnot znaku:</a:t>
            </a:r>
          </a:p>
          <a:p>
            <a:r>
              <a:rPr lang="cs-CZ" sz="2000" dirty="0" smtClean="0"/>
              <a:t>                      </a:t>
            </a:r>
          </a:p>
          <a:p>
            <a:r>
              <a:rPr lang="cs-CZ" sz="3100" b="1" dirty="0" smtClean="0"/>
              <a:t> </a:t>
            </a:r>
          </a:p>
          <a:p>
            <a:endParaRPr lang="cs-CZ" sz="2000" dirty="0" smtClean="0"/>
          </a:p>
          <a:p>
            <a:r>
              <a:rPr lang="cs-CZ" sz="2000" b="1" dirty="0" smtClean="0"/>
              <a:t>Rozptyl</a:t>
            </a:r>
            <a:r>
              <a:rPr lang="cs-CZ" sz="2000" dirty="0" smtClean="0"/>
              <a:t> </a:t>
            </a:r>
            <a:r>
              <a:rPr lang="cs-CZ" sz="2000" b="1" dirty="0" smtClean="0"/>
              <a:t>statistického souboru</a:t>
            </a:r>
            <a:r>
              <a:rPr lang="cs-CZ" sz="2000" dirty="0" smtClean="0"/>
              <a:t> </a:t>
            </a:r>
            <a:r>
              <a:rPr lang="cs-CZ" sz="2000" b="1" dirty="0" smtClean="0"/>
              <a:t>s</a:t>
            </a:r>
            <a:r>
              <a:rPr lang="cs-CZ" sz="2000" b="1" baseline="30000" dirty="0" smtClean="0"/>
              <a:t>2</a:t>
            </a:r>
            <a:r>
              <a:rPr lang="cs-CZ" sz="2000" b="1" dirty="0" smtClean="0"/>
              <a:t>  </a:t>
            </a:r>
            <a:r>
              <a:rPr lang="cs-CZ" sz="2000" dirty="0" smtClean="0"/>
              <a:t>je aritmetický průměr druhých mocnin odchylek hodnot znaku od aritmetického průměru  </a:t>
            </a:r>
          </a:p>
          <a:p>
            <a:r>
              <a:rPr lang="cs-CZ" sz="2000" dirty="0" smtClean="0"/>
              <a:t>		</a:t>
            </a:r>
          </a:p>
          <a:p>
            <a:r>
              <a:rPr lang="cs-CZ" sz="3100" b="1" dirty="0" smtClean="0"/>
              <a:t>	</a:t>
            </a:r>
            <a:r>
              <a:rPr lang="cs-CZ" sz="2000" b="1" dirty="0" smtClean="0"/>
              <a:t>	</a:t>
            </a:r>
          </a:p>
          <a:p>
            <a:endParaRPr lang="cs-CZ" sz="1600" dirty="0" smtClean="0"/>
          </a:p>
          <a:p>
            <a:endParaRPr lang="cs-CZ" sz="2200" u="sng" dirty="0" smtClean="0"/>
          </a:p>
          <a:p>
            <a:endParaRPr lang="cs-CZ" sz="2200" u="sng" dirty="0" smtClean="0"/>
          </a:p>
          <a:p>
            <a:pPr lvl="0"/>
            <a:endParaRPr lang="cs-CZ" sz="2100" dirty="0" smtClean="0"/>
          </a:p>
          <a:p>
            <a:pPr lvl="4"/>
            <a:endParaRPr lang="cs-CZ" sz="2100" dirty="0" smtClean="0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0776" y="3244036"/>
            <a:ext cx="1562628" cy="706076"/>
          </a:xfrm>
          <a:prstGeom prst="rect">
            <a:avLst/>
          </a:prstGeom>
          <a:noFill/>
        </p:spPr>
      </p:pic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6012160" y="4653136"/>
            <a:ext cx="792088" cy="260088"/>
          </a:xfrm>
          <a:prstGeom prst="rect">
            <a:avLst/>
          </a:prstGeom>
          <a:noFill/>
        </p:spPr>
      </p:pic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8867" y="5229200"/>
            <a:ext cx="2183213" cy="853693"/>
          </a:xfrm>
          <a:prstGeom prst="rect">
            <a:avLst/>
          </a:prstGeom>
          <a:noFill/>
        </p:spPr>
      </p:pic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4. Charakteristika variability: 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568952" cy="5328592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r>
              <a:rPr lang="cs-CZ" sz="2000" b="1" dirty="0" smtClean="0"/>
              <a:t>Směrodatná odchylka s</a:t>
            </a:r>
            <a:r>
              <a:rPr lang="cs-CZ" sz="2000" dirty="0" smtClean="0"/>
              <a:t> je druhá odmocnina z rozptylu</a:t>
            </a:r>
          </a:p>
          <a:p>
            <a:r>
              <a:rPr lang="cs-CZ" sz="2000" b="1" dirty="0" smtClean="0"/>
              <a:t> </a:t>
            </a:r>
            <a:endParaRPr lang="cs-CZ" sz="2000" dirty="0" smtClean="0"/>
          </a:p>
          <a:p>
            <a:r>
              <a:rPr lang="cs-CZ" sz="3100" b="1" dirty="0" smtClean="0"/>
              <a:t>		</a:t>
            </a:r>
            <a:endParaRPr lang="cs-CZ" sz="3100" dirty="0" smtClean="0"/>
          </a:p>
          <a:p>
            <a:r>
              <a:rPr lang="cs-CZ" sz="2000" b="1" dirty="0" smtClean="0"/>
              <a:t> </a:t>
            </a:r>
            <a:endParaRPr lang="cs-CZ" sz="2000" dirty="0" smtClean="0"/>
          </a:p>
          <a:p>
            <a:endParaRPr lang="cs-CZ" sz="2000" b="1" dirty="0" smtClean="0"/>
          </a:p>
          <a:p>
            <a:r>
              <a:rPr lang="cs-CZ" sz="2000" b="1" dirty="0" smtClean="0"/>
              <a:t>Variační koeficient v</a:t>
            </a:r>
            <a:r>
              <a:rPr lang="cs-CZ" sz="2000" dirty="0" smtClean="0"/>
              <a:t> je podíl směrodatné odchylky a aritmetického průměru sledovaného znaku x, vyjadřuje se v procentech:</a:t>
            </a:r>
          </a:p>
          <a:p>
            <a:r>
              <a:rPr lang="cs-CZ" sz="2000" dirty="0" smtClean="0"/>
              <a:t>		</a:t>
            </a:r>
          </a:p>
          <a:p>
            <a:r>
              <a:rPr lang="cs-CZ" sz="1600" b="1" dirty="0" smtClean="0"/>
              <a:t>       </a:t>
            </a:r>
            <a:endParaRPr lang="cs-CZ" sz="1600" dirty="0" smtClean="0"/>
          </a:p>
          <a:p>
            <a:endParaRPr lang="cs-CZ" sz="1600" dirty="0" smtClean="0"/>
          </a:p>
          <a:p>
            <a:endParaRPr lang="cs-CZ" sz="2200" u="sng" dirty="0" smtClean="0"/>
          </a:p>
          <a:p>
            <a:endParaRPr lang="cs-CZ" sz="2200" u="sng" dirty="0" smtClean="0"/>
          </a:p>
          <a:p>
            <a:pPr lvl="0"/>
            <a:endParaRPr lang="cs-CZ" sz="2100" dirty="0" smtClean="0"/>
          </a:p>
          <a:p>
            <a:pPr lvl="4"/>
            <a:endParaRPr lang="cs-CZ" sz="2100" dirty="0" smtClean="0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8688" y="1628800"/>
            <a:ext cx="2338695" cy="648072"/>
          </a:xfrm>
          <a:prstGeom prst="rect">
            <a:avLst/>
          </a:prstGeom>
          <a:noFill/>
        </p:spPr>
      </p:pic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1893" y="3717032"/>
            <a:ext cx="1269959" cy="576064"/>
          </a:xfrm>
          <a:prstGeom prst="rect">
            <a:avLst/>
          </a:prstGeom>
          <a:noFill/>
        </p:spPr>
      </p:pic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1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skoku dalekém dosáhli dva atleti následujících výsledků v (cm):</a:t>
            </a:r>
          </a:p>
          <a:p>
            <a:r>
              <a:rPr lang="cs-CZ" dirty="0" smtClean="0"/>
              <a:t>Petr: 706; 721; 741; 716; 728; 720</a:t>
            </a:r>
          </a:p>
          <a:p>
            <a:r>
              <a:rPr lang="cs-CZ" dirty="0" smtClean="0"/>
              <a:t>Adam: 712; 726; 710; 733; 728; 724</a:t>
            </a:r>
          </a:p>
          <a:p>
            <a:r>
              <a:rPr lang="cs-CZ" dirty="0" smtClean="0"/>
              <a:t>Pomocí variačního rozpětí posuďte, který atlet má vyrovnanější formu.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b="1" dirty="0" smtClean="0"/>
              <a:t>			R = </a:t>
            </a:r>
            <a:r>
              <a:rPr lang="cs-CZ" b="1" dirty="0" err="1" smtClean="0"/>
              <a:t>x</a:t>
            </a:r>
            <a:r>
              <a:rPr lang="cs-CZ" b="1" baseline="-25000" dirty="0" err="1" smtClean="0"/>
              <a:t>max</a:t>
            </a:r>
            <a:r>
              <a:rPr lang="cs-CZ" b="1" dirty="0" smtClean="0"/>
              <a:t>-</a:t>
            </a:r>
            <a:r>
              <a:rPr lang="cs-CZ" b="1" dirty="0" err="1" smtClean="0"/>
              <a:t>x</a:t>
            </a:r>
            <a:r>
              <a:rPr lang="cs-CZ" b="1" baseline="-25000" dirty="0" err="1" smtClean="0"/>
              <a:t>min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skoku dalekém dosáhli dva atleti následujících výsledků v (cm):</a:t>
            </a:r>
          </a:p>
          <a:p>
            <a:r>
              <a:rPr lang="cs-CZ" dirty="0" smtClean="0"/>
              <a:t>Petr: 706; 721; 741; 716; 728; 720</a:t>
            </a:r>
          </a:p>
          <a:p>
            <a:r>
              <a:rPr lang="cs-CZ" dirty="0" smtClean="0"/>
              <a:t>Adam: 712; 726; 710; 733; 728; 724</a:t>
            </a:r>
          </a:p>
          <a:p>
            <a:r>
              <a:rPr lang="cs-CZ" dirty="0" smtClean="0"/>
              <a:t>Pomocí variačního rozpětí posuďte, který atlet má vyrovnanější formu.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b="1" dirty="0" smtClean="0"/>
              <a:t>			R = </a:t>
            </a:r>
            <a:r>
              <a:rPr lang="cs-CZ" b="1" dirty="0" err="1" smtClean="0"/>
              <a:t>x</a:t>
            </a:r>
            <a:r>
              <a:rPr lang="cs-CZ" b="1" baseline="-25000" dirty="0" err="1" smtClean="0"/>
              <a:t>max</a:t>
            </a:r>
            <a:r>
              <a:rPr lang="cs-CZ" b="1" dirty="0" smtClean="0"/>
              <a:t>-</a:t>
            </a:r>
            <a:r>
              <a:rPr lang="cs-CZ" b="1" dirty="0" err="1" smtClean="0"/>
              <a:t>x</a:t>
            </a:r>
            <a:r>
              <a:rPr lang="cs-CZ" b="1" baseline="-25000" dirty="0" err="1" smtClean="0"/>
              <a:t>min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Petr:          R = 741 - 706</a:t>
            </a:r>
          </a:p>
          <a:p>
            <a:r>
              <a:rPr lang="cs-CZ" dirty="0" smtClean="0"/>
              <a:t>	   R = 35 cm	</a:t>
            </a:r>
          </a:p>
          <a:p>
            <a:endParaRPr lang="cs-CZ" dirty="0" smtClean="0"/>
          </a:p>
          <a:p>
            <a:r>
              <a:rPr lang="cs-CZ" dirty="0" smtClean="0"/>
              <a:t>Adam:       R = 733-712</a:t>
            </a:r>
          </a:p>
          <a:p>
            <a:r>
              <a:rPr lang="cs-CZ" dirty="0" smtClean="0"/>
              <a:t>                </a:t>
            </a:r>
            <a:r>
              <a:rPr lang="cs-CZ" sz="800" dirty="0" smtClean="0"/>
              <a:t> </a:t>
            </a:r>
            <a:r>
              <a:rPr lang="cs-CZ" dirty="0" smtClean="0"/>
              <a:t> R = 21 cm</a:t>
            </a:r>
          </a:p>
          <a:p>
            <a:endParaRPr lang="cs-CZ" dirty="0" smtClean="0"/>
          </a:p>
          <a:p>
            <a:r>
              <a:rPr lang="cs-CZ" dirty="0" smtClean="0"/>
              <a:t>Na základě variačního rozpětí je jasné, že vyrovnanější formu má Adam.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32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89248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Výstupní kontrola provedla převážení náhodně vybraných dvaceti kilogramových sáčků s cukrem. Měřením byly zjištěny tyto hodnoty: 1,03; 1,00; 1,00; 1,06; 1,04; 0,99; 0,98; 1,00; 1,01; 1,05; 0,99; 0,95; 1,00; 0,94; 1,01; 1,05; 0,99; 1,00; 0,97; 0,93.</a:t>
            </a:r>
          </a:p>
          <a:p>
            <a:r>
              <a:rPr lang="cs-CZ" dirty="0" smtClean="0"/>
              <a:t>a) Vypočtěte střední hodnotu hmotnosti obsahu jednoho sáčku jako aritmetický    	    průměr </a:t>
            </a:r>
          </a:p>
          <a:p>
            <a:r>
              <a:rPr lang="cs-CZ" dirty="0" smtClean="0"/>
              <a:t>b) Vypočítejte rozptyl hodnot množství cukru</a:t>
            </a:r>
          </a:p>
          <a:p>
            <a:r>
              <a:rPr lang="cs-CZ" dirty="0" smtClean="0"/>
              <a:t>c) Vypočítejte variační koeficient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996952"/>
            <a:ext cx="86409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a) Aritmetický průměr: 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74"/>
          <a:stretch/>
        </p:blipFill>
        <p:spPr bwMode="auto">
          <a:xfrm>
            <a:off x="326976" y="3789039"/>
            <a:ext cx="2201155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89248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Výstupní kontrola provedla převážení náhodně vybraných dvaceti kilogramových sáčků s cukrem. Měřením byly zjištěny tyto hodnoty: 1,03; 1,00; 1,00; 1,06; 1,04; 0,99; 0,98; 1,00; 1,01; 1,05; 0,99; 0,95; 1,00; 0,94; 1,01; 1,05; 0,99; 1,00; 0,97; 0,93.</a:t>
            </a:r>
          </a:p>
          <a:p>
            <a:r>
              <a:rPr lang="cs-CZ" dirty="0" smtClean="0"/>
              <a:t>a) Vypočtěte střední hodnotu hmotnosti obsahu jednoho sáčku jako aritmetický    	    průměr </a:t>
            </a:r>
          </a:p>
          <a:p>
            <a:r>
              <a:rPr lang="cs-CZ" dirty="0" smtClean="0"/>
              <a:t>b) Vypočítejte rozptyl hodnot množství cukru</a:t>
            </a:r>
          </a:p>
          <a:p>
            <a:r>
              <a:rPr lang="cs-CZ" dirty="0" smtClean="0"/>
              <a:t>c) Vypočítejte variační koeficient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996952"/>
            <a:ext cx="86409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a) Aritmetický průměr: 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74"/>
          <a:stretch/>
        </p:blipFill>
        <p:spPr bwMode="auto">
          <a:xfrm>
            <a:off x="326976" y="3789039"/>
            <a:ext cx="2201155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365104"/>
            <a:ext cx="8712969" cy="39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33" t="2" r="42779" b="-3"/>
          <a:stretch/>
        </p:blipFill>
        <p:spPr bwMode="auto">
          <a:xfrm>
            <a:off x="182166" y="4828222"/>
            <a:ext cx="1320104" cy="28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80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7109</TotalTime>
  <Words>413</Words>
  <Application>Microsoft Office PowerPoint</Application>
  <PresentationFormat>Předvádění na obrazovce (4:3)</PresentationFormat>
  <Paragraphs>411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Technický</vt:lpstr>
      <vt:lpstr>Prezentace aplikace PowerPoint</vt:lpstr>
      <vt:lpstr>Charakteristika statistického souboru  Charakteristika variability</vt:lpstr>
      <vt:lpstr>4. Charakteristika variability:  </vt:lpstr>
      <vt:lpstr>4. Charakteristika variability:  </vt:lpstr>
      <vt:lpstr>4. Charakteristika variability:  </vt:lpstr>
      <vt:lpstr>Příklad č.1 : </vt:lpstr>
      <vt:lpstr>Příklad č.1 : </vt:lpstr>
      <vt:lpstr>Příklad č.2 : </vt:lpstr>
      <vt:lpstr>Příklad č.2 : </vt:lpstr>
      <vt:lpstr>Příklad č.2 : </vt:lpstr>
      <vt:lpstr>Příklad č.2 : </vt:lpstr>
      <vt:lpstr>Příklad č.2 : </vt:lpstr>
      <vt:lpstr>Příklad č.2 : 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Tvorba mikroklimatu školÍcího střediska vzduchotechnikou</dc:title>
  <dc:creator>zdenka.eklova</dc:creator>
  <cp:lastModifiedBy>Martin</cp:lastModifiedBy>
  <cp:revision>536</cp:revision>
  <dcterms:created xsi:type="dcterms:W3CDTF">2011-05-23T14:56:33Z</dcterms:created>
  <dcterms:modified xsi:type="dcterms:W3CDTF">2014-02-10T19:46:49Z</dcterms:modified>
  <cp:contentStatus/>
</cp:coreProperties>
</file>