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0"/>
  </p:notesMasterIdLst>
  <p:handoutMasterIdLst>
    <p:handoutMasterId r:id="rId11"/>
  </p:handoutMasterIdLst>
  <p:sldIdLst>
    <p:sldId id="345" r:id="rId2"/>
    <p:sldId id="346" r:id="rId3"/>
    <p:sldId id="347" r:id="rId4"/>
    <p:sldId id="348" r:id="rId5"/>
    <p:sldId id="352" r:id="rId6"/>
    <p:sldId id="349" r:id="rId7"/>
    <p:sldId id="351" r:id="rId8"/>
    <p:sldId id="35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3" autoAdjust="0"/>
    <p:restoredTop sz="98146" autoAdjust="0"/>
  </p:normalViewPr>
  <p:slideViewPr>
    <p:cSldViewPr>
      <p:cViewPr>
        <p:scale>
          <a:sx n="80" d="100"/>
          <a:sy n="80" d="100"/>
        </p:scale>
        <p:origin x="-2514" y="-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56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638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AAAAAA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1916832"/>
            <a:ext cx="878497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Charakteristika statistického souboru- charakteristika variability</a:t>
            </a:r>
            <a:endParaRPr lang="cs-CZ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	– pracovní list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VY_42_INOVACE_03_9_EKZD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Matriál 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demonstruje vzorové příklady výpočtů</a:t>
            </a:r>
            <a:endParaRPr lang="cs-CZ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variačního 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rozpětí, 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průměrné </a:t>
            </a:r>
            <a:r>
              <a:rPr lang="cs-CZ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absolutní 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odchylky, rozptylu, směrodatné odchylky a </a:t>
            </a:r>
            <a:endParaRPr lang="cs-CZ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variačního koeficientu.</a:t>
            </a:r>
            <a:endParaRPr lang="cs-CZ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 	Výukový materiál je určen pro studenty třetích a čtvrtých ročníků středních škol.</a:t>
            </a:r>
            <a:endParaRPr lang="cs-CZ" dirty="0"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	Součástí </a:t>
            </a:r>
            <a:r>
              <a:rPr lang="cs-CZ" dirty="0">
                <a:latin typeface="Calibri" pitchFamily="34" charset="0"/>
                <a:cs typeface="Times New Roman" pitchFamily="18" charset="0"/>
              </a:rPr>
              <a:t>materiálu jsou i příklady na procvičování.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psací potřeby, kalkulačka</a:t>
            </a:r>
          </a:p>
        </p:txBody>
      </p:sp>
    </p:spTree>
    <p:extLst>
      <p:ext uri="{BB962C8B-B14F-4D97-AF65-F5344CB8AC3E}">
        <p14:creationId xmlns:p14="http://schemas.microsoft.com/office/powerpoint/2010/main" val="1149646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467600" cy="4464496"/>
          </a:xfrm>
        </p:spPr>
        <p:txBody>
          <a:bodyPr>
            <a:normAutofit/>
          </a:bodyPr>
          <a:lstStyle/>
          <a:p>
            <a:pPr algn="ctr"/>
            <a:r>
              <a:rPr lang="cs-CZ" sz="6600" b="1" dirty="0" smtClean="0">
                <a:latin typeface="Calibri" pitchFamily="34" charset="0"/>
              </a:rPr>
              <a:t>Charakteristika statistického souboru </a:t>
            </a:r>
            <a:r>
              <a:rPr lang="cs-CZ" sz="7300" b="1" dirty="0" smtClean="0">
                <a:latin typeface="Calibri" pitchFamily="34" charset="0"/>
              </a:rPr>
              <a:t/>
            </a:r>
            <a:br>
              <a:rPr lang="cs-CZ" sz="7300" b="1" dirty="0" smtClean="0">
                <a:latin typeface="Calibri" pitchFamily="34" charset="0"/>
              </a:rPr>
            </a:br>
            <a:r>
              <a:rPr lang="cs-CZ" sz="3900" b="1" dirty="0" smtClean="0">
                <a:latin typeface="Calibri" pitchFamily="34" charset="0"/>
              </a:rPr>
              <a:t>Pracovní list č. 3</a:t>
            </a:r>
            <a:endParaRPr lang="cs-CZ" sz="39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347864" y="3429000"/>
            <a:ext cx="3168352" cy="724942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3561475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280920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sz="1600" dirty="0" smtClean="0"/>
              <a:t>Při kontrole měření průměru hřídele byly zaznamenány tyto průměry v milimetrech:</a:t>
            </a:r>
          </a:p>
          <a:p>
            <a:r>
              <a:rPr lang="cs-CZ" sz="1600" dirty="0" smtClean="0"/>
              <a:t>15,3; 15,5; 15,2; 15,3; 15,4; 15,1; 15,3; 15,4; 15,7; 15,2. </a:t>
            </a:r>
          </a:p>
          <a:p>
            <a:r>
              <a:rPr lang="cs-CZ" sz="1600" dirty="0" smtClean="0"/>
              <a:t>Vypočtěte: a) aritmetický průměr</a:t>
            </a:r>
          </a:p>
          <a:p>
            <a:r>
              <a:rPr lang="cs-CZ" sz="1600" dirty="0" smtClean="0"/>
              <a:t>                  b) modus a medián</a:t>
            </a:r>
          </a:p>
          <a:p>
            <a:r>
              <a:rPr lang="cs-CZ" sz="1600" dirty="0" smtClean="0"/>
              <a:t>	  c) variační rozpětí</a:t>
            </a:r>
          </a:p>
          <a:p>
            <a:r>
              <a:rPr lang="cs-CZ" sz="1600" dirty="0" smtClean="0"/>
              <a:t>	  d) absolutní odchylku</a:t>
            </a:r>
          </a:p>
          <a:p>
            <a:r>
              <a:rPr lang="cs-CZ" sz="1600" dirty="0" smtClean="0"/>
              <a:t>	  e) rozptyl</a:t>
            </a:r>
          </a:p>
          <a:p>
            <a:r>
              <a:rPr lang="cs-CZ" sz="1600" dirty="0" smtClean="0"/>
              <a:t>	  f) směrodatnou odchylku</a:t>
            </a:r>
          </a:p>
          <a:p>
            <a:r>
              <a:rPr lang="cs-CZ" sz="1600" dirty="0" smtClean="0"/>
              <a:t>	  g) variační koeficient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395536" y="3717032"/>
            <a:ext cx="2493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a) Aritmetický průměr: </a:t>
            </a:r>
            <a:endParaRPr lang="cs-CZ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1" r="36628"/>
          <a:stretch/>
        </p:blipFill>
        <p:spPr bwMode="auto">
          <a:xfrm>
            <a:off x="2915816" y="3645024"/>
            <a:ext cx="197507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365104"/>
            <a:ext cx="5553075" cy="409575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941168"/>
            <a:ext cx="866775" cy="238125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ovéPole 38"/>
          <p:cNvSpPr txBox="1"/>
          <p:nvPr/>
        </p:nvSpPr>
        <p:spPr>
          <a:xfrm>
            <a:off x="467544" y="5517232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b) </a:t>
            </a:r>
            <a:r>
              <a:rPr lang="cs-CZ" dirty="0" err="1" smtClean="0"/>
              <a:t>Mod</a:t>
            </a:r>
            <a:r>
              <a:rPr lang="cs-CZ" dirty="0" smtClean="0"/>
              <a:t>(x)=15,3 </a:t>
            </a:r>
            <a:endParaRPr lang="cs-CZ" dirty="0"/>
          </a:p>
        </p:txBody>
      </p:sp>
      <p:sp>
        <p:nvSpPr>
          <p:cNvPr id="40" name="TextovéPole 39"/>
          <p:cNvSpPr txBox="1"/>
          <p:nvPr/>
        </p:nvSpPr>
        <p:spPr>
          <a:xfrm>
            <a:off x="683568" y="6093296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Med(x)=15,3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611276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323528" y="1484784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c) Variační rozpětí:      </a:t>
            </a:r>
            <a:r>
              <a:rPr lang="cs-CZ" b="1" dirty="0" smtClean="0"/>
              <a:t>R = </a:t>
            </a:r>
            <a:r>
              <a:rPr lang="cs-CZ" b="1" dirty="0" err="1" smtClean="0"/>
              <a:t>x</a:t>
            </a:r>
            <a:r>
              <a:rPr lang="cs-CZ" b="1" baseline="-25000" dirty="0" err="1" smtClean="0"/>
              <a:t>max</a:t>
            </a:r>
            <a:r>
              <a:rPr lang="cs-CZ" b="1" dirty="0" smtClean="0"/>
              <a:t>-</a:t>
            </a:r>
            <a:r>
              <a:rPr lang="cs-CZ" b="1" dirty="0" err="1" smtClean="0"/>
              <a:t>x</a:t>
            </a:r>
            <a:r>
              <a:rPr lang="cs-CZ" b="1" baseline="-25000" dirty="0" err="1" smtClean="0"/>
              <a:t>min</a:t>
            </a:r>
            <a:endParaRPr lang="cs-CZ" b="1" baseline="-25000" dirty="0" smtClean="0"/>
          </a:p>
          <a:p>
            <a:r>
              <a:rPr lang="cs-CZ" b="1" baseline="-25000" dirty="0" smtClean="0"/>
              <a:t>     		</a:t>
            </a:r>
            <a:r>
              <a:rPr lang="cs-CZ" b="1" dirty="0" smtClean="0"/>
              <a:t>       </a:t>
            </a:r>
            <a:r>
              <a:rPr lang="cs-CZ" dirty="0" smtClean="0"/>
              <a:t>R = 15,7 – 15,1</a:t>
            </a:r>
          </a:p>
          <a:p>
            <a:r>
              <a:rPr lang="cs-CZ" dirty="0" smtClean="0"/>
              <a:t>		       R = 0,6</a:t>
            </a:r>
          </a:p>
          <a:p>
            <a:r>
              <a:rPr lang="cs-CZ" b="1" baseline="-25000" dirty="0" smtClean="0"/>
              <a:t> 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323528" y="2924944"/>
            <a:ext cx="2505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d) Absolutní odchylka: </a:t>
            </a:r>
            <a:endParaRPr lang="cs-CZ" dirty="0"/>
          </a:p>
        </p:txBody>
      </p:sp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780928"/>
            <a:ext cx="1562628" cy="706076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789040"/>
            <a:ext cx="5762625" cy="1171575"/>
          </a:xfrm>
          <a:prstGeom prst="rect">
            <a:avLst/>
          </a:prstGeom>
          <a:noFill/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229200"/>
            <a:ext cx="876300" cy="247650"/>
          </a:xfrm>
          <a:prstGeom prst="rect">
            <a:avLst/>
          </a:prstGeom>
          <a:noFill/>
        </p:spPr>
      </p:pic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0" y="704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11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323528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e) Rozptyl : </a:t>
            </a:r>
            <a:endParaRPr lang="cs-CZ" dirty="0"/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980728"/>
            <a:ext cx="2183213" cy="853693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1988840"/>
            <a:ext cx="5972175" cy="1181100"/>
          </a:xfrm>
          <a:prstGeom prst="rect">
            <a:avLst/>
          </a:prstGeom>
          <a:noFill/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573016"/>
            <a:ext cx="1114425" cy="238125"/>
          </a:xfrm>
          <a:prstGeom prst="rect">
            <a:avLst/>
          </a:prstGeom>
          <a:noFill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4005064"/>
            <a:ext cx="2338695" cy="648072"/>
          </a:xfrm>
          <a:prstGeom prst="rect">
            <a:avLst/>
          </a:prstGeom>
          <a:noFill/>
        </p:spPr>
      </p:pic>
      <p:sp>
        <p:nvSpPr>
          <p:cNvPr id="37" name="TextovéPole 36"/>
          <p:cNvSpPr txBox="1"/>
          <p:nvPr/>
        </p:nvSpPr>
        <p:spPr>
          <a:xfrm>
            <a:off x="395536" y="4149080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f) Směrodatná odchylka:</a:t>
            </a:r>
            <a:endParaRPr lang="cs-CZ" dirty="0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4941168"/>
            <a:ext cx="1162050" cy="295275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ovéPole 44"/>
          <p:cNvSpPr txBox="1"/>
          <p:nvPr/>
        </p:nvSpPr>
        <p:spPr>
          <a:xfrm>
            <a:off x="3131840" y="5661248"/>
            <a:ext cx="978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 smtClean="0"/>
              <a:t>s= 0,162</a:t>
            </a:r>
            <a:endParaRPr lang="cs-CZ" sz="1600" dirty="0"/>
          </a:p>
        </p:txBody>
      </p:sp>
      <p:sp>
        <p:nvSpPr>
          <p:cNvPr id="46" name="TextovéPole 45"/>
          <p:cNvSpPr txBox="1"/>
          <p:nvPr/>
        </p:nvSpPr>
        <p:spPr>
          <a:xfrm>
            <a:off x="395536" y="692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611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1268760"/>
            <a:ext cx="1269959" cy="576064"/>
          </a:xfrm>
          <a:prstGeom prst="rect">
            <a:avLst/>
          </a:prstGeom>
          <a:noFill/>
        </p:spPr>
      </p:pic>
      <p:sp>
        <p:nvSpPr>
          <p:cNvPr id="26" name="TextovéPole 25"/>
          <p:cNvSpPr txBox="1"/>
          <p:nvPr/>
        </p:nvSpPr>
        <p:spPr>
          <a:xfrm>
            <a:off x="323528" y="1412776"/>
            <a:ext cx="2450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g) Variační koeficient: </a:t>
            </a:r>
            <a:endParaRPr lang="cs-CZ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132856"/>
            <a:ext cx="1362075" cy="48577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852936"/>
            <a:ext cx="876300" cy="238125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11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sz="1600" dirty="0"/>
              <a:t>Z grafu o spotřebě cigaret na jednoho obyvatele v České republice odpovězte na tyto otázky:</a:t>
            </a:r>
          </a:p>
          <a:p>
            <a:r>
              <a:rPr lang="cs-CZ" sz="1600" dirty="0"/>
              <a:t>a) Jaká je průměrná spotřeba cigaret na jednoho obyvatele v letech 2001 až 2010</a:t>
            </a:r>
          </a:p>
          <a:p>
            <a:r>
              <a:rPr lang="cs-CZ" sz="1600" dirty="0"/>
              <a:t>b) Kolik korun utratil jeden člověk průměrně za cigarety v roce 1997, </a:t>
            </a:r>
            <a:r>
              <a:rPr lang="cs-CZ" sz="1600" dirty="0" smtClean="0"/>
              <a:t>stála-li </a:t>
            </a:r>
            <a:r>
              <a:rPr lang="cs-CZ" sz="1600" dirty="0"/>
              <a:t>krabička cigaret</a:t>
            </a:r>
          </a:p>
          <a:p>
            <a:r>
              <a:rPr lang="cs-CZ" sz="1600" dirty="0"/>
              <a:t>    asi 35 korun</a:t>
            </a:r>
          </a:p>
          <a:p>
            <a:r>
              <a:rPr lang="cs-CZ" sz="1600" dirty="0"/>
              <a:t>c) V kterém roku byla spotřeba největší, kdy naopak nejmenší</a:t>
            </a:r>
          </a:p>
          <a:p>
            <a:r>
              <a:rPr lang="cs-CZ" sz="1600" dirty="0"/>
              <a:t>d) Vypočítejte variační rozpětí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obrázek 9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0036" y="2552399"/>
            <a:ext cx="5498107" cy="3396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611276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5229200"/>
            <a:ext cx="7467600" cy="12527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100" b="1" dirty="0" smtClean="0">
                <a:latin typeface="Arial" pitchFamily="34" charset="0"/>
                <a:cs typeface="Arial" pitchFamily="34" charset="0"/>
              </a:rPr>
              <a:t>Použitá literatura</a:t>
            </a:r>
            <a:r>
              <a:rPr lang="cs-CZ" sz="11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cs-CZ" sz="1100" dirty="0" smtClean="0"/>
              <a:t>AUTOR NEUVEDEN. </a:t>
            </a:r>
            <a:r>
              <a:rPr lang="cs-CZ" sz="1100" i="1" dirty="0" err="1" smtClean="0"/>
              <a:t>czso.cz</a:t>
            </a:r>
            <a:r>
              <a:rPr lang="cs-CZ" sz="1100" dirty="0" smtClean="0"/>
              <a:t> [online]. [cit. 15.9.2013]. Dostupný na WWW: </a:t>
            </a:r>
          </a:p>
          <a:p>
            <a:pPr>
              <a:buNone/>
            </a:pPr>
            <a:r>
              <a:rPr lang="cs-CZ" sz="1100" dirty="0" smtClean="0"/>
              <a:t>http://www.</a:t>
            </a:r>
            <a:r>
              <a:rPr lang="cs-CZ" sz="1100" dirty="0" err="1" smtClean="0"/>
              <a:t>czso.cz</a:t>
            </a:r>
            <a:r>
              <a:rPr lang="cs-CZ" sz="1100" dirty="0" smtClean="0"/>
              <a:t>/</a:t>
            </a:r>
            <a:r>
              <a:rPr lang="cs-CZ" sz="1100" dirty="0" err="1" smtClean="0"/>
              <a:t>csu</a:t>
            </a:r>
            <a:r>
              <a:rPr lang="cs-CZ" sz="1100" dirty="0" smtClean="0"/>
              <a:t>/2012edicniplan.nsf/</a:t>
            </a:r>
            <a:r>
              <a:rPr lang="cs-CZ" sz="1100" dirty="0" err="1" smtClean="0"/>
              <a:t>publ</a:t>
            </a:r>
            <a:r>
              <a:rPr lang="cs-CZ" sz="1100" dirty="0" smtClean="0"/>
              <a:t>/2139-12-r_2012</a:t>
            </a:r>
          </a:p>
          <a:p>
            <a:pPr>
              <a:buNone/>
            </a:pPr>
            <a:r>
              <a:rPr lang="cs-CZ" sz="1100" dirty="0" smtClean="0"/>
              <a:t>Úlohy  z finanční matematiky pro střední školy- </a:t>
            </a:r>
            <a:r>
              <a:rPr lang="cs-CZ" sz="1100" dirty="0" err="1" smtClean="0"/>
              <a:t>Prometheus</a:t>
            </a:r>
            <a:endParaRPr lang="cs-CZ" sz="1100" dirty="0" smtClean="0"/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Vlastní archiv autora</a:t>
            </a:r>
            <a:endParaRPr lang="cs-CZ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7229</TotalTime>
  <Words>194</Words>
  <Application>Microsoft Office PowerPoint</Application>
  <PresentationFormat>Předvádění na obrazovce (4:3)</PresentationFormat>
  <Paragraphs>156</Paragraphs>
  <Slides>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Technický</vt:lpstr>
      <vt:lpstr>Prezentace aplikace PowerPoint</vt:lpstr>
      <vt:lpstr>Charakteristika statistického souboru  Pracovní list č. 3</vt:lpstr>
      <vt:lpstr>Příklad č.1 : </vt:lpstr>
      <vt:lpstr>Příklad č.1 : </vt:lpstr>
      <vt:lpstr>Příklad č.1 : </vt:lpstr>
      <vt:lpstr>Příklad č.1 : </vt:lpstr>
      <vt:lpstr>Příklad č.2 : 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Tvorba mikroklimatu školÍcího střediska vzduchotechnikou</dc:title>
  <dc:creator>zdenka.eklova</dc:creator>
  <cp:lastModifiedBy>Martin</cp:lastModifiedBy>
  <cp:revision>548</cp:revision>
  <dcterms:created xsi:type="dcterms:W3CDTF">2011-05-23T14:56:33Z</dcterms:created>
  <dcterms:modified xsi:type="dcterms:W3CDTF">2014-02-10T19:46:42Z</dcterms:modified>
  <cp:contentStatus/>
</cp:coreProperties>
</file>