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323" r:id="rId2"/>
    <p:sldId id="324" r:id="rId3"/>
    <p:sldId id="330" r:id="rId4"/>
    <p:sldId id="325" r:id="rId5"/>
    <p:sldId id="272" r:id="rId6"/>
    <p:sldId id="273" r:id="rId7"/>
    <p:sldId id="328" r:id="rId8"/>
    <p:sldId id="360" r:id="rId9"/>
    <p:sldId id="361" r:id="rId10"/>
    <p:sldId id="274" r:id="rId11"/>
    <p:sldId id="362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3" autoAdjust="0"/>
    <p:restoredTop sz="96457" autoAdjust="0"/>
  </p:normalViewPr>
  <p:slideViewPr>
    <p:cSldViewPr>
      <p:cViewPr>
        <p:scale>
          <a:sx n="100" d="100"/>
          <a:sy n="100" d="100"/>
        </p:scale>
        <p:origin x="-194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506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81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2092871"/>
            <a:ext cx="8784976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Vyžití geometrické posloupnosti-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nárůst a pokles hodnoty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VY_42_INOVACE_03_12_EKZD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anose="020F0502020204030204" pitchFamily="34" charset="0"/>
                <a:ea typeface="Calibri" panose="020F0502020204030204" pitchFamily="34" charset="0"/>
                <a:cs typeface="Arial" pitchFamily="34" charset="0"/>
              </a:rPr>
              <a:t>Anotace:</a:t>
            </a:r>
            <a:r>
              <a:rPr lang="cs-CZ" sz="16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 Materiál využívá znalostí geometrické posloupnosti, obsahuje vzorový příklad pro	odvození základního vzorce a další příklady na jeho procvičení. 			Výukový materiál slouží k výuce ve druhých a třetích ročnících střední školy.</a:t>
            </a:r>
            <a:r>
              <a:rPr lang="cs-CZ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cs-CZ" sz="14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anose="020F0502020204030204" pitchFamily="34" charset="0"/>
                <a:cs typeface="Arial" pitchFamily="34" charset="0"/>
              </a:rPr>
              <a:t>Pomůcky: </a:t>
            </a:r>
            <a:r>
              <a:rPr lang="cs-CZ" sz="1600" dirty="0" smtClean="0">
                <a:latin typeface="Calibri" panose="020F0502020204030204" pitchFamily="34" charset="0"/>
                <a:cs typeface="Arial" pitchFamily="34" charset="0"/>
              </a:rPr>
              <a:t>Psací potřeby, kalkulátory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3"/>
          <p:cNvGraphicFramePr>
            <a:graphicFrameLocks noChangeAspect="1"/>
          </p:cNvGraphicFramePr>
          <p:nvPr/>
        </p:nvGraphicFramePr>
        <p:xfrm>
          <a:off x="1835696" y="548680"/>
          <a:ext cx="2659063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6" name="Rovnice" r:id="rId3" imgW="1219200" imgH="965200" progId="Equation.3">
                  <p:embed/>
                </p:oleObj>
              </mc:Choice>
              <mc:Fallback>
                <p:oleObj name="Rovnice" r:id="rId3" imgW="1219200" imgH="965200" progId="Equation.3">
                  <p:embed/>
                  <p:pic>
                    <p:nvPicPr>
                      <p:cNvPr id="0" name="Picture 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548680"/>
                        <a:ext cx="2659063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bdélník 4"/>
          <p:cNvSpPr/>
          <p:nvPr/>
        </p:nvSpPr>
        <p:spPr>
          <a:xfrm>
            <a:off x="491610" y="5085184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smtClean="0"/>
              <a:t>Hodnota pračky klesne na polovinu za 15 roků.</a:t>
            </a:r>
            <a:endParaRPr lang="cs-CZ" sz="2300" dirty="0"/>
          </a:p>
        </p:txBody>
      </p:sp>
      <p:sp>
        <p:nvSpPr>
          <p:cNvPr id="6" name="Obdélník 5"/>
          <p:cNvSpPr/>
          <p:nvPr/>
        </p:nvSpPr>
        <p:spPr>
          <a:xfrm>
            <a:off x="4788024" y="234888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/rovnici zlogaritmujeme</a:t>
            </a:r>
            <a:endParaRPr lang="cs-CZ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849559"/>
              </p:ext>
            </p:extLst>
          </p:nvPr>
        </p:nvGraphicFramePr>
        <p:xfrm>
          <a:off x="2339752" y="2348880"/>
          <a:ext cx="18018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7" name="Rovnice" r:id="rId5" imgW="825480" imgH="215640" progId="Equation.3">
                  <p:embed/>
                </p:oleObj>
              </mc:Choice>
              <mc:Fallback>
                <p:oleObj name="Rovnice" r:id="rId5" imgW="825480" imgH="215640" progId="Equation.3">
                  <p:embed/>
                  <p:pic>
                    <p:nvPicPr>
                      <p:cNvPr id="0" name="Picture 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348880"/>
                        <a:ext cx="1801812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508725" y="332656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Řešení:</a:t>
            </a:r>
            <a:endParaRPr lang="cs-CZ" sz="2000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120595"/>
              </p:ext>
            </p:extLst>
          </p:nvPr>
        </p:nvGraphicFramePr>
        <p:xfrm>
          <a:off x="1936279" y="2718212"/>
          <a:ext cx="2736304" cy="318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8" name="Rovnice" r:id="rId7" imgW="1320480" imgH="203040" progId="Equation.3">
                  <p:embed/>
                </p:oleObj>
              </mc:Choice>
              <mc:Fallback>
                <p:oleObj name="Rovnice" r:id="rId7" imgW="1320480" imgH="203040" progId="Equation.3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279" y="2718212"/>
                        <a:ext cx="2736304" cy="318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841273"/>
              </p:ext>
            </p:extLst>
          </p:nvPr>
        </p:nvGraphicFramePr>
        <p:xfrm>
          <a:off x="2580704" y="2996952"/>
          <a:ext cx="1966913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9" name="Rovnice" r:id="rId9" imgW="901440" imgH="419040" progId="Equation.3">
                  <p:embed/>
                </p:oleObj>
              </mc:Choice>
              <mc:Fallback>
                <p:oleObj name="Rovnice" r:id="rId9" imgW="901440" imgH="419040" progId="Equation.3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0704" y="2996952"/>
                        <a:ext cx="1966913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006228"/>
              </p:ext>
            </p:extLst>
          </p:nvPr>
        </p:nvGraphicFramePr>
        <p:xfrm>
          <a:off x="2579688" y="3903663"/>
          <a:ext cx="1939925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10" name="Rovnice" r:id="rId11" imgW="888840" imgH="419040" progId="Equation.3">
                  <p:embed/>
                </p:oleObj>
              </mc:Choice>
              <mc:Fallback>
                <p:oleObj name="Rovnice" r:id="rId11" imgW="888840" imgH="419040" progId="Equation.3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9688" y="3903663"/>
                        <a:ext cx="1939925" cy="687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142068"/>
              </p:ext>
            </p:extLst>
          </p:nvPr>
        </p:nvGraphicFramePr>
        <p:xfrm>
          <a:off x="2555776" y="4653136"/>
          <a:ext cx="94488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11" name="Rovnice" r:id="rId13" imgW="406080" imgH="203040" progId="Equation.3">
                  <p:embed/>
                </p:oleObj>
              </mc:Choice>
              <mc:Fallback>
                <p:oleObj name="Rovnice" r:id="rId13" imgW="406080" imgH="203040" progId="Equation.3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653136"/>
                        <a:ext cx="94488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611560" y="5157192"/>
            <a:ext cx="48526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b="1" dirty="0" smtClean="0">
                <a:cs typeface="Arial" pitchFamily="34" charset="0"/>
              </a:rPr>
              <a:t>Použitá literatura:</a:t>
            </a:r>
          </a:p>
          <a:p>
            <a:r>
              <a:rPr lang="cs-CZ" sz="1100" dirty="0">
                <a:cs typeface="Arial" pitchFamily="34" charset="0"/>
              </a:rPr>
              <a:t/>
            </a:r>
            <a:br>
              <a:rPr lang="cs-CZ" sz="1100" dirty="0">
                <a:cs typeface="Arial" pitchFamily="34" charset="0"/>
              </a:rPr>
            </a:br>
            <a:r>
              <a:rPr lang="cs-CZ" sz="1100" dirty="0">
                <a:cs typeface="Arial" pitchFamily="34" charset="0"/>
              </a:rPr>
              <a:t>Sbírka úloh z matematiky – Prometheus</a:t>
            </a:r>
            <a:br>
              <a:rPr lang="cs-CZ" sz="1100" dirty="0">
                <a:cs typeface="Arial" pitchFamily="34" charset="0"/>
              </a:rPr>
            </a:br>
            <a:r>
              <a:rPr lang="cs-CZ" sz="1100" dirty="0" smtClean="0"/>
              <a:t>AUTOR 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10.10.2013]. Dostupný na </a:t>
            </a:r>
          </a:p>
          <a:p>
            <a:r>
              <a:rPr lang="cs-CZ" sz="1100" dirty="0" smtClean="0"/>
              <a:t>WWW: http://www.sokolska33.cz/</a:t>
            </a:r>
            <a:r>
              <a:rPr lang="cs-CZ" sz="1100" dirty="0" err="1" smtClean="0"/>
              <a:t>wp</a:t>
            </a:r>
            <a:r>
              <a:rPr lang="cs-CZ" sz="1100" dirty="0" smtClean="0"/>
              <a:t>-</a:t>
            </a:r>
            <a:r>
              <a:rPr lang="cs-CZ" sz="1100" dirty="0" err="1" smtClean="0"/>
              <a:t>content</a:t>
            </a:r>
            <a:r>
              <a:rPr lang="cs-CZ" sz="1100" dirty="0" smtClean="0"/>
              <a:t>/</a:t>
            </a:r>
            <a:r>
              <a:rPr lang="cs-CZ" sz="1100" dirty="0" err="1" smtClean="0"/>
              <a:t>uploads</a:t>
            </a:r>
            <a:r>
              <a:rPr lang="cs-CZ" sz="1100" dirty="0" smtClean="0"/>
              <a:t>/2013/03/finance2.jpg</a:t>
            </a:r>
            <a:r>
              <a:rPr lang="cs-CZ" sz="1100" dirty="0">
                <a:cs typeface="Arial" pitchFamily="34" charset="0"/>
              </a:rPr>
              <a:t/>
            </a:r>
            <a:br>
              <a:rPr lang="cs-CZ" sz="1100" dirty="0">
                <a:cs typeface="Arial" pitchFamily="34" charset="0"/>
              </a:rPr>
            </a:br>
            <a:r>
              <a:rPr lang="cs-CZ" sz="1100" dirty="0">
                <a:cs typeface="Arial" pitchFamily="34" charset="0"/>
              </a:rPr>
              <a:t>Vlastní archiv autora</a:t>
            </a:r>
            <a:endParaRPr lang="cs-CZ" sz="11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691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050" y="-14347"/>
            <a:ext cx="9124950" cy="6872347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395536" y="3941812"/>
            <a:ext cx="8280920" cy="504056"/>
          </a:xfrm>
          <a:prstGeom prst="rect">
            <a:avLst/>
          </a:prstGeom>
          <a:solidFill>
            <a:schemeClr val="accent1">
              <a:alpha val="55000"/>
            </a:schemeClr>
          </a:solidFill>
          <a:ln w="28575">
            <a:solidFill>
              <a:schemeClr val="tx1">
                <a:alpha val="78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cs-CZ" sz="2400" b="1" kern="0" dirty="0" smtClean="0"/>
              <a:t>Nárůst a pokles hodnoty</a:t>
            </a:r>
          </a:p>
          <a:p>
            <a:pPr marL="1600200" lvl="3" indent="-228600" algn="ctr" eaLnBrk="0" hangingPunct="0">
              <a:spcBef>
                <a:spcPct val="20000"/>
              </a:spcBef>
              <a:defRPr/>
            </a:pPr>
            <a:endParaRPr lang="cs-CZ" kern="0" dirty="0">
              <a:latin typeface="+mn-lt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19575" y="1988840"/>
            <a:ext cx="84055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Užití geometrických posloupností</a:t>
            </a:r>
            <a:endParaRPr lang="cs-CZ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25000">
                    <a:srgbClr val="000000">
                      <a:tint val="89000"/>
                      <a:shade val="90000"/>
                      <a:satMod val="150000"/>
                    </a:srgbClr>
                  </a:gs>
                  <a:gs pos="33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>
            <a:spLocks noChangeArrowheads="1"/>
          </p:cNvSpPr>
          <p:nvPr/>
        </p:nvSpPr>
        <p:spPr bwMode="auto">
          <a:xfrm>
            <a:off x="213520" y="908720"/>
            <a:ext cx="820896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 dirty="0" smtClean="0"/>
              <a:t>Ve </a:t>
            </a:r>
            <a:r>
              <a:rPr lang="cs-CZ" sz="2800" dirty="0"/>
              <a:t>městě žilo na počátku roku 2000 asi </a:t>
            </a:r>
          </a:p>
          <a:p>
            <a:r>
              <a:rPr lang="cs-CZ" sz="2800" dirty="0"/>
              <a:t>52 000 obyvatel. Kolik obyvatel lze očekávat na počátku roku 2005, jestliže se roční přírůstek odhaduje na 2%</a:t>
            </a:r>
          </a:p>
          <a:p>
            <a:endParaRPr lang="cs-CZ" sz="3600" dirty="0"/>
          </a:p>
        </p:txBody>
      </p:sp>
      <p:sp>
        <p:nvSpPr>
          <p:cNvPr id="3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 anchor="t">
            <a:normAutofit fontScale="90000"/>
          </a:bodyPr>
          <a:lstStyle/>
          <a:p>
            <a:r>
              <a:rPr lang="cs-CZ" sz="3600" b="1" dirty="0" smtClean="0">
                <a:latin typeface="+mn-lt"/>
              </a:rPr>
              <a:t>Motivační příklad: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182747"/>
              </p:ext>
            </p:extLst>
          </p:nvPr>
        </p:nvGraphicFramePr>
        <p:xfrm>
          <a:off x="395536" y="548680"/>
          <a:ext cx="7704856" cy="864096"/>
        </p:xfrm>
        <a:graphic>
          <a:graphicData uri="http://schemas.openxmlformats.org/drawingml/2006/table">
            <a:tbl>
              <a:tblPr/>
              <a:tblGrid>
                <a:gridCol w="1516793"/>
                <a:gridCol w="6188063"/>
              </a:tblGrid>
              <a:tr h="369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latin typeface="+mn-lt"/>
                          <a:ea typeface="Calibri"/>
                          <a:cs typeface="Times New Roman"/>
                        </a:rPr>
                        <a:t>Počátek</a:t>
                      </a:r>
                      <a:r>
                        <a:rPr lang="cs-CZ" sz="16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cs-CZ" sz="1600" dirty="0" smtClean="0">
                          <a:latin typeface="+mn-lt"/>
                          <a:ea typeface="Calibri"/>
                          <a:cs typeface="Times New Roman"/>
                        </a:rPr>
                        <a:t>roku</a:t>
                      </a:r>
                      <a:r>
                        <a:rPr lang="cs-CZ" sz="1600" dirty="0">
                          <a:latin typeface="+mn-lt"/>
                          <a:ea typeface="Calibri"/>
                          <a:cs typeface="Times New Roman"/>
                        </a:rPr>
                        <a:t>: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600" dirty="0">
                          <a:latin typeface="+mn-lt"/>
                          <a:ea typeface="Calibri"/>
                          <a:cs typeface="Times New Roman"/>
                        </a:rPr>
                        <a:t>Počet obyvatel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  <a:tr h="4950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>
                          <a:latin typeface="+mn-lt"/>
                          <a:ea typeface="Calibri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>
                          <a:latin typeface="+mn-lt"/>
                          <a:ea typeface="Calibri"/>
                          <a:cs typeface="Times New Roman"/>
                        </a:rPr>
                        <a:t>52 000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6538894"/>
              </p:ext>
            </p:extLst>
          </p:nvPr>
        </p:nvGraphicFramePr>
        <p:xfrm>
          <a:off x="395784" y="1556519"/>
          <a:ext cx="7704856" cy="936104"/>
        </p:xfrm>
        <a:graphic>
          <a:graphicData uri="http://schemas.openxmlformats.org/drawingml/2006/table">
            <a:tbl>
              <a:tblPr/>
              <a:tblGrid>
                <a:gridCol w="1512168"/>
                <a:gridCol w="6192688"/>
              </a:tblGrid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latin typeface="+mn-lt"/>
                          <a:ea typeface="Calibri"/>
                          <a:cs typeface="Times New Roman"/>
                        </a:rPr>
                        <a:t>2001</a:t>
                      </a: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106224"/>
              </p:ext>
            </p:extLst>
          </p:nvPr>
        </p:nvGraphicFramePr>
        <p:xfrm>
          <a:off x="1907952" y="1556519"/>
          <a:ext cx="4752529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0" name="Rovnice" r:id="rId3" imgW="2971800" imgH="635000" progId="Equation.3">
                  <p:embed/>
                </p:oleObj>
              </mc:Choice>
              <mc:Fallback>
                <p:oleObj name="Rovnice" r:id="rId3" imgW="2971800" imgH="635000" progId="Equation.3">
                  <p:embed/>
                  <p:pic>
                    <p:nvPicPr>
                      <p:cNvPr id="0" name="Picture 2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952" y="1556519"/>
                        <a:ext cx="4752529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Tabulk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635994"/>
              </p:ext>
            </p:extLst>
          </p:nvPr>
        </p:nvGraphicFramePr>
        <p:xfrm>
          <a:off x="395784" y="2636639"/>
          <a:ext cx="7704856" cy="864096"/>
        </p:xfrm>
        <a:graphic>
          <a:graphicData uri="http://schemas.openxmlformats.org/drawingml/2006/table">
            <a:tbl>
              <a:tblPr/>
              <a:tblGrid>
                <a:gridCol w="1512168"/>
                <a:gridCol w="6192688"/>
              </a:tblGrid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>
                          <a:latin typeface="+mn-lt"/>
                          <a:ea typeface="Calibri"/>
                          <a:cs typeface="Times New Roman"/>
                        </a:rPr>
                        <a:t>2002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ulk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209367"/>
              </p:ext>
            </p:extLst>
          </p:nvPr>
        </p:nvGraphicFramePr>
        <p:xfrm>
          <a:off x="395784" y="3644751"/>
          <a:ext cx="7704856" cy="864096"/>
        </p:xfrm>
        <a:graphic>
          <a:graphicData uri="http://schemas.openxmlformats.org/drawingml/2006/table">
            <a:tbl>
              <a:tblPr/>
              <a:tblGrid>
                <a:gridCol w="1512168"/>
                <a:gridCol w="6192688"/>
              </a:tblGrid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latin typeface="+mn-lt"/>
                          <a:ea typeface="Calibri"/>
                          <a:cs typeface="Times New Roman"/>
                        </a:rPr>
                        <a:t>2003</a:t>
                      </a: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071846"/>
              </p:ext>
            </p:extLst>
          </p:nvPr>
        </p:nvGraphicFramePr>
        <p:xfrm>
          <a:off x="1907952" y="3644751"/>
          <a:ext cx="4752528" cy="876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1" name="Rovnice" r:id="rId5" imgW="2755900" imgH="508000" progId="Equation.3">
                  <p:embed/>
                </p:oleObj>
              </mc:Choice>
              <mc:Fallback>
                <p:oleObj name="Rovnice" r:id="rId5" imgW="2755900" imgH="508000" progId="Equation.3">
                  <p:embed/>
                  <p:pic>
                    <p:nvPicPr>
                      <p:cNvPr id="0" name="Picture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952" y="3644751"/>
                        <a:ext cx="4752528" cy="8760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385539"/>
              </p:ext>
            </p:extLst>
          </p:nvPr>
        </p:nvGraphicFramePr>
        <p:xfrm>
          <a:off x="1907952" y="2636639"/>
          <a:ext cx="4752528" cy="855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2" name="Rovnice" r:id="rId7" imgW="2679700" imgH="482600" progId="Equation.3">
                  <p:embed/>
                </p:oleObj>
              </mc:Choice>
              <mc:Fallback>
                <p:oleObj name="Rovnice" r:id="rId7" imgW="2679700" imgH="482600" progId="Equation.3">
                  <p:embed/>
                  <p:pic>
                    <p:nvPicPr>
                      <p:cNvPr id="0" name="Picture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952" y="2636639"/>
                        <a:ext cx="4752528" cy="855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Tabulka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956634"/>
              </p:ext>
            </p:extLst>
          </p:nvPr>
        </p:nvGraphicFramePr>
        <p:xfrm>
          <a:off x="395784" y="4652863"/>
          <a:ext cx="7704856" cy="576064"/>
        </p:xfrm>
        <a:graphic>
          <a:graphicData uri="http://schemas.openxmlformats.org/drawingml/2006/table">
            <a:tbl>
              <a:tblPr/>
              <a:tblGrid>
                <a:gridCol w="1512168"/>
                <a:gridCol w="6192688"/>
              </a:tblGrid>
              <a:tr h="57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latin typeface="+mn-lt"/>
                          <a:ea typeface="Calibri"/>
                          <a:cs typeface="Times New Roman"/>
                        </a:rPr>
                        <a:t>2004</a:t>
                      </a: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13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879317"/>
              </p:ext>
            </p:extLst>
          </p:nvPr>
        </p:nvGraphicFramePr>
        <p:xfrm>
          <a:off x="1895475" y="4652963"/>
          <a:ext cx="26193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3" name="Rovnice" r:id="rId9" imgW="1269720" imgH="241200" progId="Equation.3">
                  <p:embed/>
                </p:oleObj>
              </mc:Choice>
              <mc:Fallback>
                <p:oleObj name="Rovnice" r:id="rId9" imgW="1269720" imgH="241200" progId="Equation.3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5475" y="4652963"/>
                        <a:ext cx="2619375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ulk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072376"/>
              </p:ext>
            </p:extLst>
          </p:nvPr>
        </p:nvGraphicFramePr>
        <p:xfrm>
          <a:off x="395784" y="5372943"/>
          <a:ext cx="7704856" cy="576064"/>
        </p:xfrm>
        <a:graphic>
          <a:graphicData uri="http://schemas.openxmlformats.org/drawingml/2006/table">
            <a:tbl>
              <a:tblPr/>
              <a:tblGrid>
                <a:gridCol w="1512168"/>
                <a:gridCol w="6192688"/>
              </a:tblGrid>
              <a:tr h="57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latin typeface="+mn-lt"/>
                          <a:ea typeface="Calibri"/>
                          <a:cs typeface="Times New Roman"/>
                        </a:rPr>
                        <a:t>2005</a:t>
                      </a:r>
                      <a:endParaRPr lang="cs-CZ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14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021188"/>
              </p:ext>
            </p:extLst>
          </p:nvPr>
        </p:nvGraphicFramePr>
        <p:xfrm>
          <a:off x="1884363" y="5373688"/>
          <a:ext cx="35750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74" name="Rovnice" r:id="rId11" imgW="1866600" imgH="241200" progId="Equation.3">
                  <p:embed/>
                </p:oleObj>
              </mc:Choice>
              <mc:Fallback>
                <p:oleObj name="Rovnice" r:id="rId11" imgW="1866600" imgH="241200" progId="Equation.3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5373688"/>
                        <a:ext cx="3575050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261764"/>
            <a:ext cx="7608734" cy="1295400"/>
          </a:xfrm>
        </p:spPr>
        <p:txBody>
          <a:bodyPr/>
          <a:lstStyle/>
          <a:p>
            <a:pPr marL="0" lvl="1">
              <a:buFont typeface="Arial" charset="0"/>
              <a:buNone/>
            </a:pPr>
            <a:r>
              <a:rPr lang="cs-CZ" sz="2300" b="1" dirty="0"/>
              <a:t>Na začátku roku 2000 žilo ve městě 52000 obyvatel. Při ročním předpokládaném přírůstku  2% bude na začátku roku 2005 ve městě žít asi 57 412 obyvatel.</a:t>
            </a:r>
          </a:p>
          <a:p>
            <a:pPr marL="0">
              <a:buFont typeface="Arial" charset="0"/>
              <a:buNone/>
            </a:pPr>
            <a:endParaRPr lang="cs-CZ" sz="2300" b="1" dirty="0"/>
          </a:p>
          <a:p>
            <a:pPr algn="ctr" eaLnBrk="1" hangingPunct="1">
              <a:buFont typeface="Arial" charset="0"/>
              <a:buNone/>
            </a:pPr>
            <a:endParaRPr lang="cs-CZ" sz="2400" dirty="0" smtClean="0"/>
          </a:p>
          <a:p>
            <a:pPr algn="ctr" eaLnBrk="1" hangingPunct="1">
              <a:buFont typeface="Arial" charset="0"/>
              <a:buNone/>
            </a:pPr>
            <a:endParaRPr lang="cs-CZ" sz="2400" dirty="0" smtClean="0"/>
          </a:p>
        </p:txBody>
      </p:sp>
      <p:sp>
        <p:nvSpPr>
          <p:cNvPr id="8" name="TextovéPole 7"/>
          <p:cNvSpPr txBox="1"/>
          <p:nvPr/>
        </p:nvSpPr>
        <p:spPr>
          <a:xfrm>
            <a:off x="251520" y="1916832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u="sng" dirty="0" smtClean="0">
                <a:latin typeface="Arial" charset="0"/>
                <a:cs typeface="Arial" charset="0"/>
              </a:rPr>
              <a:t>Čísla:</a:t>
            </a:r>
            <a:endParaRPr lang="cs-CZ" sz="2000" u="sng" dirty="0"/>
          </a:p>
        </p:txBody>
      </p:sp>
      <p:graphicFrame>
        <p:nvGraphicFramePr>
          <p:cNvPr id="2355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717006"/>
              </p:ext>
            </p:extLst>
          </p:nvPr>
        </p:nvGraphicFramePr>
        <p:xfrm>
          <a:off x="481013" y="2349500"/>
          <a:ext cx="8280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0" name="Rovnice" r:id="rId3" imgW="3911600" imgH="241300" progId="Equation.3">
                  <p:embed/>
                </p:oleObj>
              </mc:Choice>
              <mc:Fallback>
                <p:oleObj name="Rovnice" r:id="rId3" imgW="3911600" imgH="241300" progId="Equation.3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2349500"/>
                        <a:ext cx="8280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bdélník 8"/>
          <p:cNvSpPr/>
          <p:nvPr/>
        </p:nvSpPr>
        <p:spPr>
          <a:xfrm>
            <a:off x="467544" y="2967335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/>
              <a:t>tvoří prvních šest členů geometrické posloupnosti, </a:t>
            </a:r>
          </a:p>
          <a:p>
            <a:r>
              <a:rPr lang="cs-CZ" sz="2400" dirty="0" smtClean="0"/>
              <a:t>kde první člen je 52000 a kvocient 1,02.</a:t>
            </a:r>
            <a:endParaRPr lang="cs-CZ" sz="2400" dirty="0"/>
          </a:p>
        </p:txBody>
      </p:sp>
      <p:sp>
        <p:nvSpPr>
          <p:cNvPr id="10" name="Obdélník 9"/>
          <p:cNvSpPr/>
          <p:nvPr/>
        </p:nvSpPr>
        <p:spPr>
          <a:xfrm>
            <a:off x="251520" y="3933056"/>
            <a:ext cx="9108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2000" u="sng" kern="0" dirty="0" smtClean="0"/>
              <a:t>Závěr:</a:t>
            </a:r>
            <a:endParaRPr lang="cs-CZ" sz="2000" u="sng" kern="0" dirty="0"/>
          </a:p>
        </p:txBody>
      </p:sp>
      <p:graphicFrame>
        <p:nvGraphicFramePr>
          <p:cNvPr id="2355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579439"/>
              </p:ext>
            </p:extLst>
          </p:nvPr>
        </p:nvGraphicFramePr>
        <p:xfrm>
          <a:off x="2051720" y="4437112"/>
          <a:ext cx="3362325" cy="1224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1" name="Rovnice" r:id="rId5" imgW="1219200" imgH="469900" progId="Equation.3">
                  <p:embed/>
                </p:oleObj>
              </mc:Choice>
              <mc:Fallback>
                <p:oleObj name="Rovnice" r:id="rId5" imgW="1219200" imgH="469900" progId="Equation.3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437112"/>
                        <a:ext cx="3362325" cy="1224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1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229600" cy="1656184"/>
          </a:xfrm>
        </p:spPr>
        <p:txBody>
          <a:bodyPr/>
          <a:lstStyle/>
          <a:p>
            <a:pPr marL="0">
              <a:spcBef>
                <a:spcPct val="0"/>
              </a:spcBef>
              <a:buFont typeface="Arial" charset="0"/>
              <a:buNone/>
            </a:pPr>
            <a:r>
              <a:rPr lang="cs-CZ" sz="2300" b="1" dirty="0"/>
              <a:t>V roce 1971 bylo v naší republice 275 počítačů.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Určete, ve kterém roce byl u nás použit první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počítač, jestliže od zavedení počítačů až do roku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1971 činil roční přírůstek 54 %.</a:t>
            </a:r>
          </a:p>
          <a:p>
            <a:pPr marL="36576" indent="0" eaLnBrk="1" hangingPunct="1">
              <a:buNone/>
            </a:pPr>
            <a:endParaRPr lang="cs-CZ" sz="700" dirty="0" smtClean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2296319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ástupný symbol pro obsah 2"/>
          <p:cNvSpPr txBox="1">
            <a:spLocks/>
          </p:cNvSpPr>
          <p:nvPr/>
        </p:nvSpPr>
        <p:spPr>
          <a:xfrm>
            <a:off x="238572" y="2132856"/>
            <a:ext cx="8229600" cy="228480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buFont typeface="Wingdings 2"/>
              <a:buNone/>
            </a:pPr>
            <a:endParaRPr lang="cs-CZ" sz="700" dirty="0" smtClean="0"/>
          </a:p>
          <a:p>
            <a:pPr marL="36576" indent="0">
              <a:buFont typeface="Wingdings 2"/>
              <a:buNone/>
            </a:pPr>
            <a:r>
              <a:rPr lang="cs-CZ" sz="2400" dirty="0" smtClean="0"/>
              <a:t>a</a:t>
            </a:r>
            <a:r>
              <a:rPr lang="cs-CZ" sz="2400" baseline="-25000" dirty="0" smtClean="0"/>
              <a:t>0</a:t>
            </a:r>
            <a:r>
              <a:rPr lang="cs-CZ" sz="2400" dirty="0" smtClean="0"/>
              <a:t>= 1…….1.počítač</a:t>
            </a:r>
          </a:p>
          <a:p>
            <a:pPr marL="36576" indent="0">
              <a:buFont typeface="Wingdings 2"/>
              <a:buNone/>
            </a:pPr>
            <a:r>
              <a:rPr lang="cs-CZ" sz="2400" dirty="0" err="1" smtClean="0"/>
              <a:t>a</a:t>
            </a:r>
            <a:r>
              <a:rPr lang="cs-CZ" sz="2400" baseline="-25000" dirty="0" err="1" smtClean="0"/>
              <a:t>n</a:t>
            </a:r>
            <a:r>
              <a:rPr lang="cs-CZ" sz="2400" dirty="0" smtClean="0"/>
              <a:t>= 275….počet počítačů v roce 1975</a:t>
            </a:r>
          </a:p>
          <a:p>
            <a:pPr marL="36576" indent="0">
              <a:buFont typeface="Wingdings 2"/>
              <a:buNone/>
            </a:pPr>
            <a:r>
              <a:rPr lang="cs-CZ" sz="2400" dirty="0" smtClean="0"/>
              <a:t>p= 54%.......procentuální nárůst počítačů</a:t>
            </a:r>
          </a:p>
          <a:p>
            <a:pPr marL="36576" indent="0">
              <a:buFont typeface="Wingdings 2"/>
              <a:buNone/>
            </a:pPr>
            <a:r>
              <a:rPr lang="cs-CZ" sz="2400" dirty="0" smtClean="0"/>
              <a:t>n= ?............počet roků</a:t>
            </a:r>
          </a:p>
          <a:p>
            <a:pPr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484426"/>
              </p:ext>
            </p:extLst>
          </p:nvPr>
        </p:nvGraphicFramePr>
        <p:xfrm>
          <a:off x="2339752" y="476672"/>
          <a:ext cx="2952328" cy="113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6" name="Rovnice" r:id="rId3" imgW="1219200" imgH="469900" progId="Equation.3">
                  <p:embed/>
                </p:oleObj>
              </mc:Choice>
              <mc:Fallback>
                <p:oleObj name="Rovnice" r:id="rId3" imgW="1219200" imgH="469900" progId="Equation.3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76672"/>
                        <a:ext cx="2952328" cy="1138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508725" y="332656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Řešení:</a:t>
            </a:r>
            <a:endParaRPr lang="cs-CZ" sz="2000" dirty="0"/>
          </a:p>
        </p:txBody>
      </p:sp>
      <p:graphicFrame>
        <p:nvGraphicFramePr>
          <p:cNvPr id="266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271208"/>
              </p:ext>
            </p:extLst>
          </p:nvPr>
        </p:nvGraphicFramePr>
        <p:xfrm>
          <a:off x="2339752" y="1844824"/>
          <a:ext cx="2592388" cy="148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" name="Rovnice" r:id="rId5" imgW="1244600" imgH="711200" progId="Equation.3">
                  <p:embed/>
                </p:oleObj>
              </mc:Choice>
              <mc:Fallback>
                <p:oleObj name="Rovnice" r:id="rId5" imgW="1244600" imgH="711200" progId="Equation.3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844824"/>
                        <a:ext cx="2592388" cy="1481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ovéPole 10"/>
          <p:cNvSpPr txBox="1">
            <a:spLocks noChangeArrowheads="1"/>
          </p:cNvSpPr>
          <p:nvPr/>
        </p:nvSpPr>
        <p:spPr bwMode="auto">
          <a:xfrm>
            <a:off x="395288" y="4725144"/>
            <a:ext cx="7848600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/>
              <a:t> </a:t>
            </a:r>
            <a:r>
              <a:rPr lang="cs-CZ" dirty="0" smtClean="0"/>
              <a:t> 	     </a:t>
            </a:r>
            <a:r>
              <a:rPr lang="cs-CZ" sz="2400" dirty="0" smtClean="0"/>
              <a:t>1971 </a:t>
            </a:r>
            <a:r>
              <a:rPr lang="cs-CZ" sz="2400" dirty="0"/>
              <a:t>-13 = 1958</a:t>
            </a:r>
          </a:p>
          <a:p>
            <a:endParaRPr lang="cs-CZ" sz="2400" dirty="0"/>
          </a:p>
          <a:p>
            <a:r>
              <a:rPr lang="cs-CZ" sz="2300" dirty="0"/>
              <a:t>První počítač byl v republice použit v roce 1958.                                </a:t>
            </a: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265629"/>
              </p:ext>
            </p:extLst>
          </p:nvPr>
        </p:nvGraphicFramePr>
        <p:xfrm>
          <a:off x="2719388" y="3348038"/>
          <a:ext cx="1693862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" name="Rovnice" r:id="rId7" imgW="812447" imgH="418918" progId="Equation.3">
                  <p:embed/>
                </p:oleObj>
              </mc:Choice>
              <mc:Fallback>
                <p:oleObj name="Rovnice" r:id="rId7" imgW="812447" imgH="418918" progId="Equation.3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9388" y="3348038"/>
                        <a:ext cx="1693862" cy="87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166099"/>
              </p:ext>
            </p:extLst>
          </p:nvPr>
        </p:nvGraphicFramePr>
        <p:xfrm>
          <a:off x="2737892" y="4261470"/>
          <a:ext cx="925513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9" name="Rovnice" r:id="rId9" imgW="444307" imgH="431613" progId="Equation.3">
                  <p:embed/>
                </p:oleObj>
              </mc:Choice>
              <mc:Fallback>
                <p:oleObj name="Rovnice" r:id="rId9" imgW="444307" imgH="431613" progId="Equation.3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7892" y="4261470"/>
                        <a:ext cx="925513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2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229600" cy="2808312"/>
          </a:xfrm>
        </p:spPr>
        <p:txBody>
          <a:bodyPr/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Firma snižovala posledních pět let výrobu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každým rokem o 3,5% oproti předcházejícímu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roku. O kolik procent firma snížila výrobu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celkem?</a:t>
            </a:r>
          </a:p>
          <a:p>
            <a:pPr marL="36576" indent="0" eaLnBrk="1" hangingPunct="1">
              <a:buNone/>
            </a:pPr>
            <a:endParaRPr lang="cs-CZ" sz="700" dirty="0" smtClean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2296319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984810"/>
              </p:ext>
            </p:extLst>
          </p:nvPr>
        </p:nvGraphicFramePr>
        <p:xfrm>
          <a:off x="2699792" y="2420888"/>
          <a:ext cx="2287588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5" name="Rovnice" r:id="rId3" imgW="1193760" imgH="469800" progId="Equation.3">
                  <p:embed/>
                </p:oleObj>
              </mc:Choice>
              <mc:Fallback>
                <p:oleObj name="Rovnice" r:id="rId3" imgW="1193760" imgH="46980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420888"/>
                        <a:ext cx="2287588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ovéPole 5"/>
          <p:cNvSpPr txBox="1">
            <a:spLocks noChangeArrowheads="1"/>
          </p:cNvSpPr>
          <p:nvPr/>
        </p:nvSpPr>
        <p:spPr bwMode="auto">
          <a:xfrm>
            <a:off x="2123728" y="5335551"/>
            <a:ext cx="30508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dirty="0"/>
              <a:t>1- 0,837 </a:t>
            </a:r>
            <a:r>
              <a:rPr lang="cs-CZ" dirty="0" smtClean="0"/>
              <a:t>= 0,163</a:t>
            </a:r>
            <a:r>
              <a:rPr lang="cs-CZ" dirty="0"/>
              <a:t>…….16,3%</a:t>
            </a:r>
          </a:p>
        </p:txBody>
      </p:sp>
      <p:sp>
        <p:nvSpPr>
          <p:cNvPr id="9" name="TextovéPole 6"/>
          <p:cNvSpPr txBox="1">
            <a:spLocks noChangeArrowheads="1"/>
          </p:cNvSpPr>
          <p:nvPr/>
        </p:nvSpPr>
        <p:spPr bwMode="auto">
          <a:xfrm>
            <a:off x="285478" y="5809363"/>
            <a:ext cx="6353021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300" dirty="0"/>
              <a:t>Firma celkem za pět let snížila výrobu o 16,3%.</a:t>
            </a: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532648"/>
              </p:ext>
            </p:extLst>
          </p:nvPr>
        </p:nvGraphicFramePr>
        <p:xfrm>
          <a:off x="2699792" y="3356992"/>
          <a:ext cx="2214562" cy="184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6" name="Rovnice" r:id="rId5" imgW="1155600" imgH="965160" progId="Equation.3">
                  <p:embed/>
                </p:oleObj>
              </mc:Choice>
              <mc:Fallback>
                <p:oleObj name="Rovnice" r:id="rId5" imgW="1155600" imgH="96516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356992"/>
                        <a:ext cx="2214562" cy="184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6843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charset="0"/>
                <a:cs typeface="Arial" charset="0"/>
              </a:rPr>
              <a:t>Příklad č. 3</a:t>
            </a:r>
            <a:r>
              <a:rPr lang="cs-CZ" sz="2400" dirty="0" smtClean="0">
                <a:latin typeface="Arial" charset="0"/>
                <a:cs typeface="Arial" charset="0"/>
              </a:rPr>
              <a:t>: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51520" y="836713"/>
            <a:ext cx="8229600" cy="2808312"/>
          </a:xfrm>
        </p:spPr>
        <p:txBody>
          <a:bodyPr/>
          <a:lstStyle/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Pračka ztrácí opotřebováním každý rok 4,5% 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své ceny. Určete za jakou dobu klesne hodnota</a:t>
            </a:r>
          </a:p>
          <a:p>
            <a:pPr marL="0">
              <a:spcBef>
                <a:spcPct val="0"/>
              </a:spcBef>
              <a:buNone/>
            </a:pPr>
            <a:r>
              <a:rPr lang="cs-CZ" sz="2300" b="1" dirty="0"/>
              <a:t>pračky na polovinu.</a:t>
            </a:r>
          </a:p>
          <a:p>
            <a:pPr marL="36576" indent="0" eaLnBrk="1" hangingPunct="1">
              <a:buNone/>
            </a:pPr>
            <a:endParaRPr lang="cs-CZ" sz="700" dirty="0" smtClean="0"/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  <p:cxnSp>
        <p:nvCxnSpPr>
          <p:cNvPr id="6" name="Přímá spojovací čára 5"/>
          <p:cNvCxnSpPr/>
          <p:nvPr/>
        </p:nvCxnSpPr>
        <p:spPr>
          <a:xfrm>
            <a:off x="251520" y="1988840"/>
            <a:ext cx="52565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3"/>
          <p:cNvSpPr txBox="1">
            <a:spLocks noChangeArrowheads="1"/>
          </p:cNvSpPr>
          <p:nvPr/>
        </p:nvSpPr>
        <p:spPr bwMode="auto">
          <a:xfrm>
            <a:off x="251520" y="2132856"/>
            <a:ext cx="619283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 dirty="0"/>
              <a:t>a</a:t>
            </a:r>
            <a:r>
              <a:rPr lang="cs-CZ" sz="2400" baseline="-25000" dirty="0"/>
              <a:t>0 </a:t>
            </a:r>
            <a:r>
              <a:rPr lang="cs-CZ" sz="2400" dirty="0"/>
              <a:t>…nákupní hodnota </a:t>
            </a:r>
            <a:r>
              <a:rPr lang="cs-CZ" sz="2400" dirty="0" smtClean="0"/>
              <a:t>pračky</a:t>
            </a:r>
            <a:r>
              <a:rPr lang="cs-CZ" sz="2600" dirty="0" smtClean="0"/>
              <a:t> </a:t>
            </a:r>
            <a:endParaRPr lang="cs-CZ" sz="2400" dirty="0"/>
          </a:p>
          <a:p>
            <a:r>
              <a:rPr lang="cs-CZ" sz="2400" dirty="0" err="1"/>
              <a:t>a</a:t>
            </a:r>
            <a:r>
              <a:rPr lang="cs-CZ" sz="2400" baseline="-25000" dirty="0" err="1"/>
              <a:t>n</a:t>
            </a:r>
            <a:r>
              <a:rPr lang="cs-CZ" sz="2400" dirty="0"/>
              <a:t>....poloviční hodnota nákupní </a:t>
            </a:r>
            <a:r>
              <a:rPr lang="cs-CZ" sz="2400" dirty="0" smtClean="0"/>
              <a:t>ceny </a:t>
            </a:r>
            <a:r>
              <a:rPr lang="cs-CZ" sz="2800" dirty="0" smtClean="0"/>
              <a:t> </a:t>
            </a:r>
            <a:r>
              <a:rPr lang="cs-CZ" sz="2400" dirty="0" smtClean="0"/>
              <a:t> </a:t>
            </a:r>
            <a:endParaRPr lang="cs-CZ" sz="2400" dirty="0"/>
          </a:p>
          <a:p>
            <a:r>
              <a:rPr lang="cs-CZ" sz="2400" dirty="0"/>
              <a:t>p = 4,5%.....procentuální pokles ceny  </a:t>
            </a:r>
            <a:r>
              <a:rPr lang="cs-CZ" sz="2800" dirty="0" smtClean="0"/>
              <a:t> </a:t>
            </a:r>
            <a:endParaRPr lang="cs-CZ" sz="2400" dirty="0"/>
          </a:p>
          <a:p>
            <a:r>
              <a:rPr lang="cs-CZ" sz="2400" dirty="0"/>
              <a:t>n = ?..........počet </a:t>
            </a:r>
            <a:r>
              <a:rPr lang="cs-CZ" sz="2400" dirty="0" smtClean="0"/>
              <a:t>roků</a:t>
            </a:r>
            <a:r>
              <a:rPr lang="cs-CZ" sz="2800" dirty="0" smtClean="0"/>
              <a:t>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1915252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8387</TotalTime>
  <Words>290</Words>
  <Application>Microsoft Office PowerPoint</Application>
  <PresentationFormat>Předvádění na obrazovce (4:3)</PresentationFormat>
  <Paragraphs>81</Paragraphs>
  <Slides>11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Technický</vt:lpstr>
      <vt:lpstr>Rovnice</vt:lpstr>
      <vt:lpstr>Prezentace aplikace PowerPoint</vt:lpstr>
      <vt:lpstr>Prezentace aplikace PowerPoint</vt:lpstr>
      <vt:lpstr>Motivační příklad: </vt:lpstr>
      <vt:lpstr>Prezentace aplikace PowerPoint</vt:lpstr>
      <vt:lpstr>Prezentace aplikace PowerPoint</vt:lpstr>
      <vt:lpstr>Příklad č. 1:</vt:lpstr>
      <vt:lpstr>Prezentace aplikace PowerPoint</vt:lpstr>
      <vt:lpstr>Příklad č. 2:</vt:lpstr>
      <vt:lpstr>Příklad č. 3:</vt:lpstr>
      <vt:lpstr>Prezentace aplikace PowerPoint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statistiky</dc:title>
  <dc:subject>Matematika</dc:subject>
  <dc:creator>Mgr. Zdeňka Eklová</dc:creator>
  <cp:lastModifiedBy>Martin</cp:lastModifiedBy>
  <cp:revision>673</cp:revision>
  <dcterms:created xsi:type="dcterms:W3CDTF">2011-05-23T14:56:33Z</dcterms:created>
  <dcterms:modified xsi:type="dcterms:W3CDTF">2014-02-10T19:46:29Z</dcterms:modified>
  <cp:contentStatus/>
</cp:coreProperties>
</file>