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720" r:id="rId1"/>
  </p:sldMasterIdLst>
  <p:notesMasterIdLst>
    <p:notesMasterId r:id="rId13"/>
  </p:notesMasterIdLst>
  <p:handoutMasterIdLst>
    <p:handoutMasterId r:id="rId14"/>
  </p:handoutMasterIdLst>
  <p:sldIdLst>
    <p:sldId id="363" r:id="rId2"/>
    <p:sldId id="364" r:id="rId3"/>
    <p:sldId id="365" r:id="rId4"/>
    <p:sldId id="366" r:id="rId5"/>
    <p:sldId id="335" r:id="rId6"/>
    <p:sldId id="336" r:id="rId7"/>
    <p:sldId id="337" r:id="rId8"/>
    <p:sldId id="367" r:id="rId9"/>
    <p:sldId id="368" r:id="rId10"/>
    <p:sldId id="369" r:id="rId11"/>
    <p:sldId id="370" r:id="rId12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AC0000"/>
    <a:srgbClr val="F6332E"/>
    <a:srgbClr val="EC7366"/>
    <a:srgbClr val="995B2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93" autoAdjust="0"/>
    <p:restoredTop sz="96457" autoAdjust="0"/>
  </p:normalViewPr>
  <p:slideViewPr>
    <p:cSldViewPr>
      <p:cViewPr>
        <p:scale>
          <a:sx n="100" d="100"/>
          <a:sy n="100" d="100"/>
        </p:scale>
        <p:origin x="-1944" y="-3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45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image" Target="../media/image3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image" Target="../media/image5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2" Type="http://schemas.openxmlformats.org/officeDocument/2006/relationships/image" Target="../media/image9.wmf"/><Relationship Id="rId1" Type="http://schemas.openxmlformats.org/officeDocument/2006/relationships/image" Target="../media/image8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2" Type="http://schemas.openxmlformats.org/officeDocument/2006/relationships/image" Target="../media/image11.wmf"/><Relationship Id="rId1" Type="http://schemas.openxmlformats.org/officeDocument/2006/relationships/image" Target="../media/image9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338E2E8-0408-405C-9850-9D1DC5F27FB8}" type="datetimeFigureOut">
              <a:rPr lang="cs-CZ" smtClean="0"/>
              <a:pPr/>
              <a:t>10.2.2014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A86AE4-6429-4E15-AF10-6E2533D55DE0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0650637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998323-216D-4AA5-9564-7F3386B6015E}" type="datetimeFigureOut">
              <a:rPr lang="cs-CZ" smtClean="0"/>
              <a:pPr/>
              <a:t>10.2.2014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D816AA1-F28D-4C27-B854-4D9ABF27DBEC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968110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816AA1-F28D-4C27-B854-4D9ABF27DBEC}" type="slidenum">
              <a:rPr lang="cs-CZ" smtClean="0"/>
              <a:pPr/>
              <a:t>1</a:t>
            </a:fld>
            <a:endParaRPr lang="cs-CZ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Volný tvar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Volný tvar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Nadpis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17" name="Podnadpis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cs-CZ" smtClean="0"/>
              <a:t>Klepnutím lze upravit styl předlohy podnadpisů.</a:t>
            </a:r>
            <a:endParaRPr kumimoji="0" lang="en-US"/>
          </a:p>
        </p:txBody>
      </p:sp>
      <p:sp>
        <p:nvSpPr>
          <p:cNvPr id="30" name="Zástupný symbol pro datum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FEE846-B59B-4E5D-9F4A-1F3AC831E818}" type="datetimeFigureOut">
              <a:rPr lang="cs-CZ" smtClean="0"/>
              <a:pPr/>
              <a:t>10.2.2014</a:t>
            </a:fld>
            <a:endParaRPr lang="cs-CZ"/>
          </a:p>
        </p:txBody>
      </p:sp>
      <p:sp>
        <p:nvSpPr>
          <p:cNvPr id="19" name="Zástupný symbol pro zápatí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27" name="Zástupný symbol pro číslo snímku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8A745-A320-41D5-AEC6-EB787EA9B675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FEE846-B59B-4E5D-9F4A-1F3AC831E818}" type="datetimeFigureOut">
              <a:rPr lang="cs-CZ" smtClean="0"/>
              <a:pPr/>
              <a:t>10.2.2014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8A745-A320-41D5-AEC6-EB787EA9B675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FEE846-B59B-4E5D-9F4A-1F3AC831E818}" type="datetimeFigureOut">
              <a:rPr lang="cs-CZ" smtClean="0"/>
              <a:pPr/>
              <a:t>10.2.2014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8A745-A320-41D5-AEC6-EB787EA9B675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FEE846-B59B-4E5D-9F4A-1F3AC831E818}" type="datetimeFigureOut">
              <a:rPr lang="cs-CZ" smtClean="0"/>
              <a:pPr/>
              <a:t>10.2.2014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8A745-A320-41D5-AEC6-EB787EA9B675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Volný tvar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Volný tvar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FEE846-B59B-4E5D-9F4A-1F3AC831E818}" type="datetimeFigureOut">
              <a:rPr lang="cs-CZ" smtClean="0"/>
              <a:pPr/>
              <a:t>10.2.2014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8A745-A320-41D5-AEC6-EB787EA9B675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FEE846-B59B-4E5D-9F4A-1F3AC831E818}" type="datetimeFigureOut">
              <a:rPr lang="cs-CZ" smtClean="0"/>
              <a:pPr/>
              <a:t>10.2.2014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8A745-A320-41D5-AEC6-EB787EA9B675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5" name="Zástupný symbol pro obsah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FEE846-B59B-4E5D-9F4A-1F3AC831E818}" type="datetimeFigureOut">
              <a:rPr lang="cs-CZ" smtClean="0"/>
              <a:pPr/>
              <a:t>10.2.2014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8A745-A320-41D5-AEC6-EB787EA9B675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FEE846-B59B-4E5D-9F4A-1F3AC831E818}" type="datetimeFigureOut">
              <a:rPr lang="cs-CZ" smtClean="0"/>
              <a:pPr/>
              <a:t>10.2.2014</a:t>
            </a:fld>
            <a:endParaRPr lang="cs-CZ"/>
          </a:p>
        </p:txBody>
      </p:sp>
      <p:sp>
        <p:nvSpPr>
          <p:cNvPr id="8" name="Zástupný symbol pro číslo snímku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6D8A745-A320-41D5-AEC6-EB787EA9B675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9" name="Zástupný symbol pro zápatí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FEE846-B59B-4E5D-9F4A-1F3AC831E818}" type="datetimeFigureOut">
              <a:rPr lang="cs-CZ" smtClean="0"/>
              <a:pPr/>
              <a:t>10.2.2014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8A745-A320-41D5-AEC6-EB787EA9B675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FEE846-B59B-4E5D-9F4A-1F3AC831E818}" type="datetimeFigureOut">
              <a:rPr lang="cs-CZ" smtClean="0"/>
              <a:pPr/>
              <a:t>10.2.2014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46D8A745-A320-41D5-AEC6-EB787EA9B675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cs-CZ" smtClean="0"/>
              <a:t>Klepnutím na ikonu přidáte obrázek.</a:t>
            </a:r>
            <a:endParaRPr kumimoji="0" lang="en-US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54FEE846-B59B-4E5D-9F4A-1F3AC831E818}" type="datetimeFigureOut">
              <a:rPr lang="cs-CZ" smtClean="0"/>
              <a:pPr/>
              <a:t>10.2.2014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8A745-A320-41D5-AEC6-EB787EA9B675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Volný tvar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Volný tvar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Zástupný symbol pro nadpis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0" name="Zástupný symbol pro text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  <p:sp>
        <p:nvSpPr>
          <p:cNvPr id="10" name="Zástupný symbol pro datum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54FEE846-B59B-4E5D-9F4A-1F3AC831E818}" type="datetimeFigureOut">
              <a:rPr lang="cs-CZ" smtClean="0"/>
              <a:pPr/>
              <a:t>10.2.2014</a:t>
            </a:fld>
            <a:endParaRPr lang="cs-CZ"/>
          </a:p>
        </p:txBody>
      </p:sp>
      <p:sp>
        <p:nvSpPr>
          <p:cNvPr id="22" name="Zástupný symbol pro zápatí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18" name="Zástupný symbol pro číslo snímku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46D8A745-A320-41D5-AEC6-EB787EA9B675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4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3.w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6.wmf"/><Relationship Id="rId5" Type="http://schemas.openxmlformats.org/officeDocument/2006/relationships/oleObject" Target="../embeddings/oleObject4.bin"/><Relationship Id="rId4" Type="http://schemas.openxmlformats.org/officeDocument/2006/relationships/image" Target="../media/image5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7.w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wmf"/><Relationship Id="rId3" Type="http://schemas.openxmlformats.org/officeDocument/2006/relationships/oleObject" Target="../embeddings/oleObject6.bin"/><Relationship Id="rId7" Type="http://schemas.openxmlformats.org/officeDocument/2006/relationships/oleObject" Target="../embeddings/oleObject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9.wmf"/><Relationship Id="rId5" Type="http://schemas.openxmlformats.org/officeDocument/2006/relationships/oleObject" Target="../embeddings/oleObject7.bin"/><Relationship Id="rId4" Type="http://schemas.openxmlformats.org/officeDocument/2006/relationships/image" Target="../media/image8.wm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wmf"/><Relationship Id="rId3" Type="http://schemas.openxmlformats.org/officeDocument/2006/relationships/oleObject" Target="../embeddings/oleObject9.bin"/><Relationship Id="rId7" Type="http://schemas.openxmlformats.org/officeDocument/2006/relationships/oleObject" Target="../embeddings/oleObject1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11.wmf"/><Relationship Id="rId5" Type="http://schemas.openxmlformats.org/officeDocument/2006/relationships/oleObject" Target="../embeddings/oleObject10.bin"/><Relationship Id="rId4" Type="http://schemas.openxmlformats.org/officeDocument/2006/relationships/image" Target="../media/image9.wm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8" descr="Popis: http://www.zssvat.cz/wp-content/uploads/2010/10/logo-eu-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5616" y="332656"/>
            <a:ext cx="6865796" cy="15409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3" name="Rectangle 1"/>
          <p:cNvSpPr>
            <a:spLocks noChangeArrowheads="1"/>
          </p:cNvSpPr>
          <p:nvPr/>
        </p:nvSpPr>
        <p:spPr bwMode="auto">
          <a:xfrm>
            <a:off x="179512" y="2092871"/>
            <a:ext cx="8784976" cy="4031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2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Střední průmyslová škola elektrotechnická a informačních technologií Brno</a:t>
            </a:r>
            <a:endParaRPr kumimoji="0" lang="cs-CZ" sz="2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Číslo a název projektu: </a:t>
            </a:r>
            <a:r>
              <a:rPr kumimoji="0" lang="cs-CZ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CZ.1.07/1.5.00/34.0521 – Investice do vzdělání nesou nejvyšší úrok</a:t>
            </a:r>
            <a:endParaRPr kumimoji="0" lang="cs-CZ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Autor:		Mgr. Zdeňka</a:t>
            </a:r>
            <a:r>
              <a:rPr kumimoji="0" lang="cs-CZ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cs-CZ" b="0" i="0" u="none" strike="noStrike" cap="none" normalizeH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Eklová</a:t>
            </a:r>
            <a:endParaRPr kumimoji="0" lang="cs-CZ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cs-CZ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Tematická sada: 	</a:t>
            </a:r>
            <a:r>
              <a:rPr lang="cs-CZ" b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Závislosti, vztahy a práce s daty</a:t>
            </a:r>
            <a:endParaRPr kumimoji="0" lang="cs-CZ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cs-CZ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Téma:		</a:t>
            </a:r>
            <a:r>
              <a:rPr lang="cs-CZ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Jednoduché úročení, úroková míra, úrok </a:t>
            </a:r>
            <a:endParaRPr kumimoji="0" lang="cs-CZ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cs-CZ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Číslo materiálu:	</a:t>
            </a:r>
            <a:r>
              <a:rPr lang="cs-CZ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VY_42_INOVACE_03_13_EKZD</a:t>
            </a:r>
            <a:endParaRPr kumimoji="0" lang="cs-CZ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cs-CZ" dirty="0" smtClean="0">
                <a:latin typeface="Calibri" panose="020F0502020204030204" pitchFamily="34" charset="0"/>
                <a:ea typeface="Calibri" panose="020F0502020204030204" pitchFamily="34" charset="0"/>
                <a:cs typeface="Arial" pitchFamily="34" charset="0"/>
              </a:rPr>
              <a:t>Anotace:</a:t>
            </a:r>
            <a:r>
              <a:rPr lang="cs-CZ" sz="1600" dirty="0">
                <a:latin typeface="Calibri" panose="020F0502020204030204" pitchFamily="34" charset="0"/>
                <a:ea typeface="Calibri" pitchFamily="34" charset="0"/>
                <a:cs typeface="Arial" pitchFamily="34" charset="0"/>
              </a:rPr>
              <a:t> Materiál vysvětluje základní pojmy úrok, daň, úroková míra, jednoduché úročení. Slouží 	k procvičení úloh z praxe s využitím znalostí procentuálního počtu.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cs-CZ" sz="1600" dirty="0" smtClean="0">
                <a:latin typeface="Calibri" panose="020F0502020204030204" pitchFamily="34" charset="0"/>
                <a:ea typeface="Calibri" pitchFamily="34" charset="0"/>
                <a:cs typeface="Arial" pitchFamily="34" charset="0"/>
              </a:rPr>
              <a:t>	Výukový materiál slouží k výuce ve druhých a třetích ročnících střední školy.</a:t>
            </a:r>
            <a:r>
              <a:rPr lang="cs-CZ" dirty="0" smtClean="0">
                <a:latin typeface="Calibri" panose="020F0502020204030204" pitchFamily="34" charset="0"/>
                <a:ea typeface="Calibri" pitchFamily="34" charset="0"/>
                <a:cs typeface="Arial" pitchFamily="34" charset="0"/>
              </a:rPr>
              <a:t>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cs-CZ" sz="1600" dirty="0" smtClean="0">
                <a:latin typeface="Calibri" panose="020F0502020204030204" pitchFamily="34" charset="0"/>
                <a:ea typeface="Calibri" pitchFamily="34" charset="0"/>
                <a:cs typeface="Arial" pitchFamily="34" charset="0"/>
              </a:rPr>
              <a:t>	</a:t>
            </a:r>
            <a:r>
              <a:rPr lang="cs-CZ" sz="1400" dirty="0" smtClean="0">
                <a:latin typeface="Calibri" panose="020F0502020204030204" pitchFamily="34" charset="0"/>
                <a:ea typeface="Calibri" pitchFamily="34" charset="0"/>
                <a:cs typeface="Arial" pitchFamily="34" charset="0"/>
              </a:rPr>
              <a:t>	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cs-CZ" dirty="0" smtClean="0">
                <a:latin typeface="Calibri" panose="020F0502020204030204" pitchFamily="34" charset="0"/>
                <a:cs typeface="Arial" pitchFamily="34" charset="0"/>
              </a:rPr>
              <a:t>Pomůcky: </a:t>
            </a:r>
            <a:r>
              <a:rPr lang="cs-CZ" sz="1600" dirty="0" smtClean="0">
                <a:latin typeface="Calibri" panose="020F0502020204030204" pitchFamily="34" charset="0"/>
                <a:cs typeface="Arial" pitchFamily="34" charset="0"/>
              </a:rPr>
              <a:t>Psací potřeby, kalkulátory</a:t>
            </a:r>
            <a:endParaRPr kumimoji="0" lang="cs-CZ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9233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Nadpis 6"/>
          <p:cNvSpPr>
            <a:spLocks noGrp="1"/>
          </p:cNvSpPr>
          <p:nvPr>
            <p:ph type="title"/>
          </p:nvPr>
        </p:nvSpPr>
        <p:spPr>
          <a:xfrm>
            <a:off x="251520" y="260648"/>
            <a:ext cx="7467600" cy="648072"/>
          </a:xfrm>
        </p:spPr>
        <p:txBody>
          <a:bodyPr>
            <a:normAutofit/>
          </a:bodyPr>
          <a:lstStyle/>
          <a:p>
            <a:r>
              <a:rPr lang="cs-CZ" sz="2400" u="sng" dirty="0" smtClean="0">
                <a:latin typeface="Arial" charset="0"/>
                <a:cs typeface="Arial" charset="0"/>
              </a:rPr>
              <a:t>Příklad č. 4</a:t>
            </a:r>
            <a:r>
              <a:rPr lang="cs-CZ" sz="2400" dirty="0" smtClean="0">
                <a:latin typeface="Arial" charset="0"/>
                <a:cs typeface="Arial" charset="0"/>
              </a:rPr>
              <a:t>:</a:t>
            </a:r>
            <a:endParaRPr lang="cs-CZ" sz="2700" b="1" dirty="0">
              <a:latin typeface="Calibri" pitchFamily="34" charset="0"/>
            </a:endParaRPr>
          </a:p>
        </p:txBody>
      </p:sp>
      <p:sp>
        <p:nvSpPr>
          <p:cNvPr id="4" name="Zástupný symbol pro obsah 2"/>
          <p:cNvSpPr>
            <a:spLocks noGrp="1"/>
          </p:cNvSpPr>
          <p:nvPr>
            <p:ph idx="1"/>
          </p:nvPr>
        </p:nvSpPr>
        <p:spPr>
          <a:xfrm>
            <a:off x="251520" y="836713"/>
            <a:ext cx="8640960" cy="3096344"/>
          </a:xfrm>
        </p:spPr>
        <p:txBody>
          <a:bodyPr>
            <a:normAutofit/>
          </a:bodyPr>
          <a:lstStyle/>
          <a:p>
            <a:pPr marL="0">
              <a:spcBef>
                <a:spcPct val="0"/>
              </a:spcBef>
              <a:buNone/>
            </a:pPr>
            <a:r>
              <a:rPr lang="cs-CZ" sz="2300" b="1" dirty="0" smtClean="0"/>
              <a:t>Jakou </a:t>
            </a:r>
            <a:r>
              <a:rPr lang="cs-CZ" sz="2300" b="1" dirty="0"/>
              <a:t>nejmenší částku by museli manželé uložit do banky na začátku roku, aby při roční úrokové míře 2,2 %, s ročním úrokovým obdobím a daní</a:t>
            </a:r>
          </a:p>
          <a:p>
            <a:pPr marL="0">
              <a:spcBef>
                <a:spcPct val="0"/>
              </a:spcBef>
              <a:buNone/>
            </a:pPr>
            <a:r>
              <a:rPr lang="cs-CZ" sz="2300" b="1" dirty="0"/>
              <a:t> z úroku 15 %, získaný úrok pokryl náklady na roční pronájem bytu. Měsíční nájem je 5 000 Kč.</a:t>
            </a:r>
          </a:p>
          <a:p>
            <a:pPr marL="0">
              <a:spcBef>
                <a:spcPct val="0"/>
              </a:spcBef>
              <a:buNone/>
            </a:pPr>
            <a:endParaRPr lang="cs-CZ" sz="2300" b="1" dirty="0"/>
          </a:p>
          <a:p>
            <a:pPr marL="0">
              <a:spcBef>
                <a:spcPct val="0"/>
              </a:spcBef>
              <a:buNone/>
            </a:pPr>
            <a:endParaRPr lang="cs-CZ" sz="2300" b="1" dirty="0"/>
          </a:p>
          <a:p>
            <a:pPr marL="0">
              <a:spcBef>
                <a:spcPct val="0"/>
              </a:spcBef>
              <a:buNone/>
            </a:pPr>
            <a:endParaRPr lang="cs-CZ" sz="2300" b="1" dirty="0"/>
          </a:p>
          <a:p>
            <a:pPr marL="0">
              <a:spcBef>
                <a:spcPct val="0"/>
              </a:spcBef>
              <a:buNone/>
            </a:pPr>
            <a:endParaRPr lang="cs-CZ" sz="2300" b="1" dirty="0"/>
          </a:p>
          <a:p>
            <a:pPr marL="0">
              <a:spcBef>
                <a:spcPct val="0"/>
              </a:spcBef>
              <a:buNone/>
            </a:pPr>
            <a:endParaRPr lang="cs-CZ" sz="2300" b="1" dirty="0"/>
          </a:p>
          <a:p>
            <a:pPr marL="0">
              <a:spcBef>
                <a:spcPct val="0"/>
              </a:spcBef>
              <a:buNone/>
            </a:pPr>
            <a:endParaRPr lang="cs-CZ" sz="2300" b="1" dirty="0"/>
          </a:p>
        </p:txBody>
      </p:sp>
      <p:cxnSp>
        <p:nvCxnSpPr>
          <p:cNvPr id="6" name="Přímá spojovací čára 5"/>
          <p:cNvCxnSpPr/>
          <p:nvPr/>
        </p:nvCxnSpPr>
        <p:spPr>
          <a:xfrm>
            <a:off x="239507" y="2708920"/>
            <a:ext cx="627670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ovéPole 7"/>
          <p:cNvSpPr txBox="1"/>
          <p:nvPr/>
        </p:nvSpPr>
        <p:spPr>
          <a:xfrm>
            <a:off x="301552" y="2951336"/>
            <a:ext cx="85653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dirty="0" smtClean="0"/>
              <a:t>Roční nájemné: 5 000.12= 60 000 Kč  ( potřebný zisk z úroku)</a:t>
            </a:r>
            <a:endParaRPr lang="cs-CZ" sz="2400" dirty="0"/>
          </a:p>
        </p:txBody>
      </p:sp>
      <p:sp>
        <p:nvSpPr>
          <p:cNvPr id="9" name="TextovéPole 8"/>
          <p:cNvSpPr txBox="1"/>
          <p:nvPr/>
        </p:nvSpPr>
        <p:spPr>
          <a:xfrm>
            <a:off x="2609528" y="3429000"/>
            <a:ext cx="25202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dirty="0" smtClean="0"/>
              <a:t>  60 000= k. i.</a:t>
            </a:r>
            <a:r>
              <a:rPr lang="cs-CZ" sz="2400" dirty="0" err="1" smtClean="0"/>
              <a:t>K</a:t>
            </a:r>
            <a:r>
              <a:rPr lang="cs-CZ" sz="2400" dirty="0" err="1" smtClean="0">
                <a:cs typeface="Times New Roman"/>
              </a:rPr>
              <a:t>ₒ</a:t>
            </a:r>
            <a:endParaRPr lang="cs-CZ" sz="2400" dirty="0"/>
          </a:p>
        </p:txBody>
      </p:sp>
      <p:sp>
        <p:nvSpPr>
          <p:cNvPr id="10" name="TextovéPole 9"/>
          <p:cNvSpPr txBox="1"/>
          <p:nvPr/>
        </p:nvSpPr>
        <p:spPr>
          <a:xfrm>
            <a:off x="2681536" y="3933056"/>
            <a:ext cx="40174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400" dirty="0" smtClean="0"/>
              <a:t>         </a:t>
            </a:r>
            <a:r>
              <a:rPr lang="cs-CZ" sz="2400" dirty="0" err="1" smtClean="0"/>
              <a:t>K</a:t>
            </a:r>
            <a:r>
              <a:rPr lang="cs-CZ" sz="2400" dirty="0" err="1" smtClean="0">
                <a:cs typeface="Times New Roman"/>
              </a:rPr>
              <a:t>ₒ</a:t>
            </a:r>
            <a:r>
              <a:rPr lang="cs-CZ" sz="2400" dirty="0" smtClean="0">
                <a:cs typeface="Times New Roman"/>
              </a:rPr>
              <a:t>= 60 000:0,022:0,85</a:t>
            </a:r>
            <a:endParaRPr lang="cs-CZ" sz="2400" dirty="0"/>
          </a:p>
        </p:txBody>
      </p:sp>
      <p:sp>
        <p:nvSpPr>
          <p:cNvPr id="11" name="TextovéPole 10"/>
          <p:cNvSpPr txBox="1"/>
          <p:nvPr/>
        </p:nvSpPr>
        <p:spPr>
          <a:xfrm>
            <a:off x="2753544" y="4581128"/>
            <a:ext cx="334899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400" dirty="0" smtClean="0"/>
              <a:t>        </a:t>
            </a:r>
            <a:r>
              <a:rPr lang="cs-CZ" sz="2400" dirty="0" err="1" smtClean="0"/>
              <a:t>K</a:t>
            </a:r>
            <a:r>
              <a:rPr lang="cs-CZ" sz="2400" dirty="0" err="1" smtClean="0">
                <a:cs typeface="Times New Roman"/>
              </a:rPr>
              <a:t>ₒ</a:t>
            </a:r>
            <a:r>
              <a:rPr lang="cs-CZ" sz="2400" dirty="0" smtClean="0">
                <a:cs typeface="Times New Roman"/>
              </a:rPr>
              <a:t>= 3 208 556 Kč</a:t>
            </a:r>
            <a:endParaRPr lang="cs-CZ" sz="2400" dirty="0"/>
          </a:p>
        </p:txBody>
      </p:sp>
      <p:sp>
        <p:nvSpPr>
          <p:cNvPr id="14" name="TextovéPole 13"/>
          <p:cNvSpPr txBox="1"/>
          <p:nvPr/>
        </p:nvSpPr>
        <p:spPr>
          <a:xfrm>
            <a:off x="377280" y="5157192"/>
            <a:ext cx="69461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400" dirty="0" smtClean="0"/>
              <a:t>Manželé by museli uložit do banky </a:t>
            </a:r>
            <a:r>
              <a:rPr lang="cs-CZ" sz="2400" dirty="0" smtClean="0">
                <a:cs typeface="Times New Roman"/>
              </a:rPr>
              <a:t>3 208 556 Kč.</a:t>
            </a:r>
            <a:r>
              <a:rPr lang="cs-CZ" sz="2400" dirty="0" smtClean="0"/>
              <a:t> </a:t>
            </a:r>
            <a:endParaRPr lang="cs-CZ" sz="2400" dirty="0"/>
          </a:p>
        </p:txBody>
      </p:sp>
    </p:spTree>
    <p:extLst>
      <p:ext uri="{BB962C8B-B14F-4D97-AF65-F5344CB8AC3E}">
        <p14:creationId xmlns:p14="http://schemas.microsoft.com/office/powerpoint/2010/main" val="493607665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ovéPole 2"/>
          <p:cNvSpPr txBox="1"/>
          <p:nvPr/>
        </p:nvSpPr>
        <p:spPr>
          <a:xfrm>
            <a:off x="251520" y="4357082"/>
            <a:ext cx="5660524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100" b="1" dirty="0" smtClean="0">
                <a:cs typeface="Arial" pitchFamily="34" charset="0"/>
              </a:rPr>
              <a:t>Použitá literatura:</a:t>
            </a:r>
          </a:p>
          <a:p>
            <a:pPr>
              <a:buNone/>
            </a:pPr>
            <a:r>
              <a:rPr lang="cs-CZ" sz="1100" dirty="0">
                <a:cs typeface="Arial" pitchFamily="34" charset="0"/>
              </a:rPr>
              <a:t>Posloupnosti a řady, Matematika pro gymnázia- Prometheus </a:t>
            </a:r>
          </a:p>
          <a:p>
            <a:pPr>
              <a:buNone/>
            </a:pPr>
            <a:r>
              <a:rPr lang="cs-CZ" sz="1100" dirty="0">
                <a:cs typeface="Arial" pitchFamily="34" charset="0"/>
              </a:rPr>
              <a:t>Sbírka úloh z matematiky – Prometheus</a:t>
            </a:r>
          </a:p>
          <a:p>
            <a:r>
              <a:rPr lang="cs-CZ" sz="1100" dirty="0" smtClean="0"/>
              <a:t>AUTOR NEUVEDEN. </a:t>
            </a:r>
            <a:r>
              <a:rPr lang="cs-CZ" sz="1100" i="1" dirty="0" err="1" smtClean="0"/>
              <a:t>Google.cz</a:t>
            </a:r>
            <a:r>
              <a:rPr lang="cs-CZ" sz="1100" dirty="0" smtClean="0"/>
              <a:t> [online]. [cit. 5.2.2014]. Dostupný na WWW: </a:t>
            </a:r>
            <a:endParaRPr lang="cs-CZ" sz="1100" dirty="0" smtClean="0">
              <a:cs typeface="Arial" pitchFamily="34" charset="0"/>
            </a:endParaRPr>
          </a:p>
          <a:p>
            <a:r>
              <a:rPr lang="cs-CZ" sz="1100" dirty="0" smtClean="0"/>
              <a:t>http://sites.psu.edu/christinasoliday/wp-content/uploads/sites/5136/2014/01/finance1.jp</a:t>
            </a:r>
            <a:r>
              <a:rPr lang="cs-CZ" sz="1100" u="sng" dirty="0" smtClean="0"/>
              <a:t>g</a:t>
            </a:r>
            <a:endParaRPr lang="cs-CZ" sz="1100" dirty="0" smtClean="0">
              <a:cs typeface="Arial" pitchFamily="34" charset="0"/>
            </a:endParaRPr>
          </a:p>
          <a:p>
            <a:pPr>
              <a:buNone/>
            </a:pPr>
            <a:r>
              <a:rPr lang="cs-CZ" sz="1100" dirty="0" smtClean="0">
                <a:cs typeface="Arial" pitchFamily="34" charset="0"/>
              </a:rPr>
              <a:t>Vlastní </a:t>
            </a:r>
            <a:r>
              <a:rPr lang="cs-CZ" sz="1100" dirty="0">
                <a:cs typeface="Arial" pitchFamily="34" charset="0"/>
              </a:rPr>
              <a:t>archiv autora</a:t>
            </a:r>
          </a:p>
        </p:txBody>
      </p:sp>
    </p:spTree>
    <p:extLst>
      <p:ext uri="{BB962C8B-B14F-4D97-AF65-F5344CB8AC3E}">
        <p14:creationId xmlns:p14="http://schemas.microsoft.com/office/powerpoint/2010/main" val="356958971"/>
      </p:ext>
    </p:extLst>
  </p:cSld>
  <p:clrMapOvr>
    <a:masterClrMapping/>
  </p:clrMapOvr>
  <p:transition>
    <p:pull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Picture 1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9" name="AutoShape 6" descr="http://screen-wallpapers.com/wallpapers/616/financial-life-style-wallpaper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cs-CZ"/>
          </a:p>
        </p:txBody>
      </p:sp>
      <p:sp>
        <p:nvSpPr>
          <p:cNvPr id="7" name="Zástupný symbol pro obsah 2"/>
          <p:cNvSpPr txBox="1">
            <a:spLocks/>
          </p:cNvSpPr>
          <p:nvPr/>
        </p:nvSpPr>
        <p:spPr bwMode="auto">
          <a:xfrm>
            <a:off x="395536" y="3933056"/>
            <a:ext cx="8229600" cy="504056"/>
          </a:xfrm>
          <a:prstGeom prst="rect">
            <a:avLst/>
          </a:prstGeom>
          <a:solidFill>
            <a:schemeClr val="accent1">
              <a:alpha val="55000"/>
            </a:schemeClr>
          </a:solidFill>
          <a:ln w="28575">
            <a:solidFill>
              <a:schemeClr val="tx1">
                <a:alpha val="78000"/>
              </a:schemeClr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cs-CZ" sz="2400" b="1" i="1" dirty="0" smtClean="0"/>
              <a:t>Úroky </a:t>
            </a:r>
            <a:r>
              <a:rPr lang="cs-CZ" sz="2400" b="1" i="1" dirty="0"/>
              <a:t>se počítají stále z počátečního kapitálu</a:t>
            </a:r>
            <a:endParaRPr lang="cs-CZ" sz="3200" b="1" i="1" dirty="0"/>
          </a:p>
          <a:p>
            <a:pPr marL="1600200" lvl="3" indent="-228600" eaLnBrk="0" hangingPunct="0">
              <a:spcBef>
                <a:spcPct val="20000"/>
              </a:spcBef>
              <a:defRPr/>
            </a:pPr>
            <a:endParaRPr lang="cs-CZ" kern="0" dirty="0">
              <a:latin typeface="+mn-lt"/>
            </a:endParaRPr>
          </a:p>
        </p:txBody>
      </p:sp>
      <p:sp>
        <p:nvSpPr>
          <p:cNvPr id="2" name="Obdélník 1"/>
          <p:cNvSpPr/>
          <p:nvPr/>
        </p:nvSpPr>
        <p:spPr>
          <a:xfrm>
            <a:off x="219575" y="1988840"/>
            <a:ext cx="8405561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cs-CZ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25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33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Jednoduché </a:t>
            </a:r>
          </a:p>
          <a:p>
            <a:pPr algn="ctr"/>
            <a:r>
              <a:rPr lang="cs-CZ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25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33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úročení </a:t>
            </a:r>
          </a:p>
        </p:txBody>
      </p:sp>
    </p:spTree>
    <p:extLst>
      <p:ext uri="{BB962C8B-B14F-4D97-AF65-F5344CB8AC3E}">
        <p14:creationId xmlns:p14="http://schemas.microsoft.com/office/powerpoint/2010/main" val="4269177170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Nadpis 6"/>
          <p:cNvSpPr>
            <a:spLocks noGrp="1"/>
          </p:cNvSpPr>
          <p:nvPr>
            <p:ph type="title"/>
          </p:nvPr>
        </p:nvSpPr>
        <p:spPr>
          <a:xfrm>
            <a:off x="323528" y="412468"/>
            <a:ext cx="8568952" cy="1504364"/>
          </a:xfrm>
          <a:ln>
            <a:noFill/>
          </a:ln>
        </p:spPr>
        <p:txBody>
          <a:bodyPr anchor="t">
            <a:normAutofit/>
          </a:bodyPr>
          <a:lstStyle/>
          <a:p>
            <a:r>
              <a:rPr lang="cs-CZ" sz="2800" i="1" u="sng" dirty="0" smtClean="0">
                <a:latin typeface="Arial" pitchFamily="34" charset="0"/>
                <a:cs typeface="Arial" pitchFamily="34" charset="0"/>
              </a:rPr>
              <a:t>Základní pojmy</a:t>
            </a:r>
            <a:r>
              <a:rPr lang="cs-CZ" sz="2800" i="1" dirty="0" smtClean="0">
                <a:latin typeface="Arial" pitchFamily="34" charset="0"/>
                <a:cs typeface="Arial" pitchFamily="34" charset="0"/>
              </a:rPr>
              <a:t>:</a:t>
            </a:r>
            <a:r>
              <a:rPr lang="cs-CZ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cs-CZ" sz="2800" dirty="0" smtClean="0"/>
              <a:t/>
            </a:r>
            <a:br>
              <a:rPr lang="cs-CZ" sz="2800" dirty="0" smtClean="0"/>
            </a:br>
            <a:endParaRPr lang="cs-CZ" sz="2700" b="1" dirty="0">
              <a:latin typeface="Calibri" pitchFamily="34" charset="0"/>
            </a:endParaRPr>
          </a:p>
        </p:txBody>
      </p:sp>
      <p:sp>
        <p:nvSpPr>
          <p:cNvPr id="4" name="Nadpis 6"/>
          <p:cNvSpPr txBox="1">
            <a:spLocks/>
          </p:cNvSpPr>
          <p:nvPr/>
        </p:nvSpPr>
        <p:spPr>
          <a:xfrm>
            <a:off x="323528" y="1052736"/>
            <a:ext cx="7848872" cy="5040560"/>
          </a:xfrm>
          <a:prstGeom prst="rect">
            <a:avLst/>
          </a:prstGeom>
        </p:spPr>
        <p:txBody>
          <a:bodyPr vert="horz" lIns="45720" rIns="45720" anchor="t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4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j-ea"/>
              <a:cs typeface="+mj-cs"/>
            </a:endParaRPr>
          </a:p>
        </p:txBody>
      </p:sp>
      <p:sp>
        <p:nvSpPr>
          <p:cNvPr id="8" name="TextovéPole 7"/>
          <p:cNvSpPr txBox="1"/>
          <p:nvPr/>
        </p:nvSpPr>
        <p:spPr>
          <a:xfrm>
            <a:off x="308298" y="1052736"/>
            <a:ext cx="8584182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dirty="0" smtClean="0"/>
              <a:t>K</a:t>
            </a:r>
            <a:r>
              <a:rPr lang="cs-CZ" sz="2800" dirty="0" smtClean="0">
                <a:cs typeface="Times New Roman"/>
              </a:rPr>
              <a:t>ₒ	………. počáteční kapitál(vklad, úvěr)</a:t>
            </a:r>
          </a:p>
          <a:p>
            <a:r>
              <a:rPr lang="cs-CZ" sz="2800" dirty="0" smtClean="0">
                <a:cs typeface="Times New Roman"/>
              </a:rPr>
              <a:t>p %	............ úroková míra</a:t>
            </a:r>
          </a:p>
          <a:p>
            <a:r>
              <a:rPr lang="cs-CZ" sz="2800" dirty="0" smtClean="0">
                <a:cs typeface="Times New Roman"/>
              </a:rPr>
              <a:t>           ……... úroková míra vyjádřená desetinným</a:t>
            </a:r>
            <a:r>
              <a:rPr lang="cs-CZ" sz="2800" dirty="0">
                <a:cs typeface="Times New Roman"/>
              </a:rPr>
              <a:t> </a:t>
            </a:r>
            <a:r>
              <a:rPr lang="cs-CZ" sz="2800" dirty="0" smtClean="0">
                <a:cs typeface="Times New Roman"/>
              </a:rPr>
              <a:t>			  </a:t>
            </a:r>
            <a:r>
              <a:rPr lang="cs-CZ" sz="2400" dirty="0" smtClean="0">
                <a:cs typeface="Times New Roman"/>
              </a:rPr>
              <a:t>  </a:t>
            </a:r>
            <a:r>
              <a:rPr lang="cs-CZ" sz="2800" dirty="0" smtClean="0">
                <a:cs typeface="Times New Roman"/>
              </a:rPr>
              <a:t>číslem</a:t>
            </a:r>
          </a:p>
          <a:p>
            <a:r>
              <a:rPr lang="cs-CZ" sz="2800" dirty="0" smtClean="0">
                <a:cs typeface="Times New Roman"/>
              </a:rPr>
              <a:t>u 	..…...... daň z úroku %</a:t>
            </a:r>
          </a:p>
          <a:p>
            <a:r>
              <a:rPr lang="cs-CZ" sz="2800" dirty="0" smtClean="0">
                <a:cs typeface="Times New Roman"/>
              </a:rPr>
              <a:t>                …. </a:t>
            </a:r>
            <a:r>
              <a:rPr lang="cs-CZ" sz="900" dirty="0">
                <a:cs typeface="Times New Roman"/>
              </a:rPr>
              <a:t> </a:t>
            </a:r>
            <a:r>
              <a:rPr lang="cs-CZ" sz="2800" dirty="0" smtClean="0">
                <a:cs typeface="Times New Roman"/>
              </a:rPr>
              <a:t>zdaňovací koeficient vyjádřený 				</a:t>
            </a:r>
            <a:r>
              <a:rPr lang="cs-CZ" sz="1100" dirty="0" smtClean="0">
                <a:cs typeface="Times New Roman"/>
              </a:rPr>
              <a:t> </a:t>
            </a:r>
            <a:r>
              <a:rPr lang="cs-CZ" sz="2800" dirty="0" smtClean="0">
                <a:cs typeface="Times New Roman"/>
              </a:rPr>
              <a:t> </a:t>
            </a:r>
            <a:r>
              <a:rPr lang="cs-CZ" sz="2000" dirty="0" smtClean="0">
                <a:cs typeface="Times New Roman"/>
              </a:rPr>
              <a:t>  </a:t>
            </a:r>
            <a:r>
              <a:rPr lang="cs-CZ" sz="1200" dirty="0" smtClean="0">
                <a:cs typeface="Times New Roman"/>
              </a:rPr>
              <a:t> </a:t>
            </a:r>
            <a:r>
              <a:rPr lang="cs-CZ" sz="2800" dirty="0" smtClean="0">
                <a:cs typeface="Times New Roman"/>
              </a:rPr>
              <a:t>desetinným číslem</a:t>
            </a:r>
          </a:p>
          <a:p>
            <a:r>
              <a:rPr lang="cs-CZ" sz="2800" dirty="0" err="1" smtClean="0">
                <a:cs typeface="Times New Roman"/>
              </a:rPr>
              <a:t>i.</a:t>
            </a:r>
            <a:r>
              <a:rPr lang="cs-CZ" sz="2800" dirty="0" err="1" smtClean="0"/>
              <a:t>K</a:t>
            </a:r>
            <a:r>
              <a:rPr lang="cs-CZ" sz="2800" dirty="0" smtClean="0">
                <a:cs typeface="Times New Roman"/>
              </a:rPr>
              <a:t>ₒ      …….. úrok před zdaněním</a:t>
            </a:r>
          </a:p>
          <a:p>
            <a:r>
              <a:rPr lang="cs-CZ" sz="2800" dirty="0" err="1" smtClean="0">
                <a:cs typeface="Times New Roman"/>
              </a:rPr>
              <a:t>k.i</a:t>
            </a:r>
            <a:r>
              <a:rPr lang="cs-CZ" sz="2800" dirty="0" err="1" smtClean="0"/>
              <a:t>.K</a:t>
            </a:r>
            <a:r>
              <a:rPr lang="cs-CZ" sz="2800" dirty="0" smtClean="0">
                <a:cs typeface="Times New Roman"/>
              </a:rPr>
              <a:t>ₒ     …… úrok po zdanění</a:t>
            </a:r>
          </a:p>
          <a:p>
            <a:r>
              <a:rPr lang="cs-CZ" sz="2800" dirty="0" smtClean="0"/>
              <a:t>K</a:t>
            </a:r>
            <a:r>
              <a:rPr lang="cs-CZ" sz="2800" dirty="0" smtClean="0">
                <a:cs typeface="Times New Roman"/>
              </a:rPr>
              <a:t>ₒ(1+ki) …... celková vyplacená částka</a:t>
            </a:r>
          </a:p>
          <a:p>
            <a:endParaRPr lang="cs-CZ" sz="2800" dirty="0" smtClean="0">
              <a:cs typeface="Times New Roman"/>
            </a:endParaRPr>
          </a:p>
        </p:txBody>
      </p:sp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10627634"/>
              </p:ext>
            </p:extLst>
          </p:nvPr>
        </p:nvGraphicFramePr>
        <p:xfrm>
          <a:off x="347911" y="3200747"/>
          <a:ext cx="1552575" cy="763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420" name="Rovnice" r:id="rId3" imgW="799753" imgH="393529" progId="Equation.3">
                  <p:embed/>
                </p:oleObj>
              </mc:Choice>
              <mc:Fallback>
                <p:oleObj name="Rovnice" r:id="rId3" imgW="799753" imgH="393529" progId="Equation.3">
                  <p:embed/>
                  <p:pic>
                    <p:nvPicPr>
                      <p:cNvPr id="0" name="Picture 5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7911" y="3200747"/>
                        <a:ext cx="1552575" cy="7635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k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77867140"/>
              </p:ext>
            </p:extLst>
          </p:nvPr>
        </p:nvGraphicFramePr>
        <p:xfrm>
          <a:off x="338808" y="1916832"/>
          <a:ext cx="1081087" cy="796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421" name="Rovnice" r:id="rId5" imgW="520474" imgH="393529" progId="Equation.3">
                  <p:embed/>
                </p:oleObj>
              </mc:Choice>
              <mc:Fallback>
                <p:oleObj name="Rovnice" r:id="rId5" imgW="520474" imgH="393529" progId="Equation.3">
                  <p:embed/>
                  <p:pic>
                    <p:nvPicPr>
                      <p:cNvPr id="0" name="Picture 5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8808" y="1916832"/>
                        <a:ext cx="1081087" cy="7969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76863425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Nadpis 6"/>
          <p:cNvSpPr>
            <a:spLocks noGrp="1"/>
          </p:cNvSpPr>
          <p:nvPr>
            <p:ph type="title"/>
          </p:nvPr>
        </p:nvSpPr>
        <p:spPr>
          <a:xfrm>
            <a:off x="251520" y="260648"/>
            <a:ext cx="7467600" cy="648072"/>
          </a:xfrm>
        </p:spPr>
        <p:txBody>
          <a:bodyPr>
            <a:normAutofit/>
          </a:bodyPr>
          <a:lstStyle/>
          <a:p>
            <a:r>
              <a:rPr lang="cs-CZ" sz="2400" u="sng" dirty="0" smtClean="0">
                <a:latin typeface="Arial" charset="0"/>
                <a:cs typeface="Arial" charset="0"/>
              </a:rPr>
              <a:t>Příklad č. 1</a:t>
            </a:r>
            <a:r>
              <a:rPr lang="cs-CZ" sz="2400" dirty="0" smtClean="0">
                <a:latin typeface="Arial" charset="0"/>
                <a:cs typeface="Arial" charset="0"/>
              </a:rPr>
              <a:t>:</a:t>
            </a:r>
            <a:endParaRPr lang="cs-CZ" sz="2700" b="1" dirty="0">
              <a:latin typeface="Calibri" pitchFamily="34" charset="0"/>
            </a:endParaRPr>
          </a:p>
        </p:txBody>
      </p:sp>
      <p:sp>
        <p:nvSpPr>
          <p:cNvPr id="4" name="Zástupný symbol pro obsah 2"/>
          <p:cNvSpPr>
            <a:spLocks noGrp="1"/>
          </p:cNvSpPr>
          <p:nvPr>
            <p:ph idx="1"/>
          </p:nvPr>
        </p:nvSpPr>
        <p:spPr>
          <a:xfrm>
            <a:off x="251520" y="836712"/>
            <a:ext cx="8640960" cy="5545137"/>
          </a:xfrm>
        </p:spPr>
        <p:txBody>
          <a:bodyPr/>
          <a:lstStyle/>
          <a:p>
            <a:pPr marL="0">
              <a:spcBef>
                <a:spcPct val="0"/>
              </a:spcBef>
              <a:buNone/>
            </a:pPr>
            <a:r>
              <a:rPr lang="cs-CZ" sz="2300" b="1" dirty="0" smtClean="0"/>
              <a:t>Pan </a:t>
            </a:r>
            <a:r>
              <a:rPr lang="cs-CZ" sz="2300" b="1" dirty="0"/>
              <a:t>Novotný vložil do banky na jeden rok </a:t>
            </a:r>
          </a:p>
          <a:p>
            <a:pPr marL="0">
              <a:spcBef>
                <a:spcPct val="0"/>
              </a:spcBef>
              <a:buNone/>
            </a:pPr>
            <a:r>
              <a:rPr lang="cs-CZ" sz="2300" b="1" dirty="0"/>
              <a:t>150 000 korun s úrokovou mírou 4,6%,daň z úroku činí 15 %.</a:t>
            </a:r>
          </a:p>
          <a:p>
            <a:pPr marL="0">
              <a:spcBef>
                <a:spcPct val="0"/>
              </a:spcBef>
              <a:buNone/>
            </a:pPr>
            <a:endParaRPr lang="cs-CZ" sz="1100" b="1" dirty="0"/>
          </a:p>
          <a:p>
            <a:pPr>
              <a:buNone/>
            </a:pPr>
            <a:r>
              <a:rPr lang="cs-CZ" sz="2400" dirty="0"/>
              <a:t>Vypočítejte:</a:t>
            </a:r>
          </a:p>
          <a:p>
            <a:pPr marL="0" indent="0">
              <a:buNone/>
            </a:pPr>
            <a:r>
              <a:rPr lang="cs-CZ" sz="2400" dirty="0" smtClean="0"/>
              <a:t>a) Celkovou částku před zdaněním.</a:t>
            </a:r>
          </a:p>
          <a:p>
            <a:pPr marL="0" indent="0">
              <a:buNone/>
            </a:pPr>
            <a:r>
              <a:rPr lang="cs-CZ" sz="2400" dirty="0" smtClean="0"/>
              <a:t>b</a:t>
            </a:r>
            <a:r>
              <a:rPr lang="cs-CZ" sz="2400" dirty="0"/>
              <a:t>) Úrok před zdaněním.</a:t>
            </a:r>
          </a:p>
          <a:p>
            <a:pPr marL="0" indent="0">
              <a:buNone/>
            </a:pPr>
            <a:r>
              <a:rPr lang="cs-CZ" sz="2400" dirty="0"/>
              <a:t>c) Úrok po zdanění.</a:t>
            </a:r>
          </a:p>
          <a:p>
            <a:pPr marL="0" indent="0">
              <a:buNone/>
            </a:pPr>
            <a:r>
              <a:rPr lang="cs-CZ" sz="2400" dirty="0" smtClean="0"/>
              <a:t>d) Celkovou částku, kterou pan Novotný obdrží. </a:t>
            </a:r>
          </a:p>
          <a:p>
            <a:pPr eaLnBrk="1" hangingPunct="1">
              <a:buFont typeface="Arial" charset="0"/>
              <a:buNone/>
            </a:pPr>
            <a:endParaRPr lang="cs-CZ" dirty="0" smtClean="0">
              <a:latin typeface="Arial" charset="0"/>
              <a:cs typeface="Arial" charset="0"/>
            </a:endParaRPr>
          </a:p>
          <a:p>
            <a:pPr eaLnBrk="1" hangingPunct="1">
              <a:buFont typeface="Arial" charset="0"/>
              <a:buNone/>
            </a:pPr>
            <a:endParaRPr lang="cs-CZ" dirty="0" smtClean="0">
              <a:latin typeface="Arial" charset="0"/>
              <a:cs typeface="Arial" charset="0"/>
            </a:endParaRPr>
          </a:p>
          <a:p>
            <a:pPr eaLnBrk="1" hangingPunct="1">
              <a:buFont typeface="Arial" charset="0"/>
              <a:buNone/>
            </a:pPr>
            <a:endParaRPr lang="cs-CZ" dirty="0" smtClean="0">
              <a:latin typeface="Arial" charset="0"/>
              <a:cs typeface="Arial" charset="0"/>
            </a:endParaRPr>
          </a:p>
          <a:p>
            <a:pPr eaLnBrk="1" hangingPunct="1">
              <a:buFont typeface="Arial" charset="0"/>
              <a:buNone/>
            </a:pPr>
            <a:endParaRPr lang="cs-CZ" dirty="0" smtClean="0">
              <a:latin typeface="Arial" charset="0"/>
              <a:cs typeface="Arial" charset="0"/>
            </a:endParaRPr>
          </a:p>
          <a:p>
            <a:pPr eaLnBrk="1" hangingPunct="1">
              <a:buFont typeface="Arial" charset="0"/>
              <a:buNone/>
            </a:pPr>
            <a:endParaRPr lang="cs-CZ" dirty="0" smtClean="0">
              <a:latin typeface="Arial" charset="0"/>
              <a:cs typeface="Arial" charset="0"/>
            </a:endParaRPr>
          </a:p>
        </p:txBody>
      </p:sp>
      <p:cxnSp>
        <p:nvCxnSpPr>
          <p:cNvPr id="6" name="Přímá spojovací čára 5"/>
          <p:cNvCxnSpPr/>
          <p:nvPr/>
        </p:nvCxnSpPr>
        <p:spPr>
          <a:xfrm>
            <a:off x="251520" y="1700808"/>
            <a:ext cx="525658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5015317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Zástupný symbol pro obsah 3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51389727"/>
              </p:ext>
            </p:extLst>
          </p:nvPr>
        </p:nvGraphicFramePr>
        <p:xfrm>
          <a:off x="1211660" y="877754"/>
          <a:ext cx="1816601" cy="65657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54" name="Rovnice" r:id="rId3" imgW="1193760" imgH="431640" progId="Equation.3">
                  <p:embed/>
                </p:oleObj>
              </mc:Choice>
              <mc:Fallback>
                <p:oleObj name="Rovnice" r:id="rId3" imgW="1193760" imgH="431640" progId="Equation.3">
                  <p:embed/>
                  <p:pic>
                    <p:nvPicPr>
                      <p:cNvPr id="0" name="Picture 56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11660" y="877754"/>
                        <a:ext cx="1816601" cy="65657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ovéPole 4"/>
          <p:cNvSpPr txBox="1"/>
          <p:nvPr/>
        </p:nvSpPr>
        <p:spPr>
          <a:xfrm>
            <a:off x="683568" y="836712"/>
            <a:ext cx="3898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a)</a:t>
            </a:r>
            <a:endParaRPr lang="cs-CZ" dirty="0"/>
          </a:p>
        </p:txBody>
      </p:sp>
      <p:sp>
        <p:nvSpPr>
          <p:cNvPr id="6" name="TextovéPole 5"/>
          <p:cNvSpPr txBox="1"/>
          <p:nvPr/>
        </p:nvSpPr>
        <p:spPr>
          <a:xfrm>
            <a:off x="1115616" y="3212976"/>
            <a:ext cx="705032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400" dirty="0" smtClean="0"/>
              <a:t>Před zdaněním dosahovala částka 156 900 korun.</a:t>
            </a:r>
            <a:endParaRPr lang="cs-CZ" sz="2400" dirty="0"/>
          </a:p>
        </p:txBody>
      </p:sp>
      <p:sp>
        <p:nvSpPr>
          <p:cNvPr id="7" name="TextovéPole 6"/>
          <p:cNvSpPr txBox="1"/>
          <p:nvPr/>
        </p:nvSpPr>
        <p:spPr>
          <a:xfrm>
            <a:off x="755576" y="3645024"/>
            <a:ext cx="428675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b)   </a:t>
            </a:r>
            <a:r>
              <a:rPr lang="cs-CZ" sz="2400" dirty="0" smtClean="0"/>
              <a:t>150 000 . 0,046 = 6 900 Kč</a:t>
            </a:r>
            <a:endParaRPr lang="cs-CZ" sz="2400" dirty="0"/>
          </a:p>
        </p:txBody>
      </p:sp>
      <p:sp>
        <p:nvSpPr>
          <p:cNvPr id="9" name="TextovéPole 8"/>
          <p:cNvSpPr txBox="1"/>
          <p:nvPr/>
        </p:nvSpPr>
        <p:spPr>
          <a:xfrm>
            <a:off x="1187624" y="4077072"/>
            <a:ext cx="646843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400" dirty="0" smtClean="0"/>
              <a:t>Hodnota úroku před zdaněním je 6 900 korun.</a:t>
            </a:r>
            <a:endParaRPr lang="cs-CZ" sz="2400" dirty="0"/>
          </a:p>
        </p:txBody>
      </p:sp>
      <p:sp>
        <p:nvSpPr>
          <p:cNvPr id="10" name="TextovéPole 9"/>
          <p:cNvSpPr txBox="1"/>
          <p:nvPr/>
        </p:nvSpPr>
        <p:spPr>
          <a:xfrm>
            <a:off x="755576" y="4653136"/>
            <a:ext cx="390363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57200" indent="-457200"/>
            <a:r>
              <a:rPr lang="cs-CZ" dirty="0" smtClean="0"/>
              <a:t>c)    </a:t>
            </a:r>
            <a:r>
              <a:rPr lang="cs-CZ" sz="2400" dirty="0" smtClean="0"/>
              <a:t>6 900 . 0,15 = 1 035 Kč</a:t>
            </a:r>
          </a:p>
          <a:p>
            <a:pPr marL="342900" indent="-342900"/>
            <a:r>
              <a:rPr lang="cs-CZ" sz="2400" dirty="0" smtClean="0"/>
              <a:t>     6 900 -1 035 = 5 865 Kč</a:t>
            </a:r>
            <a:endParaRPr lang="cs-CZ" dirty="0"/>
          </a:p>
        </p:txBody>
      </p:sp>
      <p:sp>
        <p:nvSpPr>
          <p:cNvPr id="11" name="TextovéPole 10"/>
          <p:cNvSpPr txBox="1"/>
          <p:nvPr/>
        </p:nvSpPr>
        <p:spPr>
          <a:xfrm>
            <a:off x="755576" y="5589240"/>
            <a:ext cx="48301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d) </a:t>
            </a:r>
            <a:r>
              <a:rPr lang="cs-CZ" sz="2400" dirty="0" smtClean="0"/>
              <a:t>  150 000 + 5 865 =155 865 Kč </a:t>
            </a:r>
            <a:r>
              <a:rPr lang="cs-CZ" dirty="0" smtClean="0"/>
              <a:t> </a:t>
            </a:r>
            <a:endParaRPr lang="cs-CZ" dirty="0"/>
          </a:p>
        </p:txBody>
      </p:sp>
      <p:sp>
        <p:nvSpPr>
          <p:cNvPr id="12" name="TextovéPole 11"/>
          <p:cNvSpPr txBox="1"/>
          <p:nvPr/>
        </p:nvSpPr>
        <p:spPr>
          <a:xfrm>
            <a:off x="508725" y="332656"/>
            <a:ext cx="106792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 smtClean="0"/>
              <a:t>Řešení:</a:t>
            </a:r>
            <a:endParaRPr lang="cs-CZ" sz="2000" dirty="0"/>
          </a:p>
        </p:txBody>
      </p:sp>
      <p:graphicFrame>
        <p:nvGraphicFramePr>
          <p:cNvPr id="2" name="Objekt 1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277543604"/>
              </p:ext>
            </p:extLst>
          </p:nvPr>
        </p:nvGraphicFramePr>
        <p:xfrm>
          <a:off x="1165126" y="1484784"/>
          <a:ext cx="2514376" cy="152119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55" name="Rovnice" r:id="rId5" imgW="1511280" imgH="914400" progId="Equation.3">
                  <p:embed/>
                </p:oleObj>
              </mc:Choice>
              <mc:Fallback>
                <p:oleObj name="Rovnice" r:id="rId5" imgW="1511280" imgH="914400" progId="Equation.3">
                  <p:embed/>
                  <p:pic>
                    <p:nvPicPr>
                      <p:cNvPr id="0" name="Picture 57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65126" y="1484784"/>
                        <a:ext cx="2514376" cy="152119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634082"/>
          </a:xfrm>
        </p:spPr>
        <p:txBody>
          <a:bodyPr>
            <a:normAutofit/>
          </a:bodyPr>
          <a:lstStyle/>
          <a:p>
            <a:r>
              <a:rPr lang="cs-CZ" sz="1800" dirty="0" smtClean="0">
                <a:latin typeface="+mn-lt"/>
              </a:rPr>
              <a:t>d) </a:t>
            </a:r>
            <a:r>
              <a:rPr lang="cs-CZ" sz="2000" dirty="0" smtClean="0">
                <a:latin typeface="+mn-lt"/>
              </a:rPr>
              <a:t>Řešení pomocí vzorce:</a:t>
            </a:r>
            <a:endParaRPr lang="cs-CZ" sz="2000" dirty="0">
              <a:latin typeface="+mn-lt"/>
            </a:endParaRPr>
          </a:p>
        </p:txBody>
      </p:sp>
      <p:graphicFrame>
        <p:nvGraphicFramePr>
          <p:cNvPr id="5" name="Objekt 4"/>
          <p:cNvGraphicFramePr>
            <a:graphicFrameLocks noChangeAspect="1"/>
          </p:cNvGraphicFramePr>
          <p:nvPr/>
        </p:nvGraphicFramePr>
        <p:xfrm>
          <a:off x="1907705" y="980728"/>
          <a:ext cx="3960440" cy="19019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1" name="Rovnice" r:id="rId3" imgW="1905000" imgH="914400" progId="Equation.3">
                  <p:embed/>
                </p:oleObj>
              </mc:Choice>
              <mc:Fallback>
                <p:oleObj name="Rovnice" r:id="rId3" imgW="1905000" imgH="914400" progId="Equation.3">
                  <p:embed/>
                  <p:pic>
                    <p:nvPicPr>
                      <p:cNvPr id="0" name="Picture 5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07705" y="980728"/>
                        <a:ext cx="3960440" cy="190195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ovéPole 6"/>
          <p:cNvSpPr txBox="1"/>
          <p:nvPr/>
        </p:nvSpPr>
        <p:spPr>
          <a:xfrm>
            <a:off x="539552" y="3068960"/>
            <a:ext cx="6891630" cy="4462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300" dirty="0" smtClean="0"/>
              <a:t>Pan Novotný obdrží po roce celkem 155 865 korun.</a:t>
            </a:r>
            <a:endParaRPr lang="cs-CZ" sz="2300" dirty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79512" y="404664"/>
            <a:ext cx="8208912" cy="2664295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cs-CZ" sz="2800" b="1" i="1" dirty="0" smtClean="0"/>
              <a:t>Jednoduché úročení </a:t>
            </a:r>
            <a:r>
              <a:rPr lang="cs-CZ" sz="2800" i="1" dirty="0" smtClean="0"/>
              <a:t>-</a:t>
            </a:r>
            <a:r>
              <a:rPr lang="cs-CZ" sz="2800" b="1" i="1" dirty="0" smtClean="0"/>
              <a:t> </a:t>
            </a:r>
            <a:r>
              <a:rPr lang="cs-CZ" sz="2800" dirty="0" smtClean="0"/>
              <a:t>úroky se počítají stále</a:t>
            </a:r>
          </a:p>
          <a:p>
            <a:pPr>
              <a:buNone/>
            </a:pPr>
            <a:r>
              <a:rPr lang="cs-CZ" sz="2800" dirty="0"/>
              <a:t>	</a:t>
            </a:r>
            <a:r>
              <a:rPr lang="cs-CZ" sz="2800" dirty="0" smtClean="0"/>
              <a:t>				  z počátečního kapitálu</a:t>
            </a:r>
          </a:p>
          <a:p>
            <a:pPr>
              <a:buNone/>
            </a:pPr>
            <a:r>
              <a:rPr lang="cs-CZ" sz="2800" dirty="0" smtClean="0"/>
              <a:t>					- kapitál přibývá každým 				  rokem o stejnou částku  				  </a:t>
            </a:r>
            <a:r>
              <a:rPr lang="cs-CZ" sz="2800" dirty="0" err="1" smtClean="0">
                <a:cs typeface="Times New Roman"/>
              </a:rPr>
              <a:t>k.i</a:t>
            </a:r>
            <a:r>
              <a:rPr lang="cs-CZ" sz="2800" dirty="0" err="1" smtClean="0"/>
              <a:t>.K</a:t>
            </a:r>
            <a:r>
              <a:rPr lang="cs-CZ" sz="2800" dirty="0" smtClean="0">
                <a:cs typeface="Times New Roman"/>
              </a:rPr>
              <a:t>ₒ.</a:t>
            </a:r>
          </a:p>
          <a:p>
            <a:pPr>
              <a:buNone/>
            </a:pPr>
            <a:r>
              <a:rPr lang="cs-CZ" sz="2800" dirty="0" smtClean="0">
                <a:cs typeface="Times New Roman"/>
              </a:rPr>
              <a:t> (využíváme aritmetickou posloupnost s d= k.i</a:t>
            </a:r>
            <a:r>
              <a:rPr lang="cs-CZ" sz="2800" dirty="0" smtClean="0"/>
              <a:t>.</a:t>
            </a:r>
            <a:r>
              <a:rPr lang="cs-CZ" sz="2800" dirty="0" err="1" smtClean="0"/>
              <a:t>K</a:t>
            </a:r>
            <a:r>
              <a:rPr lang="cs-CZ" sz="2800" dirty="0" err="1" smtClean="0">
                <a:cs typeface="Times New Roman"/>
              </a:rPr>
              <a:t>ₒ</a:t>
            </a:r>
            <a:r>
              <a:rPr lang="cs-CZ" sz="2800" dirty="0" smtClean="0">
                <a:cs typeface="Times New Roman"/>
              </a:rPr>
              <a:t>)</a:t>
            </a:r>
            <a:endParaRPr lang="cs-CZ" sz="2800" dirty="0" smtClean="0"/>
          </a:p>
          <a:p>
            <a:pPr>
              <a:buNone/>
            </a:pPr>
            <a:endParaRPr lang="cs-CZ" sz="2800" dirty="0" smtClean="0"/>
          </a:p>
          <a:p>
            <a:pPr>
              <a:buNone/>
            </a:pPr>
            <a:r>
              <a:rPr lang="cs-CZ" sz="2800" b="1" dirty="0" smtClean="0"/>
              <a:t> </a:t>
            </a:r>
            <a:endParaRPr lang="cs-CZ" sz="2800" b="1" dirty="0"/>
          </a:p>
        </p:txBody>
      </p:sp>
      <p:sp>
        <p:nvSpPr>
          <p:cNvPr id="5" name="TextovéPole 4"/>
          <p:cNvSpPr txBox="1"/>
          <p:nvPr/>
        </p:nvSpPr>
        <p:spPr>
          <a:xfrm>
            <a:off x="251520" y="3792974"/>
            <a:ext cx="35283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i="1" dirty="0" smtClean="0"/>
              <a:t>Kapitál po n letech:  </a:t>
            </a:r>
            <a:endParaRPr lang="cs-CZ" sz="2800" b="1" i="1" dirty="0"/>
          </a:p>
        </p:txBody>
      </p:sp>
      <p:graphicFrame>
        <p:nvGraphicFramePr>
          <p:cNvPr id="10" name="Objekt 9"/>
          <p:cNvGraphicFramePr>
            <a:graphicFrameLocks noChangeAspect="1"/>
          </p:cNvGraphicFramePr>
          <p:nvPr/>
        </p:nvGraphicFramePr>
        <p:xfrm>
          <a:off x="4514850" y="3321050"/>
          <a:ext cx="1143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208" name="Rovnice" r:id="rId3" imgW="114151" imgH="215619" progId="Equation.3">
                  <p:embed/>
                </p:oleObj>
              </mc:Choice>
              <mc:Fallback>
                <p:oleObj name="Rovnice" r:id="rId3" imgW="114151" imgH="215619" progId="Equation.3">
                  <p:embed/>
                  <p:pic>
                    <p:nvPicPr>
                      <p:cNvPr id="0" name="Picture 14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14850" y="3321050"/>
                        <a:ext cx="114300" cy="215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ovéPole 11"/>
          <p:cNvSpPr txBox="1"/>
          <p:nvPr/>
        </p:nvSpPr>
        <p:spPr>
          <a:xfrm>
            <a:off x="251520" y="4729078"/>
            <a:ext cx="322075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800" b="1" i="1" dirty="0" smtClean="0"/>
              <a:t>Úrok po n letech: </a:t>
            </a:r>
            <a:endParaRPr lang="cs-CZ" sz="2800" b="1" i="1" dirty="0"/>
          </a:p>
        </p:txBody>
      </p:sp>
      <p:graphicFrame>
        <p:nvGraphicFramePr>
          <p:cNvPr id="13" name="Objek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55037960"/>
              </p:ext>
            </p:extLst>
          </p:nvPr>
        </p:nvGraphicFramePr>
        <p:xfrm>
          <a:off x="3923928" y="4738206"/>
          <a:ext cx="2063981" cy="5463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209" name="Rovnice" r:id="rId5" imgW="863225" imgH="228501" progId="Equation.3">
                  <p:embed/>
                </p:oleObj>
              </mc:Choice>
              <mc:Fallback>
                <p:oleObj name="Rovnice" r:id="rId5" imgW="863225" imgH="228501" progId="Equation.3">
                  <p:embed/>
                  <p:pic>
                    <p:nvPicPr>
                      <p:cNvPr id="0" name="Picture 15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23928" y="4738206"/>
                        <a:ext cx="2063981" cy="54634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k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36455596"/>
              </p:ext>
            </p:extLst>
          </p:nvPr>
        </p:nvGraphicFramePr>
        <p:xfrm>
          <a:off x="3995935" y="3792974"/>
          <a:ext cx="2880321" cy="56354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210" name="Rovnice" r:id="rId7" imgW="1168400" imgH="228600" progId="Equation.3">
                  <p:embed/>
                </p:oleObj>
              </mc:Choice>
              <mc:Fallback>
                <p:oleObj name="Rovnice" r:id="rId7" imgW="1168400" imgH="228600" progId="Equation.3">
                  <p:embed/>
                  <p:pic>
                    <p:nvPicPr>
                      <p:cNvPr id="0" name="Picture 15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95935" y="3792974"/>
                        <a:ext cx="2880321" cy="563541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Nadpis 6"/>
          <p:cNvSpPr>
            <a:spLocks noGrp="1"/>
          </p:cNvSpPr>
          <p:nvPr>
            <p:ph type="title"/>
          </p:nvPr>
        </p:nvSpPr>
        <p:spPr>
          <a:xfrm>
            <a:off x="251520" y="260648"/>
            <a:ext cx="7467600" cy="648072"/>
          </a:xfrm>
        </p:spPr>
        <p:txBody>
          <a:bodyPr>
            <a:normAutofit/>
          </a:bodyPr>
          <a:lstStyle/>
          <a:p>
            <a:r>
              <a:rPr lang="cs-CZ" sz="2400" u="sng" dirty="0" smtClean="0">
                <a:latin typeface="Arial" charset="0"/>
                <a:cs typeface="Arial" charset="0"/>
              </a:rPr>
              <a:t>Příklad č. 2</a:t>
            </a:r>
            <a:r>
              <a:rPr lang="cs-CZ" sz="2400" dirty="0" smtClean="0">
                <a:latin typeface="Arial" charset="0"/>
                <a:cs typeface="Arial" charset="0"/>
              </a:rPr>
              <a:t>:</a:t>
            </a:r>
            <a:endParaRPr lang="cs-CZ" sz="2700" b="1" dirty="0">
              <a:latin typeface="Calibri" pitchFamily="34" charset="0"/>
            </a:endParaRPr>
          </a:p>
        </p:txBody>
      </p:sp>
      <p:sp>
        <p:nvSpPr>
          <p:cNvPr id="4" name="Zástupný symbol pro obsah 2"/>
          <p:cNvSpPr>
            <a:spLocks noGrp="1"/>
          </p:cNvSpPr>
          <p:nvPr>
            <p:ph idx="1"/>
          </p:nvPr>
        </p:nvSpPr>
        <p:spPr>
          <a:xfrm>
            <a:off x="251520" y="836713"/>
            <a:ext cx="8640960" cy="2376263"/>
          </a:xfrm>
        </p:spPr>
        <p:txBody>
          <a:bodyPr>
            <a:normAutofit/>
          </a:bodyPr>
          <a:lstStyle/>
          <a:p>
            <a:pPr marL="0">
              <a:spcBef>
                <a:spcPct val="0"/>
              </a:spcBef>
              <a:buNone/>
            </a:pPr>
            <a:r>
              <a:rPr lang="cs-CZ" sz="2300" b="1" dirty="0" smtClean="0"/>
              <a:t>Banka </a:t>
            </a:r>
            <a:r>
              <a:rPr lang="cs-CZ" sz="2300" b="1" dirty="0"/>
              <a:t>vydávala dluhopisy v hodnotě 50 000 korun</a:t>
            </a:r>
          </a:p>
          <a:p>
            <a:pPr marL="0">
              <a:spcBef>
                <a:spcPct val="0"/>
              </a:spcBef>
              <a:buNone/>
            </a:pPr>
            <a:r>
              <a:rPr lang="cs-CZ" sz="2300" b="1" dirty="0" smtClean="0"/>
              <a:t>s </a:t>
            </a:r>
            <a:r>
              <a:rPr lang="cs-CZ" sz="2300" b="1" dirty="0"/>
              <a:t>dobou splatnosti pět let, úrokovou mírou 5,6%</a:t>
            </a:r>
          </a:p>
          <a:p>
            <a:pPr marL="0">
              <a:spcBef>
                <a:spcPct val="0"/>
              </a:spcBef>
              <a:buNone/>
            </a:pPr>
            <a:r>
              <a:rPr lang="cs-CZ" sz="2300" b="1" dirty="0" smtClean="0"/>
              <a:t>a </a:t>
            </a:r>
            <a:r>
              <a:rPr lang="cs-CZ" sz="2300" b="1" dirty="0"/>
              <a:t>daní z úroku 25%. Úrok banka vyplácí </a:t>
            </a:r>
            <a:r>
              <a:rPr lang="cs-CZ" sz="2300" b="1" dirty="0" smtClean="0"/>
              <a:t>vždy po </a:t>
            </a:r>
            <a:r>
              <a:rPr lang="cs-CZ" sz="2300" b="1" dirty="0"/>
              <a:t>uplynutí jednoho roku.</a:t>
            </a:r>
          </a:p>
          <a:p>
            <a:pPr marL="0">
              <a:spcBef>
                <a:spcPct val="0"/>
              </a:spcBef>
              <a:buNone/>
            </a:pPr>
            <a:r>
              <a:rPr lang="cs-CZ" sz="2300" b="1" dirty="0"/>
              <a:t>Vypočítejte, kolik korun činil úrok po </a:t>
            </a:r>
            <a:r>
              <a:rPr lang="cs-CZ" sz="2300" b="1" dirty="0" smtClean="0"/>
              <a:t>zdanění za </a:t>
            </a:r>
            <a:r>
              <a:rPr lang="cs-CZ" sz="2300" b="1" dirty="0"/>
              <a:t>pět </a:t>
            </a:r>
            <a:r>
              <a:rPr lang="cs-CZ" sz="2300" b="1" dirty="0" smtClean="0"/>
              <a:t>let celkem</a:t>
            </a:r>
            <a:r>
              <a:rPr lang="cs-CZ" sz="2300" b="1" dirty="0"/>
              <a:t>.</a:t>
            </a:r>
          </a:p>
          <a:p>
            <a:pPr eaLnBrk="1" hangingPunct="1">
              <a:buFont typeface="Arial" charset="0"/>
              <a:buNone/>
            </a:pPr>
            <a:endParaRPr lang="cs-CZ" dirty="0" smtClean="0">
              <a:latin typeface="Arial" charset="0"/>
              <a:cs typeface="Arial" charset="0"/>
            </a:endParaRPr>
          </a:p>
          <a:p>
            <a:pPr eaLnBrk="1" hangingPunct="1">
              <a:buFont typeface="Arial" charset="0"/>
              <a:buNone/>
            </a:pPr>
            <a:endParaRPr lang="cs-CZ" dirty="0" smtClean="0">
              <a:latin typeface="Arial" charset="0"/>
              <a:cs typeface="Arial" charset="0"/>
            </a:endParaRPr>
          </a:p>
          <a:p>
            <a:pPr eaLnBrk="1" hangingPunct="1">
              <a:buFont typeface="Arial" charset="0"/>
              <a:buNone/>
            </a:pPr>
            <a:endParaRPr lang="cs-CZ" dirty="0" smtClean="0">
              <a:latin typeface="Arial" charset="0"/>
              <a:cs typeface="Arial" charset="0"/>
            </a:endParaRPr>
          </a:p>
          <a:p>
            <a:pPr eaLnBrk="1" hangingPunct="1">
              <a:buFont typeface="Arial" charset="0"/>
              <a:buNone/>
            </a:pPr>
            <a:endParaRPr lang="cs-CZ" dirty="0" smtClean="0">
              <a:latin typeface="Arial" charset="0"/>
              <a:cs typeface="Arial" charset="0"/>
            </a:endParaRPr>
          </a:p>
        </p:txBody>
      </p:sp>
      <p:cxnSp>
        <p:nvCxnSpPr>
          <p:cNvPr id="6" name="Přímá spojovací čára 5"/>
          <p:cNvCxnSpPr/>
          <p:nvPr/>
        </p:nvCxnSpPr>
        <p:spPr>
          <a:xfrm>
            <a:off x="251520" y="2996952"/>
            <a:ext cx="525658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76192784"/>
              </p:ext>
            </p:extLst>
          </p:nvPr>
        </p:nvGraphicFramePr>
        <p:xfrm>
          <a:off x="3203848" y="3212976"/>
          <a:ext cx="1944216" cy="51531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478" name="Rovnice" r:id="rId3" imgW="863225" imgH="228501" progId="Equation.3">
                  <p:embed/>
                </p:oleObj>
              </mc:Choice>
              <mc:Fallback>
                <p:oleObj name="Rovnice" r:id="rId3" imgW="863225" imgH="228501" progId="Equation.3">
                  <p:embed/>
                  <p:pic>
                    <p:nvPicPr>
                      <p:cNvPr id="0" name="Picture 5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03848" y="3212976"/>
                        <a:ext cx="1944216" cy="515311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75410636"/>
              </p:ext>
            </p:extLst>
          </p:nvPr>
        </p:nvGraphicFramePr>
        <p:xfrm>
          <a:off x="3203848" y="3789040"/>
          <a:ext cx="3816424" cy="493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479" name="Rovnice" r:id="rId5" imgW="1675673" imgH="215806" progId="Equation.3">
                  <p:embed/>
                </p:oleObj>
              </mc:Choice>
              <mc:Fallback>
                <p:oleObj name="Rovnice" r:id="rId5" imgW="1675673" imgH="215806" progId="Equation.3">
                  <p:embed/>
                  <p:pic>
                    <p:nvPicPr>
                      <p:cNvPr id="0" name="Picture 6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03848" y="3789040"/>
                        <a:ext cx="3816424" cy="4931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k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94191849"/>
              </p:ext>
            </p:extLst>
          </p:nvPr>
        </p:nvGraphicFramePr>
        <p:xfrm>
          <a:off x="3247281" y="4437112"/>
          <a:ext cx="1785168" cy="481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480" name="Rovnice" r:id="rId7" imgW="799920" imgH="215640" progId="Equation.3">
                  <p:embed/>
                </p:oleObj>
              </mc:Choice>
              <mc:Fallback>
                <p:oleObj name="Rovnice" r:id="rId7" imgW="799920" imgH="215640" progId="Equation.3">
                  <p:embed/>
                  <p:pic>
                    <p:nvPicPr>
                      <p:cNvPr id="0" name="Picture 6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47281" y="4437112"/>
                        <a:ext cx="1785168" cy="4816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extovéPole 10"/>
          <p:cNvSpPr txBox="1"/>
          <p:nvPr/>
        </p:nvSpPr>
        <p:spPr>
          <a:xfrm>
            <a:off x="755576" y="5157192"/>
            <a:ext cx="61926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dirty="0" smtClean="0"/>
              <a:t>Za pět let činil úrok 10 500 Kč.</a:t>
            </a:r>
            <a:endParaRPr lang="cs-CZ" sz="2800" dirty="0"/>
          </a:p>
        </p:txBody>
      </p:sp>
    </p:spTree>
    <p:extLst>
      <p:ext uri="{BB962C8B-B14F-4D97-AF65-F5344CB8AC3E}">
        <p14:creationId xmlns:p14="http://schemas.microsoft.com/office/powerpoint/2010/main" val="1400778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Nadpis 6"/>
          <p:cNvSpPr>
            <a:spLocks noGrp="1"/>
          </p:cNvSpPr>
          <p:nvPr>
            <p:ph type="title"/>
          </p:nvPr>
        </p:nvSpPr>
        <p:spPr>
          <a:xfrm>
            <a:off x="251520" y="260648"/>
            <a:ext cx="7467600" cy="648072"/>
          </a:xfrm>
        </p:spPr>
        <p:txBody>
          <a:bodyPr>
            <a:normAutofit/>
          </a:bodyPr>
          <a:lstStyle/>
          <a:p>
            <a:r>
              <a:rPr lang="cs-CZ" sz="2400" u="sng" dirty="0" smtClean="0">
                <a:latin typeface="Arial" charset="0"/>
                <a:cs typeface="Arial" charset="0"/>
              </a:rPr>
              <a:t>Příklad č. 3</a:t>
            </a:r>
            <a:r>
              <a:rPr lang="cs-CZ" sz="2400" dirty="0" smtClean="0">
                <a:latin typeface="Arial" charset="0"/>
                <a:cs typeface="Arial" charset="0"/>
              </a:rPr>
              <a:t>:</a:t>
            </a:r>
            <a:endParaRPr lang="cs-CZ" sz="2700" b="1" dirty="0">
              <a:latin typeface="Calibri" pitchFamily="34" charset="0"/>
            </a:endParaRPr>
          </a:p>
        </p:txBody>
      </p:sp>
      <p:sp>
        <p:nvSpPr>
          <p:cNvPr id="4" name="Zástupný symbol pro obsah 2"/>
          <p:cNvSpPr>
            <a:spLocks noGrp="1"/>
          </p:cNvSpPr>
          <p:nvPr>
            <p:ph idx="1"/>
          </p:nvPr>
        </p:nvSpPr>
        <p:spPr>
          <a:xfrm>
            <a:off x="251520" y="836713"/>
            <a:ext cx="8640960" cy="3096344"/>
          </a:xfrm>
        </p:spPr>
        <p:txBody>
          <a:bodyPr>
            <a:normAutofit/>
          </a:bodyPr>
          <a:lstStyle/>
          <a:p>
            <a:pPr marL="0">
              <a:spcBef>
                <a:spcPct val="0"/>
              </a:spcBef>
              <a:buNone/>
            </a:pPr>
            <a:r>
              <a:rPr lang="cs-CZ" sz="2300" b="1" dirty="0" smtClean="0"/>
              <a:t>Prarodiče </a:t>
            </a:r>
            <a:r>
              <a:rPr lang="cs-CZ" sz="2300" b="1" dirty="0"/>
              <a:t>uložili své vnučce na konto 600 000 korun</a:t>
            </a:r>
          </a:p>
          <a:p>
            <a:pPr marL="0">
              <a:spcBef>
                <a:spcPct val="0"/>
              </a:spcBef>
              <a:buNone/>
            </a:pPr>
            <a:r>
              <a:rPr lang="cs-CZ" sz="2300" b="1" dirty="0"/>
              <a:t>s roční úrokovou mírou 2,9 %. Úrok za jeden rok </a:t>
            </a:r>
          </a:p>
          <a:p>
            <a:pPr marL="0">
              <a:spcBef>
                <a:spcPct val="0"/>
              </a:spcBef>
              <a:buNone/>
            </a:pPr>
            <a:r>
              <a:rPr lang="cs-CZ" sz="2300" b="1" dirty="0"/>
              <a:t>z vložené částky bude banka vyplácet vnučce každý měsíc jako kapesné. Daň z úroku je 15 %. </a:t>
            </a:r>
          </a:p>
          <a:p>
            <a:pPr marL="0">
              <a:spcBef>
                <a:spcPct val="0"/>
              </a:spcBef>
              <a:buNone/>
            </a:pPr>
            <a:r>
              <a:rPr lang="cs-CZ" sz="2300" b="1" dirty="0"/>
              <a:t>Určete měsíční kapesné vnučky.</a:t>
            </a:r>
          </a:p>
          <a:p>
            <a:pPr marL="0">
              <a:spcBef>
                <a:spcPct val="0"/>
              </a:spcBef>
              <a:buNone/>
            </a:pPr>
            <a:endParaRPr lang="cs-CZ" sz="2300" b="1" dirty="0"/>
          </a:p>
          <a:p>
            <a:pPr eaLnBrk="1" hangingPunct="1">
              <a:buFont typeface="Arial" charset="0"/>
              <a:buNone/>
            </a:pPr>
            <a:endParaRPr lang="cs-CZ" dirty="0" smtClean="0">
              <a:latin typeface="Arial" charset="0"/>
              <a:cs typeface="Arial" charset="0"/>
            </a:endParaRPr>
          </a:p>
          <a:p>
            <a:pPr eaLnBrk="1" hangingPunct="1">
              <a:buFont typeface="Arial" charset="0"/>
              <a:buNone/>
            </a:pPr>
            <a:endParaRPr lang="cs-CZ" dirty="0" smtClean="0">
              <a:latin typeface="Arial" charset="0"/>
              <a:cs typeface="Arial" charset="0"/>
            </a:endParaRPr>
          </a:p>
          <a:p>
            <a:pPr eaLnBrk="1" hangingPunct="1">
              <a:buFont typeface="Arial" charset="0"/>
              <a:buNone/>
            </a:pPr>
            <a:endParaRPr lang="cs-CZ" dirty="0" smtClean="0">
              <a:latin typeface="Arial" charset="0"/>
              <a:cs typeface="Arial" charset="0"/>
            </a:endParaRPr>
          </a:p>
          <a:p>
            <a:pPr eaLnBrk="1" hangingPunct="1">
              <a:buFont typeface="Arial" charset="0"/>
              <a:buNone/>
            </a:pPr>
            <a:endParaRPr lang="cs-CZ" dirty="0" smtClean="0">
              <a:latin typeface="Arial" charset="0"/>
              <a:cs typeface="Arial" charset="0"/>
            </a:endParaRPr>
          </a:p>
        </p:txBody>
      </p:sp>
      <p:cxnSp>
        <p:nvCxnSpPr>
          <p:cNvPr id="6" name="Přímá spojovací čára 5"/>
          <p:cNvCxnSpPr/>
          <p:nvPr/>
        </p:nvCxnSpPr>
        <p:spPr>
          <a:xfrm>
            <a:off x="239507" y="2708920"/>
            <a:ext cx="525658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ovéPole 11"/>
          <p:cNvSpPr txBox="1"/>
          <p:nvPr/>
        </p:nvSpPr>
        <p:spPr>
          <a:xfrm>
            <a:off x="375663" y="2893085"/>
            <a:ext cx="642836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400" dirty="0" smtClean="0"/>
              <a:t>Získaný úrok:         </a:t>
            </a:r>
            <a:r>
              <a:rPr lang="cs-CZ" sz="2400" dirty="0" err="1" smtClean="0">
                <a:cs typeface="Times New Roman"/>
              </a:rPr>
              <a:t>k.i</a:t>
            </a:r>
            <a:r>
              <a:rPr lang="cs-CZ" sz="2400" dirty="0" err="1" smtClean="0"/>
              <a:t>.K</a:t>
            </a:r>
            <a:r>
              <a:rPr lang="cs-CZ" sz="2400" dirty="0" smtClean="0">
                <a:cs typeface="Times New Roman"/>
              </a:rPr>
              <a:t>ₒ= 0,85.0,029.60 0000</a:t>
            </a:r>
          </a:p>
          <a:p>
            <a:r>
              <a:rPr lang="cs-CZ" sz="2400" dirty="0" smtClean="0">
                <a:cs typeface="Times New Roman"/>
              </a:rPr>
              <a:t>			      </a:t>
            </a:r>
            <a:r>
              <a:rPr lang="cs-CZ" dirty="0" smtClean="0">
                <a:cs typeface="Times New Roman"/>
              </a:rPr>
              <a:t> </a:t>
            </a:r>
            <a:r>
              <a:rPr lang="cs-CZ" sz="2400" dirty="0" smtClean="0">
                <a:cs typeface="Times New Roman"/>
              </a:rPr>
              <a:t>= 14 790 Kč</a:t>
            </a:r>
            <a:endParaRPr lang="cs-CZ" sz="2400" dirty="0"/>
          </a:p>
        </p:txBody>
      </p:sp>
      <p:sp>
        <p:nvSpPr>
          <p:cNvPr id="13" name="TextovéPole 12"/>
          <p:cNvSpPr txBox="1"/>
          <p:nvPr/>
        </p:nvSpPr>
        <p:spPr>
          <a:xfrm>
            <a:off x="375663" y="4117221"/>
            <a:ext cx="617508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400" dirty="0" smtClean="0"/>
              <a:t>Měsíční zisk:       14 790 : 12 = 1 232,50 Kč </a:t>
            </a:r>
            <a:endParaRPr lang="cs-CZ" sz="2400" dirty="0"/>
          </a:p>
        </p:txBody>
      </p:sp>
    </p:spTree>
    <p:extLst>
      <p:ext uri="{BB962C8B-B14F-4D97-AF65-F5344CB8AC3E}">
        <p14:creationId xmlns:p14="http://schemas.microsoft.com/office/powerpoint/2010/main" val="2663094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theme/theme1.xml><?xml version="1.0" encoding="utf-8"?>
<a:theme xmlns:a="http://schemas.openxmlformats.org/drawingml/2006/main" name="Technický">
  <a:themeElements>
    <a:clrScheme name="Stupně šedi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Technický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Technický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8365</TotalTime>
  <Words>451</Words>
  <Application>Microsoft Office PowerPoint</Application>
  <PresentationFormat>Předvádění na obrazovce (4:3)</PresentationFormat>
  <Paragraphs>92</Paragraphs>
  <Slides>11</Slides>
  <Notes>1</Notes>
  <HiddenSlides>0</HiddenSlides>
  <MMClips>0</MMClips>
  <ScaleCrop>false</ScaleCrop>
  <HeadingPairs>
    <vt:vector size="6" baseType="variant">
      <vt:variant>
        <vt:lpstr>Motiv</vt:lpstr>
      </vt:variant>
      <vt:variant>
        <vt:i4>1</vt:i4>
      </vt:variant>
      <vt:variant>
        <vt:lpstr>Vložené servery OLE</vt:lpstr>
      </vt:variant>
      <vt:variant>
        <vt:i4>1</vt:i4>
      </vt:variant>
      <vt:variant>
        <vt:lpstr>Nadpisy snímků</vt:lpstr>
      </vt:variant>
      <vt:variant>
        <vt:i4>11</vt:i4>
      </vt:variant>
    </vt:vector>
  </HeadingPairs>
  <TitlesOfParts>
    <vt:vector size="13" baseType="lpstr">
      <vt:lpstr>Technický</vt:lpstr>
      <vt:lpstr>Rovnice</vt:lpstr>
      <vt:lpstr>Prezentace aplikace PowerPoint</vt:lpstr>
      <vt:lpstr>Prezentace aplikace PowerPoint</vt:lpstr>
      <vt:lpstr>Základní pojmy:  </vt:lpstr>
      <vt:lpstr>Příklad č. 1:</vt:lpstr>
      <vt:lpstr>Prezentace aplikace PowerPoint</vt:lpstr>
      <vt:lpstr>d) Řešení pomocí vzorce:</vt:lpstr>
      <vt:lpstr>Prezentace aplikace PowerPoint</vt:lpstr>
      <vt:lpstr>Příklad č. 2:</vt:lpstr>
      <vt:lpstr>Příklad č. 3:</vt:lpstr>
      <vt:lpstr>Příklad č. 4:</vt:lpstr>
      <vt:lpstr>Prezentace aplikace PowerPoint</vt:lpstr>
    </vt:vector>
  </TitlesOfParts>
  <Company>TOSHIBA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Úvod do statistiky</dc:title>
  <dc:subject>Matematika</dc:subject>
  <dc:creator>Mgr. Zdeňka Eklová</dc:creator>
  <cp:lastModifiedBy>Martin</cp:lastModifiedBy>
  <cp:revision>670</cp:revision>
  <dcterms:created xsi:type="dcterms:W3CDTF">2011-05-23T14:56:33Z</dcterms:created>
  <dcterms:modified xsi:type="dcterms:W3CDTF">2014-02-10T19:45:55Z</dcterms:modified>
  <cp:contentStatus/>
</cp:coreProperties>
</file>