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0" r:id="rId1"/>
  </p:sldMasterIdLst>
  <p:notesMasterIdLst>
    <p:notesMasterId r:id="rId11"/>
  </p:notesMasterIdLst>
  <p:handoutMasterIdLst>
    <p:handoutMasterId r:id="rId12"/>
  </p:handoutMasterIdLst>
  <p:sldIdLst>
    <p:sldId id="343" r:id="rId2"/>
    <p:sldId id="345" r:id="rId3"/>
    <p:sldId id="372" r:id="rId4"/>
    <p:sldId id="347" r:id="rId5"/>
    <p:sldId id="373" r:id="rId6"/>
    <p:sldId id="352" r:id="rId7"/>
    <p:sldId id="374" r:id="rId8"/>
    <p:sldId id="357" r:id="rId9"/>
    <p:sldId id="371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AC0000"/>
    <a:srgbClr val="F6332E"/>
    <a:srgbClr val="EC7366"/>
    <a:srgbClr val="995B2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732" autoAdjust="0"/>
    <p:restoredTop sz="96457" autoAdjust="0"/>
  </p:normalViewPr>
  <p:slideViewPr>
    <p:cSldViewPr>
      <p:cViewPr>
        <p:scale>
          <a:sx n="100" d="100"/>
          <a:sy n="100" d="100"/>
        </p:scale>
        <p:origin x="6" y="9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38E2E8-0408-405C-9850-9D1DC5F27FB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A86AE4-6429-4E15-AF10-6E2533D55DE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40065063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98323-216D-4AA5-9564-7F3386B6015E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16AA1-F28D-4C27-B854-4D9ABF27DB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796811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zápatí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Volný tvar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6.bin"/><Relationship Id="rId9" Type="http://schemas.openxmlformats.org/officeDocument/2006/relationships/oleObject" Target="../embeddings/oleObject11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Popis: http://www.zssvat.cz/wp-content/uploads/2010/10/logo-eu-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32656"/>
            <a:ext cx="6865796" cy="154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214282" y="2000240"/>
            <a:ext cx="8668807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2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Střední průmyslová škola elektrotechnická a informačních technologií Brno</a:t>
            </a:r>
            <a:endParaRPr lang="cs-CZ" sz="2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Číslo a název projektu: </a:t>
            </a:r>
            <a:r>
              <a:rPr lang="cs-CZ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CZ.1.07/1.5.00/34.0521 – Investice do vzdělání nesou nejvyšší úrok</a:t>
            </a:r>
            <a:endParaRPr lang="cs-CZ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cs-CZ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Autor:		Mgr. Zdeňka </a:t>
            </a:r>
            <a:r>
              <a:rPr lang="cs-CZ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Eklová</a:t>
            </a: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Tematická sada: 	</a:t>
            </a:r>
            <a:r>
              <a:rPr lang="cs-CZ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Závislosti, vztahy a práce s daty</a:t>
            </a: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Téma:		Složené úročení </a:t>
            </a: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Číslo materiálu:	VY_42_INOVACE_03_15_EKZD</a:t>
            </a: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cs-CZ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Anotace</a:t>
            </a:r>
            <a:r>
              <a:rPr lang="cs-CZ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:Materiál vysvětluje základní pojmy: úroková míra a zdaňovací koeficient 	vyjádřený desetinným číslem, složené úročení. S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louží k procvičení úloh   z praxe 	s využitím znalostí procentuálního počtu a geometrických posloupností.</a:t>
            </a:r>
            <a:endParaRPr lang="cs-CZ" sz="1600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	Výukový materiál slouží k výuce ve druhých a třetích ročnících střední 	školy</a:t>
            </a:r>
            <a:r>
              <a:rPr lang="cs-CZ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.	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cs-CZ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Pomůcky: 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Psací potřeby, kalkulátory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ástupný symbol pro obsah 2"/>
          <p:cNvSpPr txBox="1">
            <a:spLocks/>
          </p:cNvSpPr>
          <p:nvPr/>
        </p:nvSpPr>
        <p:spPr bwMode="auto">
          <a:xfrm>
            <a:off x="395536" y="3933056"/>
            <a:ext cx="8229600" cy="504056"/>
          </a:xfrm>
          <a:prstGeom prst="rect">
            <a:avLst/>
          </a:prstGeom>
          <a:solidFill>
            <a:schemeClr val="accent1">
              <a:alpha val="55000"/>
            </a:schemeClr>
          </a:solidFill>
          <a:ln w="28575">
            <a:solidFill>
              <a:schemeClr val="tx1">
                <a:alpha val="78000"/>
              </a:schemeClr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cs-CZ" sz="2400" b="1" i="1" dirty="0" smtClean="0"/>
              <a:t>Úrok se přičítá ke kapitálu a </a:t>
            </a:r>
            <a:r>
              <a:rPr lang="cs-CZ" sz="2400" b="1" i="1" dirty="0"/>
              <a:t>spolu s ním se dále úročí</a:t>
            </a:r>
          </a:p>
          <a:p>
            <a:pPr algn="ctr"/>
            <a:endParaRPr lang="cs-CZ" sz="3200" b="1" i="1" dirty="0"/>
          </a:p>
          <a:p>
            <a:pPr marL="1600200" lvl="3" indent="-228600" eaLnBrk="0" hangingPunct="0">
              <a:spcBef>
                <a:spcPct val="20000"/>
              </a:spcBef>
              <a:defRPr/>
            </a:pPr>
            <a:endParaRPr lang="cs-CZ" kern="0" dirty="0">
              <a:latin typeface="+mn-lt"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219575" y="1988840"/>
            <a:ext cx="840556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25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33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Složené </a:t>
            </a:r>
          </a:p>
          <a:p>
            <a:pPr algn="ctr"/>
            <a:r>
              <a:rPr lang="cs-CZ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25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33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úročení 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323528" y="412468"/>
            <a:ext cx="8568952" cy="1504364"/>
          </a:xfrm>
          <a:ln>
            <a:noFill/>
          </a:ln>
        </p:spPr>
        <p:txBody>
          <a:bodyPr anchor="t">
            <a:normAutofit/>
          </a:bodyPr>
          <a:lstStyle/>
          <a:p>
            <a:r>
              <a:rPr lang="cs-CZ" sz="2800" i="1" u="sng" dirty="0" smtClean="0">
                <a:latin typeface="Arial" pitchFamily="34" charset="0"/>
                <a:cs typeface="Arial" pitchFamily="34" charset="0"/>
              </a:rPr>
              <a:t>Základní pojmy</a:t>
            </a:r>
            <a:r>
              <a:rPr lang="cs-CZ" sz="2800" i="1" dirty="0" smtClean="0">
                <a:latin typeface="Arial" pitchFamily="34" charset="0"/>
                <a:cs typeface="Arial" pitchFamily="34" charset="0"/>
              </a:rPr>
              <a:t>:</a:t>
            </a:r>
            <a:r>
              <a:rPr lang="cs-CZ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4" name="Nadpis 6"/>
          <p:cNvSpPr txBox="1">
            <a:spLocks/>
          </p:cNvSpPr>
          <p:nvPr/>
        </p:nvSpPr>
        <p:spPr>
          <a:xfrm>
            <a:off x="323528" y="1052736"/>
            <a:ext cx="7848872" cy="5040560"/>
          </a:xfrm>
          <a:prstGeom prst="rect">
            <a:avLst/>
          </a:prstGeom>
        </p:spPr>
        <p:txBody>
          <a:bodyPr vert="horz" lIns="45720" rIns="4572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308298" y="1052736"/>
            <a:ext cx="858418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K</a:t>
            </a:r>
            <a:r>
              <a:rPr lang="cs-CZ" sz="2800" dirty="0" smtClean="0">
                <a:cs typeface="Times New Roman"/>
              </a:rPr>
              <a:t>ₒ	………. počáteční kapitál(vklad, úvěr)</a:t>
            </a:r>
          </a:p>
          <a:p>
            <a:r>
              <a:rPr lang="cs-CZ" sz="2800" dirty="0" smtClean="0">
                <a:cs typeface="Times New Roman"/>
              </a:rPr>
              <a:t>p %	............ úroková míra</a:t>
            </a:r>
          </a:p>
          <a:p>
            <a:r>
              <a:rPr lang="cs-CZ" sz="2800" dirty="0" smtClean="0">
                <a:cs typeface="Times New Roman"/>
              </a:rPr>
              <a:t>           ……... úroková míra vyjádřená desetinným</a:t>
            </a:r>
            <a:r>
              <a:rPr lang="cs-CZ" sz="2800" dirty="0">
                <a:cs typeface="Times New Roman"/>
              </a:rPr>
              <a:t> </a:t>
            </a:r>
            <a:r>
              <a:rPr lang="cs-CZ" sz="2800" dirty="0" smtClean="0">
                <a:cs typeface="Times New Roman"/>
              </a:rPr>
              <a:t>			  </a:t>
            </a:r>
            <a:r>
              <a:rPr lang="cs-CZ" sz="2400" dirty="0" smtClean="0">
                <a:cs typeface="Times New Roman"/>
              </a:rPr>
              <a:t>  </a:t>
            </a:r>
            <a:r>
              <a:rPr lang="cs-CZ" sz="2800" dirty="0" smtClean="0">
                <a:cs typeface="Times New Roman"/>
              </a:rPr>
              <a:t>číslem</a:t>
            </a:r>
          </a:p>
          <a:p>
            <a:r>
              <a:rPr lang="cs-CZ" sz="2800" dirty="0" smtClean="0">
                <a:cs typeface="Times New Roman"/>
              </a:rPr>
              <a:t>u 	..…...... daň z úroku %</a:t>
            </a:r>
          </a:p>
          <a:p>
            <a:r>
              <a:rPr lang="cs-CZ" sz="2800" dirty="0" smtClean="0">
                <a:cs typeface="Times New Roman"/>
              </a:rPr>
              <a:t>                …. </a:t>
            </a:r>
            <a:r>
              <a:rPr lang="cs-CZ" sz="900" dirty="0">
                <a:cs typeface="Times New Roman"/>
              </a:rPr>
              <a:t> </a:t>
            </a:r>
            <a:r>
              <a:rPr lang="cs-CZ" sz="2800" dirty="0" smtClean="0">
                <a:cs typeface="Times New Roman"/>
              </a:rPr>
              <a:t>zdaňovací koeficient vyjádřený 				</a:t>
            </a:r>
            <a:r>
              <a:rPr lang="cs-CZ" sz="1100" dirty="0" smtClean="0">
                <a:cs typeface="Times New Roman"/>
              </a:rPr>
              <a:t> </a:t>
            </a:r>
            <a:r>
              <a:rPr lang="cs-CZ" sz="2800" dirty="0" smtClean="0">
                <a:cs typeface="Times New Roman"/>
              </a:rPr>
              <a:t> </a:t>
            </a:r>
            <a:r>
              <a:rPr lang="cs-CZ" sz="2000" dirty="0" smtClean="0">
                <a:cs typeface="Times New Roman"/>
              </a:rPr>
              <a:t>  </a:t>
            </a:r>
            <a:r>
              <a:rPr lang="cs-CZ" sz="1200" dirty="0" smtClean="0">
                <a:cs typeface="Times New Roman"/>
              </a:rPr>
              <a:t> </a:t>
            </a:r>
            <a:r>
              <a:rPr lang="cs-CZ" sz="2800" dirty="0" smtClean="0">
                <a:cs typeface="Times New Roman"/>
              </a:rPr>
              <a:t>desetinným číslem</a:t>
            </a:r>
          </a:p>
          <a:p>
            <a:r>
              <a:rPr lang="cs-CZ" sz="2800" dirty="0">
                <a:cs typeface="Times New Roman"/>
              </a:rPr>
              <a:t>n </a:t>
            </a:r>
            <a:r>
              <a:rPr lang="cs-CZ" sz="2800" dirty="0" smtClean="0">
                <a:cs typeface="Times New Roman"/>
              </a:rPr>
              <a:t>	..………</a:t>
            </a:r>
            <a:r>
              <a:rPr lang="cs-CZ" sz="2800" dirty="0">
                <a:cs typeface="Times New Roman"/>
              </a:rPr>
              <a:t>počet let, po který se kapitál úročí</a:t>
            </a:r>
          </a:p>
          <a:p>
            <a:endParaRPr lang="cs-CZ" sz="2800" dirty="0" smtClean="0">
              <a:cs typeface="Times New Roman"/>
            </a:endParaRPr>
          </a:p>
        </p:txBody>
      </p:sp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384443783"/>
              </p:ext>
            </p:extLst>
          </p:nvPr>
        </p:nvGraphicFramePr>
        <p:xfrm>
          <a:off x="347911" y="3200747"/>
          <a:ext cx="1552575" cy="763588"/>
        </p:xfrm>
        <a:graphic>
          <a:graphicData uri="http://schemas.openxmlformats.org/presentationml/2006/ole">
            <p:oleObj spid="_x0000_s61462" name="Rovnice" r:id="rId3" imgW="799753" imgH="393529" progId="Equation.3">
              <p:embed/>
            </p:oleObj>
          </a:graphicData>
        </a:graphic>
      </p:graphicFrame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84135126"/>
              </p:ext>
            </p:extLst>
          </p:nvPr>
        </p:nvGraphicFramePr>
        <p:xfrm>
          <a:off x="338808" y="1916832"/>
          <a:ext cx="1081087" cy="796925"/>
        </p:xfrm>
        <a:graphic>
          <a:graphicData uri="http://schemas.openxmlformats.org/presentationml/2006/ole">
            <p:oleObj spid="_x0000_s61463" name="Rovnice" r:id="rId4" imgW="520474" imgH="393529" progId="Equation.3">
              <p:embed/>
            </p:oleObj>
          </a:graphicData>
        </a:graphic>
      </p:graphicFrame>
      <p:pic>
        <p:nvPicPr>
          <p:cNvPr id="9" name="Obrázek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backgroundRemoval t="1749" b="98251" l="3509" r="98246"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691680" y="4653136"/>
            <a:ext cx="3132348" cy="1716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23409419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395536" y="404664"/>
            <a:ext cx="73324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b="1" dirty="0" smtClean="0"/>
              <a:t>Vzorce pro kapitál a úrok po n letech</a:t>
            </a:r>
          </a:p>
          <a:p>
            <a:r>
              <a:rPr lang="cs-CZ" sz="3200" b="1" dirty="0" smtClean="0"/>
              <a:t>při složeném úročení </a:t>
            </a:r>
            <a:endParaRPr lang="cs-CZ" sz="3200" b="1" dirty="0"/>
          </a:p>
        </p:txBody>
      </p:sp>
      <p:sp>
        <p:nvSpPr>
          <p:cNvPr id="7" name="TextovéPole 6"/>
          <p:cNvSpPr txBox="1"/>
          <p:nvPr/>
        </p:nvSpPr>
        <p:spPr>
          <a:xfrm>
            <a:off x="383754" y="4221088"/>
            <a:ext cx="7499169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300" dirty="0" smtClean="0"/>
              <a:t>Věřitel po celou dobu žádné částky z vloženého kapitálu</a:t>
            </a:r>
          </a:p>
          <a:p>
            <a:r>
              <a:rPr lang="cs-CZ" sz="2300" dirty="0" smtClean="0"/>
              <a:t>ani úroky nepožaduje</a:t>
            </a:r>
            <a:endParaRPr lang="cs-CZ" sz="2300" dirty="0"/>
          </a:p>
        </p:txBody>
      </p:sp>
      <p:graphicFrame>
        <p:nvGraphicFramePr>
          <p:cNvPr id="5325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70972096"/>
              </p:ext>
            </p:extLst>
          </p:nvPr>
        </p:nvGraphicFramePr>
        <p:xfrm>
          <a:off x="2765619" y="2924944"/>
          <a:ext cx="3439255" cy="631056"/>
        </p:xfrm>
        <a:graphic>
          <a:graphicData uri="http://schemas.openxmlformats.org/presentationml/2006/ole">
            <p:oleObj spid="_x0000_s53353" name="Rovnice" r:id="rId3" imgW="1384300" imgH="254000" progId="Equation.3">
              <p:embed/>
            </p:oleObj>
          </a:graphicData>
        </a:graphic>
      </p:graphicFrame>
      <p:graphicFrame>
        <p:nvGraphicFramePr>
          <p:cNvPr id="5325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709270367"/>
              </p:ext>
            </p:extLst>
          </p:nvPr>
        </p:nvGraphicFramePr>
        <p:xfrm>
          <a:off x="2837627" y="1988840"/>
          <a:ext cx="2448273" cy="629556"/>
        </p:xfrm>
        <a:graphic>
          <a:graphicData uri="http://schemas.openxmlformats.org/presentationml/2006/ole">
            <p:oleObj spid="_x0000_s53354" name="Rovnice" r:id="rId4" imgW="1117115" imgH="253890" progId="Equation.3">
              <p:embed/>
            </p:oleObj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648072"/>
          </a:xfrm>
        </p:spPr>
        <p:txBody>
          <a:bodyPr>
            <a:normAutofit/>
          </a:bodyPr>
          <a:lstStyle/>
          <a:p>
            <a:r>
              <a:rPr lang="cs-CZ" sz="2400" u="sng" dirty="0" smtClean="0">
                <a:latin typeface="Arial" charset="0"/>
                <a:cs typeface="Arial" charset="0"/>
              </a:rPr>
              <a:t>Příklad č. 1</a:t>
            </a:r>
            <a:r>
              <a:rPr lang="cs-CZ" sz="2400" dirty="0" smtClean="0">
                <a:latin typeface="Arial" charset="0"/>
                <a:cs typeface="Arial" charset="0"/>
              </a:rPr>
              <a:t>:</a:t>
            </a:r>
            <a:endParaRPr lang="cs-CZ" sz="2700" b="1" dirty="0">
              <a:latin typeface="Calibri" pitchFamily="34" charset="0"/>
            </a:endParaRPr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251520" y="836713"/>
            <a:ext cx="8640960" cy="3096344"/>
          </a:xfrm>
        </p:spPr>
        <p:txBody>
          <a:bodyPr>
            <a:normAutofit/>
          </a:bodyPr>
          <a:lstStyle/>
          <a:p>
            <a:pPr marL="0">
              <a:spcBef>
                <a:spcPct val="0"/>
              </a:spcBef>
              <a:buNone/>
            </a:pPr>
            <a:r>
              <a:rPr lang="cs-CZ" sz="2300" b="1" dirty="0" smtClean="0"/>
              <a:t>Vypočítejte</a:t>
            </a:r>
            <a:r>
              <a:rPr lang="cs-CZ" sz="2300" b="1" dirty="0"/>
              <a:t>, kolik korun činil úrok po zdanění za pět let celkem. Paní Jana si uložila na začátku roku na vkladní</a:t>
            </a:r>
          </a:p>
          <a:p>
            <a:pPr marL="0">
              <a:spcBef>
                <a:spcPct val="0"/>
              </a:spcBef>
              <a:buNone/>
            </a:pPr>
            <a:r>
              <a:rPr lang="cs-CZ" sz="2300" b="1" dirty="0"/>
              <a:t>knížku své úspory- celkem 25 000 korun. Banka úročí jednou ročně, vždy na konci roku, jde </a:t>
            </a:r>
            <a:r>
              <a:rPr lang="cs-CZ" sz="2300" b="1" dirty="0" smtClean="0"/>
              <a:t>o </a:t>
            </a:r>
            <a:r>
              <a:rPr lang="cs-CZ" sz="2300" b="1" dirty="0"/>
              <a:t>složené úročení </a:t>
            </a:r>
            <a:r>
              <a:rPr lang="cs-CZ" sz="2300" b="1" dirty="0" smtClean="0"/>
              <a:t>  s </a:t>
            </a:r>
            <a:r>
              <a:rPr lang="cs-CZ" sz="2300" b="1" dirty="0"/>
              <a:t>úrokovou mírou je 4,2 %, </a:t>
            </a:r>
            <a:r>
              <a:rPr lang="cs-CZ" sz="2300" b="1" dirty="0" smtClean="0"/>
              <a:t>daň z </a:t>
            </a:r>
            <a:r>
              <a:rPr lang="cs-CZ" sz="2300" b="1" dirty="0"/>
              <a:t>úroku je 15 %.</a:t>
            </a:r>
          </a:p>
          <a:p>
            <a:pPr marL="0">
              <a:spcBef>
                <a:spcPct val="0"/>
              </a:spcBef>
              <a:buNone/>
            </a:pPr>
            <a:r>
              <a:rPr lang="cs-CZ" sz="2300" b="1" dirty="0"/>
              <a:t>Za jak dlouho bude mít na knížce dvojnásobek vložené částky?</a:t>
            </a:r>
          </a:p>
          <a:p>
            <a:pPr marL="0">
              <a:spcBef>
                <a:spcPct val="0"/>
              </a:spcBef>
              <a:buNone/>
            </a:pPr>
            <a:endParaRPr lang="cs-CZ" sz="2300" b="1" dirty="0"/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</p:txBody>
      </p:sp>
      <p:cxnSp>
        <p:nvCxnSpPr>
          <p:cNvPr id="6" name="Přímá spojovací čára 5"/>
          <p:cNvCxnSpPr/>
          <p:nvPr/>
        </p:nvCxnSpPr>
        <p:spPr>
          <a:xfrm>
            <a:off x="251520" y="3429000"/>
            <a:ext cx="52565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ovéPole 7"/>
          <p:cNvSpPr txBox="1"/>
          <p:nvPr/>
        </p:nvSpPr>
        <p:spPr>
          <a:xfrm>
            <a:off x="3419872" y="39330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7093517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2483768" y="1700808"/>
          <a:ext cx="2827337" cy="595312"/>
        </p:xfrm>
        <a:graphic>
          <a:graphicData uri="http://schemas.openxmlformats.org/presentationml/2006/ole">
            <p:oleObj spid="_x0000_s54601" name="Rovnice" r:id="rId3" imgW="1205977" imgH="253890" progId="Equation.3">
              <p:embed/>
            </p:oleObj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p:oleObj spid="_x0000_s54602" name="Rovnice" r:id="rId4" imgW="114151" imgH="215619" progId="Equation.3">
              <p:embed/>
            </p:oleObj>
          </a:graphicData>
        </a:graphic>
      </p:graphicFrame>
      <p:graphicFrame>
        <p:nvGraphicFramePr>
          <p:cNvPr id="54276" name="Object 4"/>
          <p:cNvGraphicFramePr>
            <a:graphicFrameLocks noChangeAspect="1"/>
          </p:cNvGraphicFramePr>
          <p:nvPr/>
        </p:nvGraphicFramePr>
        <p:xfrm>
          <a:off x="2771800" y="980728"/>
          <a:ext cx="2560638" cy="596900"/>
        </p:xfrm>
        <a:graphic>
          <a:graphicData uri="http://schemas.openxmlformats.org/presentationml/2006/ole">
            <p:oleObj spid="_x0000_s54603" name="Rovnice" r:id="rId5" imgW="1091726" imgH="253890" progId="Equation.3">
              <p:embed/>
            </p:oleObj>
          </a:graphicData>
        </a:graphic>
      </p:graphicFrame>
      <p:graphicFrame>
        <p:nvGraphicFramePr>
          <p:cNvPr id="54277" name="Object 5"/>
          <p:cNvGraphicFramePr>
            <a:graphicFrameLocks noChangeAspect="1"/>
          </p:cNvGraphicFramePr>
          <p:nvPr/>
        </p:nvGraphicFramePr>
        <p:xfrm>
          <a:off x="1907704" y="2348880"/>
          <a:ext cx="5152573" cy="504056"/>
        </p:xfrm>
        <a:graphic>
          <a:graphicData uri="http://schemas.openxmlformats.org/presentationml/2006/ole">
            <p:oleObj spid="_x0000_s54604" name="Rovnice" r:id="rId6" imgW="2336800" imgH="228600" progId="Equation.3">
              <p:embed/>
            </p:oleObj>
          </a:graphicData>
        </a:graphic>
      </p:graphicFrame>
      <p:graphicFrame>
        <p:nvGraphicFramePr>
          <p:cNvPr id="5427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478707475"/>
              </p:ext>
            </p:extLst>
          </p:nvPr>
        </p:nvGraphicFramePr>
        <p:xfrm>
          <a:off x="2987824" y="2924944"/>
          <a:ext cx="1800199" cy="485768"/>
        </p:xfrm>
        <a:graphic>
          <a:graphicData uri="http://schemas.openxmlformats.org/presentationml/2006/ole">
            <p:oleObj spid="_x0000_s54605" name="Rovnice" r:id="rId7" imgW="799753" imgH="215806" progId="Equation.3">
              <p:embed/>
            </p:oleObj>
          </a:graphicData>
        </a:graphic>
      </p:graphicFrame>
      <p:sp>
        <p:nvSpPr>
          <p:cNvPr id="12" name="TextovéPole 11"/>
          <p:cNvSpPr txBox="1"/>
          <p:nvPr/>
        </p:nvSpPr>
        <p:spPr>
          <a:xfrm>
            <a:off x="5195292" y="2924944"/>
            <a:ext cx="3492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/rovnici  zlogaritmujeme</a:t>
            </a:r>
            <a:endParaRPr lang="cs-CZ" sz="2400" dirty="0"/>
          </a:p>
        </p:txBody>
      </p:sp>
      <p:graphicFrame>
        <p:nvGraphicFramePr>
          <p:cNvPr id="5428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115060915"/>
              </p:ext>
            </p:extLst>
          </p:nvPr>
        </p:nvGraphicFramePr>
        <p:xfrm>
          <a:off x="2637210" y="3573016"/>
          <a:ext cx="2601912" cy="444500"/>
        </p:xfrm>
        <a:graphic>
          <a:graphicData uri="http://schemas.openxmlformats.org/presentationml/2006/ole">
            <p:oleObj spid="_x0000_s54606" name="Rovnice" r:id="rId8" imgW="1295280" imgH="203040" progId="Equation.3">
              <p:embed/>
            </p:oleObj>
          </a:graphicData>
        </a:graphic>
      </p:graphicFrame>
      <p:sp>
        <p:nvSpPr>
          <p:cNvPr id="15" name="TextovéPole 14"/>
          <p:cNvSpPr txBox="1"/>
          <p:nvPr/>
        </p:nvSpPr>
        <p:spPr>
          <a:xfrm>
            <a:off x="755575" y="5445224"/>
            <a:ext cx="67233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/>
              <a:t>Dvojnásobnou částku uspoří asi za dvacet roků.</a:t>
            </a:r>
            <a:endParaRPr lang="cs-CZ" sz="2400" dirty="0"/>
          </a:p>
        </p:txBody>
      </p:sp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08014509"/>
              </p:ext>
            </p:extLst>
          </p:nvPr>
        </p:nvGraphicFramePr>
        <p:xfrm>
          <a:off x="3050307" y="3995539"/>
          <a:ext cx="1990725" cy="914400"/>
        </p:xfrm>
        <a:graphic>
          <a:graphicData uri="http://schemas.openxmlformats.org/presentationml/2006/ole">
            <p:oleObj spid="_x0000_s54607" name="Rovnice" r:id="rId9" imgW="990360" imgH="419040" progId="Equation.3">
              <p:embed/>
            </p:oleObj>
          </a:graphicData>
        </a:graphic>
      </p:graphicFrame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578126195"/>
              </p:ext>
            </p:extLst>
          </p:nvPr>
        </p:nvGraphicFramePr>
        <p:xfrm>
          <a:off x="3038525" y="4939258"/>
          <a:ext cx="1122363" cy="415925"/>
        </p:xfrm>
        <a:graphic>
          <a:graphicData uri="http://schemas.openxmlformats.org/presentationml/2006/ole">
            <p:oleObj spid="_x0000_s54608" name="Rovnice" r:id="rId10" imgW="558720" imgH="190440" progId="Equation.3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648072"/>
          </a:xfrm>
        </p:spPr>
        <p:txBody>
          <a:bodyPr>
            <a:normAutofit/>
          </a:bodyPr>
          <a:lstStyle/>
          <a:p>
            <a:r>
              <a:rPr lang="cs-CZ" sz="2400" u="sng" dirty="0" smtClean="0">
                <a:latin typeface="Arial" charset="0"/>
                <a:cs typeface="Arial" charset="0"/>
              </a:rPr>
              <a:t>Příklad č. 2</a:t>
            </a:r>
            <a:r>
              <a:rPr lang="cs-CZ" sz="2400" dirty="0" smtClean="0">
                <a:latin typeface="Arial" charset="0"/>
                <a:cs typeface="Arial" charset="0"/>
              </a:rPr>
              <a:t>:</a:t>
            </a:r>
            <a:endParaRPr lang="cs-CZ" sz="2700" b="1" dirty="0">
              <a:latin typeface="Calibri" pitchFamily="34" charset="0"/>
            </a:endParaRPr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3672407"/>
          </a:xfrm>
        </p:spPr>
        <p:txBody>
          <a:bodyPr>
            <a:normAutofit/>
          </a:bodyPr>
          <a:lstStyle/>
          <a:p>
            <a:pPr marL="0">
              <a:spcBef>
                <a:spcPct val="0"/>
              </a:spcBef>
              <a:buNone/>
            </a:pPr>
            <a:r>
              <a:rPr lang="cs-CZ" sz="2300" b="1" dirty="0" smtClean="0"/>
              <a:t>Za </a:t>
            </a:r>
            <a:r>
              <a:rPr lang="cs-CZ" sz="2300" b="1" dirty="0"/>
              <a:t>jak dlouho bude mít na knížce dvojnásobek vložené částky? Manželé Novákovi si chtějí uložit do banky na tři</a:t>
            </a:r>
          </a:p>
          <a:p>
            <a:pPr marL="0">
              <a:spcBef>
                <a:spcPct val="0"/>
              </a:spcBef>
              <a:buNone/>
            </a:pPr>
            <a:r>
              <a:rPr lang="cs-CZ" sz="2300" b="1" dirty="0"/>
              <a:t> roky 350 000 korun.</a:t>
            </a:r>
          </a:p>
          <a:p>
            <a:pPr marL="0">
              <a:spcBef>
                <a:spcPct val="0"/>
              </a:spcBef>
              <a:buNone/>
            </a:pPr>
            <a:r>
              <a:rPr lang="cs-CZ" sz="2300" b="1" dirty="0"/>
              <a:t>Rozhodují se mezi Bankou </a:t>
            </a:r>
            <a:r>
              <a:rPr lang="cs-CZ" sz="2300" b="1" dirty="0">
                <a:solidFill>
                  <a:srgbClr val="FF0000"/>
                </a:solidFill>
              </a:rPr>
              <a:t>A</a:t>
            </a:r>
            <a:r>
              <a:rPr lang="cs-CZ" sz="2300" b="1" dirty="0"/>
              <a:t> s úrokovou mírou 5,2 %, daní z úroku 15 % s využitím jednoduchého úročení.</a:t>
            </a:r>
          </a:p>
          <a:p>
            <a:pPr marL="0">
              <a:spcBef>
                <a:spcPct val="0"/>
              </a:spcBef>
              <a:buNone/>
            </a:pPr>
            <a:r>
              <a:rPr lang="cs-CZ" sz="2300" b="1" dirty="0"/>
              <a:t>A bankou </a:t>
            </a:r>
            <a:r>
              <a:rPr lang="cs-CZ" sz="2300" b="1" dirty="0">
                <a:solidFill>
                  <a:srgbClr val="FF0000"/>
                </a:solidFill>
              </a:rPr>
              <a:t>B</a:t>
            </a:r>
            <a:r>
              <a:rPr lang="cs-CZ" sz="2300" b="1" dirty="0"/>
              <a:t> s úrokovou mírou 4,7%, daní z úroku 15%,</a:t>
            </a:r>
          </a:p>
          <a:p>
            <a:pPr marL="0">
              <a:spcBef>
                <a:spcPct val="0"/>
              </a:spcBef>
              <a:buNone/>
            </a:pPr>
            <a:r>
              <a:rPr lang="cs-CZ" sz="2300" b="1" dirty="0"/>
              <a:t> s využitím složeného úročení.  </a:t>
            </a:r>
          </a:p>
          <a:p>
            <a:pPr marL="0">
              <a:spcBef>
                <a:spcPct val="0"/>
              </a:spcBef>
              <a:buNone/>
            </a:pPr>
            <a:r>
              <a:rPr lang="cs-CZ" sz="2300" b="1" dirty="0"/>
              <a:t>Vypočítejte úrok v obou bankách a poraďte tak manželům Novákovým do které banky mají svoje peníze uložit.</a:t>
            </a:r>
          </a:p>
          <a:p>
            <a:pPr marL="0">
              <a:spcBef>
                <a:spcPct val="0"/>
              </a:spcBef>
              <a:buNone/>
            </a:pPr>
            <a:endParaRPr lang="cs-CZ" sz="2400" b="1" dirty="0"/>
          </a:p>
          <a:p>
            <a:pPr marL="0">
              <a:spcBef>
                <a:spcPct val="0"/>
              </a:spcBef>
              <a:buNone/>
            </a:pPr>
            <a:endParaRPr lang="cs-CZ" sz="2300" b="1" dirty="0"/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</p:txBody>
      </p:sp>
      <p:cxnSp>
        <p:nvCxnSpPr>
          <p:cNvPr id="6" name="Přímá spojovací čára 5"/>
          <p:cNvCxnSpPr/>
          <p:nvPr/>
        </p:nvCxnSpPr>
        <p:spPr>
          <a:xfrm>
            <a:off x="323528" y="4117722"/>
            <a:ext cx="777686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ovéPole 7"/>
          <p:cNvSpPr txBox="1"/>
          <p:nvPr/>
        </p:nvSpPr>
        <p:spPr>
          <a:xfrm>
            <a:off x="3419872" y="39330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21704039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827584" y="764704"/>
            <a:ext cx="14164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/>
              <a:t>Banka A:</a:t>
            </a:r>
            <a:endParaRPr lang="cs-CZ" sz="2400" dirty="0"/>
          </a:p>
        </p:txBody>
      </p:sp>
      <p:graphicFrame>
        <p:nvGraphicFramePr>
          <p:cNvPr id="5529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960104959"/>
              </p:ext>
            </p:extLst>
          </p:nvPr>
        </p:nvGraphicFramePr>
        <p:xfrm>
          <a:off x="2699792" y="757355"/>
          <a:ext cx="1800200" cy="476361"/>
        </p:xfrm>
        <a:graphic>
          <a:graphicData uri="http://schemas.openxmlformats.org/presentationml/2006/ole">
            <p:oleObj spid="_x0000_s55498" name="Rovnice" r:id="rId3" imgW="863225" imgH="228501" progId="Equation.3">
              <p:embed/>
            </p:oleObj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532456394"/>
              </p:ext>
            </p:extLst>
          </p:nvPr>
        </p:nvGraphicFramePr>
        <p:xfrm>
          <a:off x="2699792" y="1226369"/>
          <a:ext cx="3672408" cy="951516"/>
        </p:xfrm>
        <a:graphic>
          <a:graphicData uri="http://schemas.openxmlformats.org/presentationml/2006/ole">
            <p:oleObj spid="_x0000_s55499" name="Rovnice" r:id="rId4" imgW="1765300" imgH="457200" progId="Equation.3">
              <p:embed/>
            </p:oleObj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844005" y="2708920"/>
            <a:ext cx="1433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/>
              <a:t>Banka B:</a:t>
            </a:r>
            <a:endParaRPr lang="cs-CZ" sz="2400" dirty="0"/>
          </a:p>
        </p:txBody>
      </p:sp>
      <p:graphicFrame>
        <p:nvGraphicFramePr>
          <p:cNvPr id="5530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346274052"/>
              </p:ext>
            </p:extLst>
          </p:nvPr>
        </p:nvGraphicFramePr>
        <p:xfrm>
          <a:off x="2771800" y="2636912"/>
          <a:ext cx="3024336" cy="554067"/>
        </p:xfrm>
        <a:graphic>
          <a:graphicData uri="http://schemas.openxmlformats.org/presentationml/2006/ole">
            <p:oleObj spid="_x0000_s55500" name="Rovnice" r:id="rId5" imgW="1384300" imgH="254000" progId="Equation.3">
              <p:embed/>
            </p:oleObj>
          </a:graphicData>
        </a:graphic>
      </p:graphicFrame>
      <p:graphicFrame>
        <p:nvGraphicFramePr>
          <p:cNvPr id="9" name="Objekt 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170594606"/>
              </p:ext>
            </p:extLst>
          </p:nvPr>
        </p:nvGraphicFramePr>
        <p:xfrm>
          <a:off x="2815233" y="3161060"/>
          <a:ext cx="4536504" cy="1031024"/>
        </p:xfrm>
        <a:graphic>
          <a:graphicData uri="http://schemas.openxmlformats.org/presentationml/2006/ole">
            <p:oleObj spid="_x0000_s55501" name="Rovnice" r:id="rId6" imgW="2235200" imgH="482600" progId="Equation.3">
              <p:embed/>
            </p:oleObj>
          </a:graphicData>
        </a:graphic>
      </p:graphicFrame>
      <p:sp>
        <p:nvSpPr>
          <p:cNvPr id="10" name="TextovéPole 9"/>
          <p:cNvSpPr txBox="1"/>
          <p:nvPr/>
        </p:nvSpPr>
        <p:spPr>
          <a:xfrm>
            <a:off x="467544" y="4797152"/>
            <a:ext cx="7344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Banka A nabízí manželům Novákovým o 2 765 korun na úrocích víc než banka B. </a:t>
            </a:r>
            <a:endParaRPr lang="cs-CZ" sz="24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251520" y="4357082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b="1" dirty="0" smtClean="0">
                <a:cs typeface="Arial" pitchFamily="34" charset="0"/>
              </a:rPr>
              <a:t>Použitá literatura:</a:t>
            </a:r>
          </a:p>
          <a:p>
            <a:pPr>
              <a:buNone/>
            </a:pPr>
            <a:r>
              <a:rPr lang="cs-CZ" sz="1100" dirty="0">
                <a:cs typeface="Arial" pitchFamily="34" charset="0"/>
              </a:rPr>
              <a:t>Posloupnosti a řady, Matematika pro gymnázia- Prometheus </a:t>
            </a:r>
          </a:p>
          <a:p>
            <a:pPr>
              <a:buNone/>
            </a:pPr>
            <a:r>
              <a:rPr lang="cs-CZ" sz="1100" dirty="0">
                <a:cs typeface="Arial" pitchFamily="34" charset="0"/>
              </a:rPr>
              <a:t>Sbírka úloh z matematiky – Prometheus</a:t>
            </a:r>
          </a:p>
          <a:p>
            <a:pPr>
              <a:buNone/>
            </a:pPr>
            <a:r>
              <a:rPr lang="cs-CZ" sz="1100" dirty="0" smtClean="0"/>
              <a:t>AUTOR NEUVEDEN. </a:t>
            </a:r>
            <a:r>
              <a:rPr lang="cs-CZ" sz="1100" i="1" dirty="0" err="1" smtClean="0"/>
              <a:t>Google.cz</a:t>
            </a:r>
            <a:r>
              <a:rPr lang="cs-CZ" sz="1100" dirty="0" smtClean="0"/>
              <a:t> [online]. [cit. 10.2.2014]. Dostupný na WWW: http://www.</a:t>
            </a:r>
            <a:r>
              <a:rPr lang="cs-CZ" sz="1100" dirty="0" err="1" smtClean="0"/>
              <a:t>epmchannel.com</a:t>
            </a:r>
            <a:r>
              <a:rPr lang="cs-CZ" sz="1100" dirty="0" smtClean="0"/>
              <a:t>/</a:t>
            </a:r>
            <a:r>
              <a:rPr lang="cs-CZ" sz="1100" dirty="0" err="1" smtClean="0"/>
              <a:t>wp</a:t>
            </a:r>
            <a:r>
              <a:rPr lang="cs-CZ" sz="1100" dirty="0" smtClean="0"/>
              <a:t>-</a:t>
            </a:r>
            <a:r>
              <a:rPr lang="cs-CZ" sz="1100" dirty="0" err="1" smtClean="0"/>
              <a:t>content</a:t>
            </a:r>
            <a:r>
              <a:rPr lang="cs-CZ" sz="1100" dirty="0" smtClean="0"/>
              <a:t>/</a:t>
            </a:r>
            <a:r>
              <a:rPr lang="cs-CZ" sz="1100" dirty="0" err="1" smtClean="0"/>
              <a:t>uploads</a:t>
            </a:r>
            <a:r>
              <a:rPr lang="cs-CZ" sz="1100" dirty="0" smtClean="0"/>
              <a:t>/2012/12/1253096661phpERTpjO.jpeg </a:t>
            </a:r>
            <a:endParaRPr lang="cs-CZ" sz="1100" dirty="0" smtClean="0"/>
          </a:p>
          <a:p>
            <a:pPr>
              <a:buNone/>
            </a:pPr>
            <a:r>
              <a:rPr lang="cs-CZ" sz="1100" dirty="0" smtClean="0"/>
              <a:t>AUTOR </a:t>
            </a:r>
            <a:r>
              <a:rPr lang="cs-CZ" sz="1100" dirty="0" smtClean="0"/>
              <a:t>NEUVEDEN. </a:t>
            </a:r>
            <a:r>
              <a:rPr lang="cs-CZ" sz="1100" i="1" dirty="0" err="1" smtClean="0"/>
              <a:t>Google.cz</a:t>
            </a:r>
            <a:r>
              <a:rPr lang="cs-CZ" sz="1100" dirty="0" smtClean="0"/>
              <a:t> [online]. [cit. 10.2.2014]. Dostupný na </a:t>
            </a:r>
            <a:r>
              <a:rPr lang="cs-CZ" sz="1100" dirty="0" smtClean="0"/>
              <a:t>WWW: http</a:t>
            </a:r>
            <a:r>
              <a:rPr lang="cs-CZ" sz="1100" dirty="0" smtClean="0"/>
              <a:t>://img.cz.prg.cmestatic.com/media/images/600x338/Apr2013/1480235.jpg </a:t>
            </a:r>
            <a:endParaRPr lang="cs-CZ" sz="1100" dirty="0" smtClean="0"/>
          </a:p>
          <a:p>
            <a:pPr>
              <a:buNone/>
            </a:pPr>
            <a:r>
              <a:rPr lang="cs-CZ" sz="1100" dirty="0" smtClean="0">
                <a:cs typeface="Arial" pitchFamily="34" charset="0"/>
              </a:rPr>
              <a:t>Vlastní </a:t>
            </a:r>
            <a:r>
              <a:rPr lang="cs-CZ" sz="1100" dirty="0">
                <a:cs typeface="Arial" pitchFamily="34" charset="0"/>
              </a:rPr>
              <a:t>archiv autora</a:t>
            </a:r>
          </a:p>
        </p:txBody>
      </p:sp>
    </p:spTree>
    <p:extLst>
      <p:ext uri="{BB962C8B-B14F-4D97-AF65-F5344CB8AC3E}">
        <p14:creationId xmlns="" xmlns:p14="http://schemas.microsoft.com/office/powerpoint/2010/main" val="30333042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ký">
  <a:themeElements>
    <a:clrScheme name="Stupně šedi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Technický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ký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8397</TotalTime>
  <Words>315</Words>
  <Application>Microsoft Office PowerPoint</Application>
  <PresentationFormat>Předvádění na obrazovce (4:3)</PresentationFormat>
  <Paragraphs>55</Paragraphs>
  <Slides>9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1" baseType="lpstr">
      <vt:lpstr>Technický</vt:lpstr>
      <vt:lpstr>Rovnice</vt:lpstr>
      <vt:lpstr>Snímek 1</vt:lpstr>
      <vt:lpstr>Snímek 2</vt:lpstr>
      <vt:lpstr>Základní pojmy:  </vt:lpstr>
      <vt:lpstr>Snímek 4</vt:lpstr>
      <vt:lpstr>Příklad č. 1:</vt:lpstr>
      <vt:lpstr>Snímek 6</vt:lpstr>
      <vt:lpstr>Příklad č. 2:</vt:lpstr>
      <vt:lpstr>Snímek 8</vt:lpstr>
      <vt:lpstr>Snímek 9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Úvod do statistiky</dc:title>
  <dc:subject>Matematika</dc:subject>
  <dc:creator>Mgr. Zdeňka Eklová</dc:creator>
  <cp:lastModifiedBy>zdenka.eklova</cp:lastModifiedBy>
  <cp:revision>673</cp:revision>
  <dcterms:created xsi:type="dcterms:W3CDTF">2011-05-23T14:56:33Z</dcterms:created>
  <dcterms:modified xsi:type="dcterms:W3CDTF">2014-02-10T19:18:48Z</dcterms:modified>
  <cp:contentStatus>Konečný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