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9"/>
  </p:notesMasterIdLst>
  <p:sldIdLst>
    <p:sldId id="273" r:id="rId2"/>
    <p:sldId id="275" r:id="rId3"/>
    <p:sldId id="256" r:id="rId4"/>
    <p:sldId id="271" r:id="rId5"/>
    <p:sldId id="272" r:id="rId6"/>
    <p:sldId id="269" r:id="rId7"/>
    <p:sldId id="276" r:id="rId8"/>
  </p:sldIdLst>
  <p:sldSz cx="9144000" cy="6858000" type="screen4x3"/>
  <p:notesSz cx="6858000" cy="9144000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CC00"/>
    <a:srgbClr val="FFFF00"/>
    <a:srgbClr val="00CC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image" Target="../media/image3.emf"/><Relationship Id="rId5" Type="http://schemas.openxmlformats.org/officeDocument/2006/relationships/image" Target="../media/image7.wmf"/><Relationship Id="rId4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51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95125" cy="12488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614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0243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557981-4430-4639-A0D5-DEC14F6277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DEB2A0-EF8E-4FC5-A748-0008576612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93BB73-8119-45AB-861E-DBC6351CB9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452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FFC2FF-4D46-4916-8457-C550187E7D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CE2939-D86B-4E6B-8162-EC01EB18FA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03515F-950E-40B8-8B68-14688602E1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DC488C-1E08-435D-8DA1-A50CD01CECF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0B65DF8-A81B-4E20-8E25-7A435C51C6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05890-3832-47EA-B77D-CD36FD3457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B68547-7BFF-43F8-B722-C91016C05F4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28588"/>
            <a:ext cx="2055813" cy="59928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6625" cy="59928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236E76-6240-4A05-B3BD-298B49F70F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4838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94E5D97-E39C-4713-A802-A22EED6D3C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4838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4838" cy="4521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3264B9-E612-4ED0-9D1A-ACED71E35CA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4838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4838" cy="452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28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0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8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748A8971-10C6-4B77-9277-883FE50987E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go.microsoft.com/fwlink/p/?LinkId=255141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go.microsoft.com/fwlink/p/?LinkId=255141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50825" y="1989138"/>
            <a:ext cx="8785225" cy="4535487"/>
          </a:xfrm>
        </p:spPr>
        <p:txBody>
          <a:bodyPr lIns="91440" tIns="45720" rIns="91440" bIns="45720"/>
          <a:lstStyle/>
          <a:p>
            <a:pPr eaLnBrk="1" hangingPunct="1"/>
            <a:r>
              <a:rPr lang="cs-CZ" sz="2000" smtClean="0"/>
              <a:t>Střední průmyslová škola elektrotechnická a informačních technologií Brno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a název projektu:	CZ.1.07/1.5.00/34.0521 – Investice do vzdělání nesou nejvyšší úrok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Autor:	Mgr. Blanka Šmídová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Tematická sada: Závislosti, vztahy a práce s daty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Téma:	</a:t>
            </a:r>
            <a:r>
              <a:rPr lang="cs-CZ" sz="2000" b="1" smtClean="0"/>
              <a:t>Lineární funkce v praxi</a:t>
            </a:r>
            <a:br>
              <a:rPr lang="cs-CZ" sz="2000" b="1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materiálu:	VY_42_INOVACE_03_17</a:t>
            </a:r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4294967295"/>
          </p:nvPr>
        </p:nvSpPr>
        <p:spPr>
          <a:xfrm>
            <a:off x="533400" y="1600200"/>
            <a:ext cx="8229600" cy="4525963"/>
          </a:xfrm>
        </p:spPr>
        <p:txBody>
          <a:bodyPr lIns="91440" tIns="45720" rIns="91440" bIns="45720"/>
          <a:lstStyle/>
          <a:p>
            <a:pPr marL="0" indent="0" defTabSz="914400" eaLnBrk="1" hangingPunct="1"/>
            <a:endParaRPr lang="cs-CZ" sz="2000" smtClean="0"/>
          </a:p>
          <a:p>
            <a:pPr marL="0" indent="0" defTabSz="914400" eaLnBrk="1" hangingPunct="1"/>
            <a:r>
              <a:rPr lang="cs-CZ" sz="2000" smtClean="0"/>
              <a:t>Anotace: </a:t>
            </a:r>
          </a:p>
          <a:p>
            <a:pPr marL="0" indent="0" defTabSz="914400" eaLnBrk="1" hangingPunct="1"/>
            <a:r>
              <a:rPr lang="cs-CZ" sz="2000" smtClean="0"/>
              <a:t> Určeno jako navazující materiál k teoretickému výkladu lineárních</a:t>
            </a:r>
          </a:p>
          <a:p>
            <a:pPr marL="0" indent="0" defTabSz="914400" eaLnBrk="1" hangingPunct="1"/>
            <a:r>
              <a:rPr lang="cs-CZ" sz="2000" smtClean="0"/>
              <a:t> funkcí. Přibližuje studentům využití lineárních funkcí v běžných     situacích. Vhodné</a:t>
            </a:r>
            <a:r>
              <a:rPr lang="cs-CZ" sz="2000" smtClean="0">
                <a:solidFill>
                  <a:srgbClr val="323D4F"/>
                </a:solidFill>
                <a:cs typeface="Arial" charset="0"/>
              </a:rPr>
              <a:t> </a:t>
            </a:r>
            <a:r>
              <a:rPr lang="cs-CZ" sz="2000" smtClean="0">
                <a:cs typeface="Arial" charset="0"/>
              </a:rPr>
              <a:t>k přímé výuce</a:t>
            </a:r>
            <a:r>
              <a:rPr lang="cs-CZ" smtClean="0">
                <a:cs typeface="Arial" charset="0"/>
              </a:rPr>
              <a:t> </a:t>
            </a:r>
            <a:r>
              <a:rPr lang="cs-CZ" sz="2000" smtClean="0">
                <a:cs typeface="Arial" charset="0"/>
              </a:rPr>
              <a:t>i k samostudiu</a:t>
            </a:r>
            <a:r>
              <a:rPr lang="cs-CZ" smtClean="0">
                <a:cs typeface="Arial" charset="0"/>
              </a:rPr>
              <a:t>.</a:t>
            </a:r>
            <a:r>
              <a:rPr lang="cs-CZ" smtClean="0"/>
              <a:t> </a:t>
            </a:r>
          </a:p>
        </p:txBody>
      </p:sp>
      <p:pic>
        <p:nvPicPr>
          <p:cNvPr id="4099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ChangeArrowheads="1"/>
          </p:cNvSpPr>
          <p:nvPr/>
        </p:nvSpPr>
        <p:spPr bwMode="auto">
          <a:xfrm>
            <a:off x="323850" y="26368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</a:p>
        </p:txBody>
      </p:sp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2310546" y="6109346"/>
            <a:ext cx="4637208" cy="46384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 i="1" dirty="0">
                <a:solidFill>
                  <a:srgbClr val="1C1C1C"/>
                </a:solidFill>
              </a:rPr>
              <a:t>Autorem materiálu, není-li uvedeno jinak, je Mgr. Blanka Šmídová</a:t>
            </a:r>
            <a:br>
              <a:rPr lang="cs-CZ" sz="1200" i="1" dirty="0">
                <a:solidFill>
                  <a:srgbClr val="1C1C1C"/>
                </a:solidFill>
              </a:rPr>
            </a:br>
            <a:endParaRPr lang="cs-CZ" sz="1200" i="1" dirty="0">
              <a:solidFill>
                <a:srgbClr val="1C1C1C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457200" y="1752600"/>
            <a:ext cx="8229600" cy="20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buSzPct val="100000"/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Sestroj graf jízdy automobilu, který z místa A vyjel průměrnou rychlostí 85 km/h. Po půlhodině jízdy na</a:t>
            </a:r>
          </a:p>
          <a:p>
            <a:pPr eaLnBrk="1" hangingPunct="1">
              <a:buSzPct val="100000"/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5 minut zastavil.Pak pokračoval zbývajících 50 km </a:t>
            </a:r>
          </a:p>
          <a:p>
            <a:pPr eaLnBrk="1" hangingPunct="1">
              <a:buSzPct val="100000"/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do města B průměrnou rychlostí 120 km/h.</a:t>
            </a:r>
          </a:p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pic>
        <p:nvPicPr>
          <p:cNvPr id="39940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1800" y="3505200"/>
            <a:ext cx="32004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4838" cy="9144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</a:p>
        </p:txBody>
      </p:sp>
      <p:graphicFrame>
        <p:nvGraphicFramePr>
          <p:cNvPr id="8229" name="Group 37"/>
          <p:cNvGraphicFramePr>
            <a:graphicFrameLocks noGrp="1"/>
          </p:cNvGraphicFramePr>
          <p:nvPr/>
        </p:nvGraphicFramePr>
        <p:xfrm>
          <a:off x="457200" y="2667000"/>
          <a:ext cx="8224838" cy="3776345"/>
        </p:xfrm>
        <a:graphic>
          <a:graphicData uri="http://schemas.openxmlformats.org/drawingml/2006/table">
            <a:tbl>
              <a:tblPr/>
              <a:tblGrid>
                <a:gridCol w="2055813"/>
                <a:gridCol w="2057400"/>
                <a:gridCol w="2055812"/>
                <a:gridCol w="2055813"/>
              </a:tblGrid>
              <a:tr h="758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1. úsek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2. úsek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3. úsek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74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s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(km)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v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(km/h)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85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74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t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(hod)</a:t>
                      </a:r>
                    </a:p>
                  </a:txBody>
                  <a:tcPr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1/2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pitchFamily="34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1050" name="Object 90"/>
          <p:cNvGraphicFramePr>
            <a:graphicFrameLocks noChangeAspect="1"/>
          </p:cNvGraphicFramePr>
          <p:nvPr/>
        </p:nvGraphicFramePr>
        <p:xfrm>
          <a:off x="3124200" y="3733800"/>
          <a:ext cx="990600" cy="533400"/>
        </p:xfrm>
        <a:graphic>
          <a:graphicData uri="http://schemas.openxmlformats.org/presentationml/2006/ole">
            <p:oleObj spid="_x0000_s8222" name="Rovnice" r:id="rId3" imgW="409522" imgH="257310" progId="Equation.3">
              <p:embed/>
            </p:oleObj>
          </a:graphicData>
        </a:graphic>
      </p:graphicFrame>
      <p:graphicFrame>
        <p:nvGraphicFramePr>
          <p:cNvPr id="41051" name="Object 91"/>
          <p:cNvGraphicFramePr>
            <a:graphicFrameLocks noChangeAspect="1"/>
          </p:cNvGraphicFramePr>
          <p:nvPr/>
        </p:nvGraphicFramePr>
        <p:xfrm>
          <a:off x="5410200" y="3733800"/>
          <a:ext cx="355600" cy="533400"/>
        </p:xfrm>
        <a:graphic>
          <a:graphicData uri="http://schemas.openxmlformats.org/presentationml/2006/ole">
            <p:oleObj spid="_x0000_s8223" name="Rovnice" r:id="rId4" imgW="142900" imgH="218970" progId="Equation.3">
              <p:embed/>
            </p:oleObj>
          </a:graphicData>
        </a:graphic>
      </p:graphicFrame>
      <p:graphicFrame>
        <p:nvGraphicFramePr>
          <p:cNvPr id="41052" name="Object 92"/>
          <p:cNvGraphicFramePr>
            <a:graphicFrameLocks noChangeAspect="1"/>
          </p:cNvGraphicFramePr>
          <p:nvPr/>
        </p:nvGraphicFramePr>
        <p:xfrm>
          <a:off x="5410200" y="4648200"/>
          <a:ext cx="355600" cy="533400"/>
        </p:xfrm>
        <a:graphic>
          <a:graphicData uri="http://schemas.openxmlformats.org/presentationml/2006/ole">
            <p:oleObj spid="_x0000_s8224" name="Rovnice" r:id="rId5" imgW="142900" imgH="218970" progId="Equation.3">
              <p:embed/>
            </p:oleObj>
          </a:graphicData>
        </a:graphic>
      </p:graphicFrame>
      <p:graphicFrame>
        <p:nvGraphicFramePr>
          <p:cNvPr id="41053" name="Object 93"/>
          <p:cNvGraphicFramePr>
            <a:graphicFrameLocks noChangeAspect="1"/>
          </p:cNvGraphicFramePr>
          <p:nvPr/>
        </p:nvGraphicFramePr>
        <p:xfrm>
          <a:off x="7543800" y="5410200"/>
          <a:ext cx="411163" cy="863600"/>
        </p:xfrm>
        <a:graphic>
          <a:graphicData uri="http://schemas.openxmlformats.org/presentationml/2006/ole">
            <p:oleObj spid="_x0000_s8225" name="Rovnice" r:id="rId6" imgW="257167" imgH="552420" progId="Equation.3">
              <p:embed/>
            </p:oleObj>
          </a:graphicData>
        </a:graphic>
      </p:graphicFrame>
      <p:sp>
        <p:nvSpPr>
          <p:cNvPr id="8226" name="Rectangle 95"/>
          <p:cNvSpPr>
            <a:spLocks noChangeArrowheads="1"/>
          </p:cNvSpPr>
          <p:nvPr/>
        </p:nvSpPr>
        <p:spPr bwMode="auto">
          <a:xfrm>
            <a:off x="457200" y="1719263"/>
            <a:ext cx="44465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Provedeme potřebné výpočty:</a:t>
            </a:r>
          </a:p>
        </p:txBody>
      </p:sp>
      <p:graphicFrame>
        <p:nvGraphicFramePr>
          <p:cNvPr id="8230" name="Object 38"/>
          <p:cNvGraphicFramePr>
            <a:graphicFrameLocks noChangeAspect="1"/>
          </p:cNvGraphicFramePr>
          <p:nvPr/>
        </p:nvGraphicFramePr>
        <p:xfrm>
          <a:off x="5486400" y="5486400"/>
          <a:ext cx="419100" cy="838200"/>
        </p:xfrm>
        <a:graphic>
          <a:graphicData uri="http://schemas.openxmlformats.org/presentationml/2006/ole">
            <p:oleObj spid="_x0000_s8230" name="Rovnice" r:id="rId7" imgW="253800" imgH="507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7600" y="2636838"/>
            <a:ext cx="5246688" cy="42211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9220" name="Line 4"/>
          <p:cNvSpPr>
            <a:spLocks noChangeShapeType="1"/>
          </p:cNvSpPr>
          <p:nvPr/>
        </p:nvSpPr>
        <p:spPr bwMode="auto">
          <a:xfrm flipV="1">
            <a:off x="5184775" y="4359275"/>
            <a:ext cx="1588" cy="2098675"/>
          </a:xfrm>
          <a:prstGeom prst="line">
            <a:avLst/>
          </a:prstGeom>
          <a:noFill/>
          <a:ln w="15840" cap="sq">
            <a:solidFill>
              <a:srgbClr val="0000FF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4114800" y="4724400"/>
            <a:ext cx="1228725" cy="1588"/>
          </a:xfrm>
          <a:prstGeom prst="line">
            <a:avLst/>
          </a:prstGeom>
          <a:noFill/>
          <a:ln w="19080" cap="sq">
            <a:solidFill>
              <a:srgbClr val="0000FF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3563938" y="4522788"/>
            <a:ext cx="720725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333399"/>
                </a:solidFill>
                <a:latin typeface="Times New Roman" pitchFamily="18" charset="0"/>
              </a:rPr>
              <a:t>42,5</a:t>
            </a:r>
          </a:p>
        </p:txBody>
      </p:sp>
      <p:sp>
        <p:nvSpPr>
          <p:cNvPr id="16391" name="Line 7"/>
          <p:cNvSpPr>
            <a:spLocks noChangeShapeType="1"/>
          </p:cNvSpPr>
          <p:nvPr/>
        </p:nvSpPr>
        <p:spPr bwMode="auto">
          <a:xfrm flipV="1">
            <a:off x="4114800" y="4724400"/>
            <a:ext cx="1066800" cy="1743075"/>
          </a:xfrm>
          <a:prstGeom prst="line">
            <a:avLst/>
          </a:prstGeom>
          <a:noFill/>
          <a:ln w="25560" cap="sq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 flipV="1">
            <a:off x="5364163" y="4360863"/>
            <a:ext cx="1587" cy="2098675"/>
          </a:xfrm>
          <a:prstGeom prst="line">
            <a:avLst/>
          </a:prstGeom>
          <a:noFill/>
          <a:ln w="15840" cap="sq">
            <a:solidFill>
              <a:srgbClr val="0000FF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3" name="Line 9"/>
          <p:cNvSpPr>
            <a:spLocks noChangeShapeType="1"/>
          </p:cNvSpPr>
          <p:nvPr/>
        </p:nvSpPr>
        <p:spPr bwMode="auto">
          <a:xfrm>
            <a:off x="5181600" y="4724400"/>
            <a:ext cx="179388" cy="1588"/>
          </a:xfrm>
          <a:prstGeom prst="line">
            <a:avLst/>
          </a:prstGeom>
          <a:noFill/>
          <a:ln w="25560" cap="sq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 flipV="1">
            <a:off x="4114800" y="2743200"/>
            <a:ext cx="2376488" cy="26988"/>
          </a:xfrm>
          <a:prstGeom prst="line">
            <a:avLst/>
          </a:prstGeom>
          <a:noFill/>
          <a:ln w="19080" cap="sq">
            <a:solidFill>
              <a:srgbClr val="0000FF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3200400" y="2590800"/>
            <a:ext cx="5334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333399"/>
                </a:solidFill>
                <a:latin typeface="Times New Roman" pitchFamily="18" charset="0"/>
              </a:rPr>
              <a:t>92,5</a:t>
            </a:r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 flipV="1">
            <a:off x="6227763" y="2703513"/>
            <a:ext cx="1587" cy="3756025"/>
          </a:xfrm>
          <a:prstGeom prst="line">
            <a:avLst/>
          </a:prstGeom>
          <a:noFill/>
          <a:ln w="15840" cap="sq">
            <a:solidFill>
              <a:srgbClr val="0000FF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 flipV="1">
            <a:off x="5364163" y="2776538"/>
            <a:ext cx="863600" cy="1954212"/>
          </a:xfrm>
          <a:prstGeom prst="line">
            <a:avLst/>
          </a:prstGeom>
          <a:noFill/>
          <a:ln w="25560" cap="sq">
            <a:solidFill>
              <a:srgbClr val="FF99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16404" name="Object 20"/>
          <p:cNvGraphicFramePr>
            <a:graphicFrameLocks noChangeAspect="1"/>
          </p:cNvGraphicFramePr>
          <p:nvPr/>
        </p:nvGraphicFramePr>
        <p:xfrm>
          <a:off x="762000" y="2667000"/>
          <a:ext cx="1066800" cy="381000"/>
        </p:xfrm>
        <a:graphic>
          <a:graphicData uri="http://schemas.openxmlformats.org/presentationml/2006/ole">
            <p:oleObj spid="_x0000_s9230" name="Rovnice" r:id="rId5" imgW="876311" imgH="304830" progId="Equation.3">
              <p:embed/>
            </p:oleObj>
          </a:graphicData>
        </a:graphic>
      </p:graphicFrame>
      <p:graphicFrame>
        <p:nvGraphicFramePr>
          <p:cNvPr id="16405" name="Object 21"/>
          <p:cNvGraphicFramePr>
            <a:graphicFrameLocks noChangeAspect="1"/>
          </p:cNvGraphicFramePr>
          <p:nvPr/>
        </p:nvGraphicFramePr>
        <p:xfrm>
          <a:off x="762000" y="3429000"/>
          <a:ext cx="1190625" cy="381000"/>
        </p:xfrm>
        <a:graphic>
          <a:graphicData uri="http://schemas.openxmlformats.org/presentationml/2006/ole">
            <p:oleObj spid="_x0000_s9231" name="Rovnice" r:id="rId6" imgW="914400" imgH="304830" progId="Equation.3">
              <p:embed/>
            </p:oleObj>
          </a:graphicData>
        </a:graphic>
      </p:graphicFrame>
      <p:graphicFrame>
        <p:nvGraphicFramePr>
          <p:cNvPr id="16406" name="Object 22"/>
          <p:cNvGraphicFramePr>
            <a:graphicFrameLocks noChangeAspect="1"/>
          </p:cNvGraphicFramePr>
          <p:nvPr/>
        </p:nvGraphicFramePr>
        <p:xfrm>
          <a:off x="755650" y="4292600"/>
          <a:ext cx="1019175" cy="381000"/>
        </p:xfrm>
        <a:graphic>
          <a:graphicData uri="http://schemas.openxmlformats.org/presentationml/2006/ole">
            <p:oleObj spid="_x0000_s9232" name="Rovnice" r:id="rId7" imgW="904945" imgH="30483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 animBg="1"/>
      <p:bldP spid="16393" grpId="0" animBg="1"/>
      <p:bldP spid="1639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4838" cy="143351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  <a:b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</a:br>
            <a:endParaRPr lang="cs-CZ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28600" y="1524000"/>
            <a:ext cx="1368425" cy="519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cs-CZ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Zdroje:</a:t>
            </a:r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1619250" y="1651000"/>
            <a:ext cx="661035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>
                <a:solidFill>
                  <a:schemeClr val="tx1"/>
                </a:solidFill>
              </a:rPr>
              <a:t>- </a:t>
            </a:r>
            <a:r>
              <a:rPr lang="cs-CZ">
                <a:solidFill>
                  <a:schemeClr val="tx1"/>
                </a:solidFill>
                <a:hlinkClick r:id="rId2"/>
              </a:rPr>
              <a:t>http://go.microsoft.com/fwlink/p/?LinkId=255141</a:t>
            </a:r>
            <a:endParaRPr lang="cs-CZ" sz="2400">
              <a:solidFill>
                <a:schemeClr val="tx1"/>
              </a:solidFill>
            </a:endParaRPr>
          </a:p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>
                <a:solidFill>
                  <a:schemeClr val="tx1"/>
                </a:solidFill>
              </a:rPr>
              <a:t>- </a:t>
            </a:r>
            <a:r>
              <a:rPr lang="cs-CZ" sz="2000">
                <a:solidFill>
                  <a:schemeClr val="tx1"/>
                </a:solidFill>
              </a:rPr>
              <a:t>Vlastní archiv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2024</TotalTime>
  <Words>148</Words>
  <Application>Microsoft Office PowerPoint</Application>
  <PresentationFormat>Předvádění na obrazovce (4:3)</PresentationFormat>
  <Paragraphs>33</Paragraphs>
  <Slides>7</Slides>
  <Notes>2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Microsoft YaHei</vt:lpstr>
      <vt:lpstr>Times New Roman</vt:lpstr>
      <vt:lpstr>Default Design</vt:lpstr>
      <vt:lpstr>Microsoft Equation 3.0</vt:lpstr>
      <vt:lpstr>Střední průmyslová škola elektrotechnická a informačních technologií Brno   Číslo a název projektu: CZ.1.07/1.5.00/34.0521 – Investice do vzdělání nesou nejvyšší úrok  Autor: Mgr. Blanka Šmídová  Tematická sada: Závislosti, vztahy a práce s daty  Téma: Lineární funkce v praxi  Číslo materiálu: VY_42_INOVACE_03_17</vt:lpstr>
      <vt:lpstr>Snímek 2</vt:lpstr>
      <vt:lpstr>Snímek 3</vt:lpstr>
      <vt:lpstr>Lineární funkce v praxi I</vt:lpstr>
      <vt:lpstr>Lineární funkce v praxi I</vt:lpstr>
      <vt:lpstr>Snímek 6</vt:lpstr>
      <vt:lpstr>Lineární funkce v praxi I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Blanka Šmídová</dc:creator>
  <dc:description>Autorem materiálu a všech jeho částí, není-li uvedeno jinak, je Ing. Kamila Kočová._x000d_
Dostupné z Metodického portálu www.rvp.cz, ISSN: 1802-4785, financovaného z ESF a státního rozpočtu ČR._x000d_
Provozováno Výzkumným ústavem pedagogickým v Praze.</dc:description>
  <cp:lastModifiedBy>Dum</cp:lastModifiedBy>
  <cp:revision>95</cp:revision>
  <cp:lastPrinted>1601-01-01T00:00:00Z</cp:lastPrinted>
  <dcterms:created xsi:type="dcterms:W3CDTF">2005-12-12T15:07:41Z</dcterms:created>
  <dcterms:modified xsi:type="dcterms:W3CDTF">2014-03-16T09:47:58Z</dcterms:modified>
</cp:coreProperties>
</file>