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72" r:id="rId2"/>
    <p:sldId id="274" r:id="rId3"/>
    <p:sldId id="256" r:id="rId4"/>
    <p:sldId id="267" r:id="rId5"/>
    <p:sldId id="268" r:id="rId6"/>
    <p:sldId id="269" r:id="rId7"/>
    <p:sldId id="270" r:id="rId8"/>
    <p:sldId id="271" r:id="rId9"/>
    <p:sldId id="275" r:id="rId10"/>
  </p:sldIdLst>
  <p:sldSz cx="9144000" cy="6858000" type="screen4x3"/>
  <p:notesSz cx="6858000" cy="9144000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 snapToGrid="0"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1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5125" cy="12488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5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6147" name="Rectangle 1026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8195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024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291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E577C3-F81E-4F72-AB04-5DD5077C42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D31761-CEC6-42AE-B491-B1DE65CDF1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F306F5-0D34-4AFF-AB3F-A2239BE572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17ACA1A-35B1-4538-8413-EE2EA4E7415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FA2E06-424E-4D28-8EB4-6C05C79D29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09F308F-2048-4704-8DC0-12B4A4B5C3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55029-98AA-43CF-8601-E1445E0BB0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B9C6499-AAB9-4CF7-922B-AAF74337A6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2F0EF7-3433-4048-90C9-C81312AD9E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2ED4FE-1AF7-4EF6-AC01-1188E6FA3C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59928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59928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A968EB-9175-4B9E-BF8A-3DB39CBD10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4838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8AF91A-2310-47F4-B556-A388228D0A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452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0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685B1F23-169E-4564-B440-F573D59A41F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50825" y="1989138"/>
            <a:ext cx="8785225" cy="4535487"/>
          </a:xfrm>
        </p:spPr>
        <p:txBody>
          <a:bodyPr lIns="91440" tIns="45720" rIns="91440" bIns="45720"/>
          <a:lstStyle/>
          <a:p>
            <a:pPr eaLnBrk="1" hangingPunct="1"/>
            <a:r>
              <a:rPr lang="cs-CZ" sz="2000" smtClean="0"/>
              <a:t>Střední průmyslová škola elektrotechnická a informačních technologií Brno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a název projektu:	CZ.1.07/1.5.00/34.0521 – Investice do vzdělání nesou nejvyšší úrok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Autor:	Mgr. Blanka Šmídová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Tematická sada: Závislosti, vztahy a práce s daty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Téma:	</a:t>
            </a:r>
            <a:r>
              <a:rPr lang="cs-CZ" sz="2000" b="1" smtClean="0"/>
              <a:t>Lineární funkce v praxi</a:t>
            </a:r>
            <a:br>
              <a:rPr lang="cs-CZ" sz="2000" b="1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materiálu:	VY_42_INOVACE_03_18</a:t>
            </a:r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4294967295"/>
          </p:nvPr>
        </p:nvSpPr>
        <p:spPr>
          <a:xfrm>
            <a:off x="533400" y="1600200"/>
            <a:ext cx="8229600" cy="4525963"/>
          </a:xfrm>
        </p:spPr>
        <p:txBody>
          <a:bodyPr lIns="91440" tIns="45720" rIns="91440" bIns="45720"/>
          <a:lstStyle/>
          <a:p>
            <a:pPr marL="0" indent="0" defTabSz="914400" eaLnBrk="1" hangingPunct="1"/>
            <a:endParaRPr lang="cs-CZ" sz="2000" smtClean="0"/>
          </a:p>
          <a:p>
            <a:pPr marL="0" indent="0" defTabSz="914400" eaLnBrk="1" hangingPunct="1"/>
            <a:r>
              <a:rPr lang="cs-CZ" sz="2000" smtClean="0"/>
              <a:t>Anotace: </a:t>
            </a:r>
          </a:p>
          <a:p>
            <a:pPr marL="0" indent="0" defTabSz="914400" eaLnBrk="1" hangingPunct="1"/>
            <a:r>
              <a:rPr lang="cs-CZ" sz="2000" smtClean="0"/>
              <a:t> Určeno jako navazující materiál k teoretickému výkladu lineárních</a:t>
            </a:r>
          </a:p>
          <a:p>
            <a:pPr marL="0" indent="0" defTabSz="914400" eaLnBrk="1" hangingPunct="1"/>
            <a:r>
              <a:rPr lang="cs-CZ" sz="2000" smtClean="0"/>
              <a:t> funkcí. Přibližuje studentům využití lineárních funkcí v běžných     situacích. Vhodné</a:t>
            </a:r>
            <a:r>
              <a:rPr lang="cs-CZ" sz="2000" smtClean="0">
                <a:solidFill>
                  <a:srgbClr val="323D4F"/>
                </a:solidFill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k přímé výuce</a:t>
            </a:r>
            <a:r>
              <a:rPr lang="cs-CZ" smtClean="0"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i k samostudiu</a:t>
            </a:r>
            <a:r>
              <a:rPr lang="cs-CZ" smtClean="0">
                <a:cs typeface="Arial" charset="0"/>
              </a:rPr>
              <a:t>.</a:t>
            </a:r>
            <a:r>
              <a:rPr lang="cs-CZ" smtClean="0"/>
              <a:t> </a:t>
            </a:r>
          </a:p>
        </p:txBody>
      </p:sp>
      <p:pic>
        <p:nvPicPr>
          <p:cNvPr id="4099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ChangeArrowheads="1"/>
          </p:cNvSpPr>
          <p:nvPr/>
        </p:nvSpPr>
        <p:spPr bwMode="auto">
          <a:xfrm>
            <a:off x="323850" y="26368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</a:p>
        </p:txBody>
      </p:sp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2310546" y="6109346"/>
            <a:ext cx="4637208" cy="46384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 i="1" dirty="0">
                <a:solidFill>
                  <a:srgbClr val="1C1C1C"/>
                </a:solidFill>
              </a:rPr>
              <a:t>Autorem materiálu, není-li uvedeno jinak, je Mgr. Blanka Šmídová</a:t>
            </a:r>
            <a:br>
              <a:rPr lang="cs-CZ" sz="1200" i="1" dirty="0">
                <a:solidFill>
                  <a:srgbClr val="1C1C1C"/>
                </a:solidFill>
              </a:rPr>
            </a:br>
            <a:endParaRPr lang="cs-CZ" sz="1200" i="1" dirty="0">
              <a:solidFill>
                <a:srgbClr val="1C1C1C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7" name="Object 1"/>
          <p:cNvGraphicFramePr>
            <a:graphicFrameLocks noChangeAspect="1"/>
          </p:cNvGraphicFramePr>
          <p:nvPr/>
        </p:nvGraphicFramePr>
        <p:xfrm>
          <a:off x="3200400" y="5257800"/>
          <a:ext cx="2232025" cy="542925"/>
        </p:xfrm>
        <a:graphic>
          <a:graphicData uri="http://schemas.openxmlformats.org/presentationml/2006/ole">
            <p:oleObj spid="_x0000_s16384" name="Rovnice" r:id="rId4" imgW="491368" imgH="203148" progId="Equation.3">
              <p:embed/>
            </p:oleObj>
          </a:graphicData>
        </a:graphic>
      </p:graphicFrame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304800" y="984250"/>
            <a:ext cx="8839200" cy="13731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Po po</a:t>
            </a: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ž</a:t>
            </a: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árním zásahu zbylo v  hasičské cisterně o objemu </a:t>
            </a:r>
          </a:p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15 hl  60 l vody. Při jejím dopouštění přitékalo do cisterny 0,5 l vody za sekundu.</a:t>
            </a:r>
          </a:p>
        </p:txBody>
      </p:sp>
      <p:sp>
        <p:nvSpPr>
          <p:cNvPr id="7172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</a:p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000" b="1">
              <a:solidFill>
                <a:srgbClr val="333399"/>
              </a:solidFill>
              <a:latin typeface="Amerigo AT" charset="0"/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304800" y="2411413"/>
            <a:ext cx="8458200" cy="9477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333399"/>
                </a:solidFill>
                <a:latin typeface="Times New Roman" pitchFamily="18" charset="0"/>
              </a:rPr>
              <a:t>Sestavte rovnici funkce udávající závislost množství vody v cisterně na čase od otevření přívodu. Určete D(f).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457200" y="3810000"/>
            <a:ext cx="85344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9999"/>
                </a:solidFill>
                <a:latin typeface="Times New Roman" pitchFamily="18" charset="0"/>
              </a:rPr>
              <a:t>x…nezávislá proměnná…doba napouštění v sekundách</a:t>
            </a: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4497388" y="658495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457200" y="3352800"/>
            <a:ext cx="75438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9999"/>
                </a:solidFill>
                <a:latin typeface="Times New Roman" pitchFamily="18" charset="0"/>
              </a:rPr>
              <a:t>y…závislá proměnná …množství vody v litrech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457200" y="4343400"/>
            <a:ext cx="85344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9999"/>
                </a:solidFill>
                <a:latin typeface="Times New Roman" pitchFamily="18" charset="0"/>
              </a:rPr>
              <a:t>D(f)…doba napouštění cisterny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 autoUpdateAnimBg="0"/>
      <p:bldP spid="14345" grpId="0" autoUpdateAnimBg="0"/>
      <p:bldP spid="1434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ChangeArrowheads="1"/>
          </p:cNvSpPr>
          <p:nvPr/>
        </p:nvSpPr>
        <p:spPr bwMode="auto">
          <a:xfrm>
            <a:off x="457200" y="274638"/>
            <a:ext cx="8229600" cy="7921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143000"/>
            <a:ext cx="5160963" cy="5267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990600"/>
            <a:ext cx="51816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333399"/>
                </a:solidFill>
                <a:latin typeface="Times New Roman" pitchFamily="18" charset="0"/>
              </a:rPr>
              <a:t>Sestroj graf této závislosti.</a:t>
            </a:r>
          </a:p>
        </p:txBody>
      </p:sp>
      <p:sp>
        <p:nvSpPr>
          <p:cNvPr id="15365" name="Line 5"/>
          <p:cNvSpPr>
            <a:spLocks noChangeShapeType="1"/>
          </p:cNvSpPr>
          <p:nvPr/>
        </p:nvSpPr>
        <p:spPr bwMode="auto">
          <a:xfrm flipV="1">
            <a:off x="6629400" y="2133600"/>
            <a:ext cx="1588" cy="3733800"/>
          </a:xfrm>
          <a:prstGeom prst="line">
            <a:avLst/>
          </a:prstGeom>
          <a:noFill/>
          <a:ln w="93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2" name="Rectangle 7"/>
          <p:cNvSpPr>
            <a:spLocks noChangeArrowheads="1"/>
          </p:cNvSpPr>
          <p:nvPr/>
        </p:nvSpPr>
        <p:spPr bwMode="auto">
          <a:xfrm>
            <a:off x="3581400" y="1981200"/>
            <a:ext cx="6096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600">
                <a:solidFill>
                  <a:srgbClr val="FF0000"/>
                </a:solidFill>
                <a:latin typeface="Times New Roman" pitchFamily="18" charset="0"/>
              </a:rPr>
              <a:t>15 hl</a:t>
            </a:r>
          </a:p>
        </p:txBody>
      </p:sp>
      <p:sp>
        <p:nvSpPr>
          <p:cNvPr id="9223" name="Rectangle 8"/>
          <p:cNvSpPr>
            <a:spLocks noChangeArrowheads="1"/>
          </p:cNvSpPr>
          <p:nvPr/>
        </p:nvSpPr>
        <p:spPr bwMode="auto">
          <a:xfrm>
            <a:off x="3505200" y="5410200"/>
            <a:ext cx="720725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600">
                <a:solidFill>
                  <a:srgbClr val="FF0000"/>
                </a:solidFill>
                <a:latin typeface="Times New Roman" pitchFamily="18" charset="0"/>
              </a:rPr>
              <a:t>0,6 hl</a:t>
            </a:r>
          </a:p>
        </p:txBody>
      </p:sp>
      <p:sp>
        <p:nvSpPr>
          <p:cNvPr id="9224" name="Rectangle 9"/>
          <p:cNvSpPr>
            <a:spLocks noChangeArrowheads="1"/>
          </p:cNvSpPr>
          <p:nvPr/>
        </p:nvSpPr>
        <p:spPr bwMode="auto">
          <a:xfrm>
            <a:off x="0" y="4267200"/>
            <a:ext cx="5292725" cy="825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i="1">
                <a:solidFill>
                  <a:srgbClr val="333399"/>
                </a:solidFill>
                <a:latin typeface="Times New Roman" pitchFamily="18" charset="0"/>
              </a:rPr>
              <a:t>Kolik vody bylo</a:t>
            </a:r>
            <a:br>
              <a:rPr lang="cs-CZ" sz="2400" i="1">
                <a:solidFill>
                  <a:srgbClr val="333399"/>
                </a:solidFill>
                <a:latin typeface="Times New Roman" pitchFamily="18" charset="0"/>
              </a:rPr>
            </a:br>
            <a:r>
              <a:rPr lang="cs-CZ" sz="2400" i="1">
                <a:solidFill>
                  <a:srgbClr val="333399"/>
                </a:solidFill>
                <a:latin typeface="Times New Roman" pitchFamily="18" charset="0"/>
              </a:rPr>
              <a:t>v cisterně po 30 minutách?</a:t>
            </a:r>
          </a:p>
        </p:txBody>
      </p:sp>
      <p:sp>
        <p:nvSpPr>
          <p:cNvPr id="9225" name="Rectangle 10"/>
          <p:cNvSpPr>
            <a:spLocks noChangeArrowheads="1"/>
          </p:cNvSpPr>
          <p:nvPr/>
        </p:nvSpPr>
        <p:spPr bwMode="auto">
          <a:xfrm>
            <a:off x="0" y="5029200"/>
            <a:ext cx="360045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i="1">
                <a:solidFill>
                  <a:srgbClr val="009999"/>
                </a:solidFill>
                <a:latin typeface="Times New Roman" pitchFamily="18" charset="0"/>
              </a:rPr>
              <a:t>(30 min = 1800 s)</a:t>
            </a:r>
          </a:p>
        </p:txBody>
      </p:sp>
      <p:sp>
        <p:nvSpPr>
          <p:cNvPr id="15371" name="Line 11"/>
          <p:cNvSpPr>
            <a:spLocks noChangeShapeType="1"/>
          </p:cNvSpPr>
          <p:nvPr/>
        </p:nvSpPr>
        <p:spPr bwMode="auto">
          <a:xfrm flipV="1">
            <a:off x="5791200" y="3505200"/>
            <a:ext cx="1588" cy="2362200"/>
          </a:xfrm>
          <a:prstGeom prst="line">
            <a:avLst/>
          </a:prstGeom>
          <a:noFill/>
          <a:ln w="9360" cap="sq">
            <a:solidFill>
              <a:srgbClr val="009999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72" name="Line 12"/>
          <p:cNvSpPr>
            <a:spLocks noChangeShapeType="1"/>
          </p:cNvSpPr>
          <p:nvPr/>
        </p:nvSpPr>
        <p:spPr bwMode="auto">
          <a:xfrm flipH="1">
            <a:off x="4114800" y="3505200"/>
            <a:ext cx="1600200" cy="1588"/>
          </a:xfrm>
          <a:prstGeom prst="line">
            <a:avLst/>
          </a:prstGeom>
          <a:noFill/>
          <a:ln w="9360" cap="sq">
            <a:solidFill>
              <a:srgbClr val="009999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8" name="Rectangle 13"/>
          <p:cNvSpPr>
            <a:spLocks noChangeArrowheads="1"/>
          </p:cNvSpPr>
          <p:nvPr/>
        </p:nvSpPr>
        <p:spPr bwMode="auto">
          <a:xfrm>
            <a:off x="3429000" y="3352800"/>
            <a:ext cx="720725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600" b="1">
                <a:solidFill>
                  <a:srgbClr val="009999"/>
                </a:solidFill>
                <a:latin typeface="Times New Roman" pitchFamily="18" charset="0"/>
              </a:rPr>
              <a:t>9,6 hl</a:t>
            </a:r>
          </a:p>
        </p:txBody>
      </p:sp>
      <p:graphicFrame>
        <p:nvGraphicFramePr>
          <p:cNvPr id="15374" name="Object 14"/>
          <p:cNvGraphicFramePr>
            <a:graphicFrameLocks noChangeAspect="1"/>
          </p:cNvGraphicFramePr>
          <p:nvPr/>
        </p:nvGraphicFramePr>
        <p:xfrm>
          <a:off x="1066800" y="5638800"/>
          <a:ext cx="869950" cy="498475"/>
        </p:xfrm>
        <a:graphic>
          <a:graphicData uri="http://schemas.openxmlformats.org/presentationml/2006/ole">
            <p:oleObj spid="_x0000_s17408" name="Rovnice" r:id="rId5" imgW="355319" imgH="203042" progId="Equation.3">
              <p:embed/>
            </p:oleObj>
          </a:graphicData>
        </a:graphic>
      </p:graphicFrame>
      <p:sp>
        <p:nvSpPr>
          <p:cNvPr id="9230" name="Rectangle 16"/>
          <p:cNvSpPr>
            <a:spLocks noChangeArrowheads="1"/>
          </p:cNvSpPr>
          <p:nvPr/>
        </p:nvSpPr>
        <p:spPr bwMode="auto">
          <a:xfrm>
            <a:off x="0" y="1524000"/>
            <a:ext cx="3563938" cy="825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i="1">
                <a:solidFill>
                  <a:srgbClr val="333399"/>
                </a:solidFill>
                <a:latin typeface="Times New Roman" pitchFamily="18" charset="0"/>
              </a:rPr>
              <a:t>Za jak dlouho se cisterna naplní?</a:t>
            </a:r>
          </a:p>
        </p:txBody>
      </p:sp>
      <p:sp>
        <p:nvSpPr>
          <p:cNvPr id="15377" name="Line 17"/>
          <p:cNvSpPr>
            <a:spLocks noChangeShapeType="1"/>
          </p:cNvSpPr>
          <p:nvPr/>
        </p:nvSpPr>
        <p:spPr bwMode="auto">
          <a:xfrm>
            <a:off x="4191000" y="2133600"/>
            <a:ext cx="2438400" cy="0"/>
          </a:xfrm>
          <a:prstGeom prst="line">
            <a:avLst/>
          </a:prstGeom>
          <a:noFill/>
          <a:ln w="93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15378" name="Object 18"/>
          <p:cNvGraphicFramePr>
            <a:graphicFrameLocks noChangeAspect="1"/>
          </p:cNvGraphicFramePr>
          <p:nvPr/>
        </p:nvGraphicFramePr>
        <p:xfrm>
          <a:off x="228600" y="2438400"/>
          <a:ext cx="2492375" cy="449263"/>
        </p:xfrm>
        <a:graphic>
          <a:graphicData uri="http://schemas.openxmlformats.org/presentationml/2006/ole">
            <p:oleObj spid="_x0000_s17409" name="Rovnice" r:id="rId6" imgW="491271" imgH="177710" progId="Equation.3">
              <p:embed/>
            </p:oleObj>
          </a:graphicData>
        </a:graphic>
      </p:graphicFrame>
      <p:sp>
        <p:nvSpPr>
          <p:cNvPr id="9233" name="Rectangle 19"/>
          <p:cNvSpPr>
            <a:spLocks noChangeArrowheads="1"/>
          </p:cNvSpPr>
          <p:nvPr/>
        </p:nvSpPr>
        <p:spPr bwMode="auto">
          <a:xfrm>
            <a:off x="152400" y="3048000"/>
            <a:ext cx="3563938" cy="4905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i="1">
                <a:solidFill>
                  <a:srgbClr val="333399"/>
                </a:solidFill>
                <a:latin typeface="Times New Roman" pitchFamily="18" charset="0"/>
              </a:rPr>
              <a:t>Urči D(f).</a:t>
            </a:r>
          </a:p>
        </p:txBody>
      </p:sp>
      <p:graphicFrame>
        <p:nvGraphicFramePr>
          <p:cNvPr id="15380" name="Object 20"/>
          <p:cNvGraphicFramePr>
            <a:graphicFrameLocks noChangeAspect="1"/>
          </p:cNvGraphicFramePr>
          <p:nvPr/>
        </p:nvGraphicFramePr>
        <p:xfrm>
          <a:off x="304800" y="3581400"/>
          <a:ext cx="2012950" cy="642938"/>
        </p:xfrm>
        <a:graphic>
          <a:graphicData uri="http://schemas.openxmlformats.org/presentationml/2006/ole">
            <p:oleObj spid="_x0000_s17410" name="Rovnice" r:id="rId7" imgW="799753" imgH="253890" progId="Equation.3">
              <p:embed/>
            </p:oleObj>
          </a:graphicData>
        </a:graphic>
      </p:graphicFrame>
      <p:sp>
        <p:nvSpPr>
          <p:cNvPr id="9235" name="Rectangle 21"/>
          <p:cNvSpPr>
            <a:spLocks noChangeArrowheads="1"/>
          </p:cNvSpPr>
          <p:nvPr/>
        </p:nvSpPr>
        <p:spPr bwMode="auto">
          <a:xfrm>
            <a:off x="4497388" y="658495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5384" name="Line 24"/>
          <p:cNvSpPr>
            <a:spLocks noChangeShapeType="1"/>
          </p:cNvSpPr>
          <p:nvPr/>
        </p:nvSpPr>
        <p:spPr bwMode="auto">
          <a:xfrm flipV="1">
            <a:off x="4267200" y="2133600"/>
            <a:ext cx="2362200" cy="3581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7" name="Line 25"/>
          <p:cNvSpPr>
            <a:spLocks noChangeShapeType="1"/>
          </p:cNvSpPr>
          <p:nvPr/>
        </p:nvSpPr>
        <p:spPr bwMode="auto">
          <a:xfrm>
            <a:off x="4114800" y="5715000"/>
            <a:ext cx="2286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animBg="1"/>
      <p:bldP spid="15371" grpId="0" animBg="1"/>
      <p:bldP spid="15372" grpId="0" animBg="1"/>
      <p:bldP spid="15377" grpId="0" animBg="1"/>
      <p:bldP spid="1538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ChangeArrowheads="1"/>
          </p:cNvSpPr>
          <p:nvPr/>
        </p:nvSpPr>
        <p:spPr bwMode="auto">
          <a:xfrm>
            <a:off x="304800" y="1371600"/>
            <a:ext cx="8839200" cy="191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342900" indent="-342900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Z nádrže o objemu 12 </a:t>
            </a:r>
            <a:r>
              <a:rPr lang="cs-CZ" sz="2400" i="1">
                <a:solidFill>
                  <a:srgbClr val="333399"/>
                </a:solidFill>
                <a:latin typeface="Times New Roman" pitchFamily="18" charset="0"/>
              </a:rPr>
              <a:t>hl </a:t>
            </a: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vytéká voda rychlostí 3 </a:t>
            </a:r>
            <a:r>
              <a:rPr lang="cs-CZ" sz="2400" i="1">
                <a:solidFill>
                  <a:srgbClr val="333399"/>
                </a:solidFill>
                <a:latin typeface="Times New Roman" pitchFamily="18" charset="0"/>
              </a:rPr>
              <a:t>l/s</a:t>
            </a: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. Napište:</a:t>
            </a:r>
          </a:p>
          <a:p>
            <a:pPr marL="342900" indent="-342900" eaLnBrk="1" hangingPunct="1">
              <a:buSzPct val="100000"/>
              <a:buFontTx/>
              <a:buAutoNum type="alphaLcParenR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funkci udávající množství vyteklé vody za danou dobu</a:t>
            </a:r>
          </a:p>
          <a:p>
            <a:pPr marL="342900" indent="-342900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b) funkci udávající, kolik vody ještě  v nádrži zbývá v daném čase</a:t>
            </a:r>
          </a:p>
          <a:p>
            <a:pPr marL="342900" indent="-342900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c) určete D(f) funkcí</a:t>
            </a:r>
          </a:p>
          <a:p>
            <a:pPr marL="342900" indent="-342900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d) sestrojte grafy obou funkcí v téže soustavě souřadnic</a:t>
            </a:r>
          </a:p>
        </p:txBody>
      </p:sp>
      <p:sp>
        <p:nvSpPr>
          <p:cNvPr id="11267" name="Rectangle 4"/>
          <p:cNvSpPr>
            <a:spLocks noChangeArrowheads="1"/>
          </p:cNvSpPr>
          <p:nvPr/>
        </p:nvSpPr>
        <p:spPr bwMode="auto">
          <a:xfrm>
            <a:off x="381000" y="762000"/>
            <a:ext cx="8229600" cy="8683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</a:p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000" b="1">
              <a:solidFill>
                <a:srgbClr val="333399"/>
              </a:solidFill>
              <a:latin typeface="Amerigo AT" charset="0"/>
            </a:endParaRPr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533400" y="4267200"/>
            <a:ext cx="75438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9999"/>
                </a:solidFill>
                <a:latin typeface="Times New Roman" pitchFamily="18" charset="0"/>
              </a:rPr>
              <a:t>D(f)…doba do úplného vypuštění nádrže</a:t>
            </a:r>
          </a:p>
        </p:txBody>
      </p:sp>
      <p:sp>
        <p:nvSpPr>
          <p:cNvPr id="11269" name="Rectangle 7"/>
          <p:cNvSpPr>
            <a:spLocks noChangeArrowheads="1"/>
          </p:cNvSpPr>
          <p:nvPr/>
        </p:nvSpPr>
        <p:spPr bwMode="auto">
          <a:xfrm>
            <a:off x="4497388" y="658495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533400" y="3810000"/>
            <a:ext cx="75438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9999"/>
                </a:solidFill>
                <a:latin typeface="Times New Roman" pitchFamily="18" charset="0"/>
              </a:rPr>
              <a:t>Tentokrát začneme určením D(f) </a:t>
            </a:r>
            <a:r>
              <a:rPr lang="cs-CZ" sz="2800">
                <a:solidFill>
                  <a:srgbClr val="009999"/>
                </a:solidFill>
                <a:latin typeface="Times New Roman" pitchFamily="18" charset="0"/>
                <a:sym typeface="Wingdings" pitchFamily="2" charset="2"/>
              </a:rPr>
              <a:t></a:t>
            </a:r>
            <a:endParaRPr lang="cs-CZ" sz="2800">
              <a:solidFill>
                <a:srgbClr val="009999"/>
              </a:solidFill>
              <a:latin typeface="Times New Roman" pitchFamily="18" charset="0"/>
            </a:endParaRPr>
          </a:p>
        </p:txBody>
      </p:sp>
      <p:graphicFrame>
        <p:nvGraphicFramePr>
          <p:cNvPr id="37899" name="Object 11"/>
          <p:cNvGraphicFramePr>
            <a:graphicFrameLocks noChangeAspect="1"/>
          </p:cNvGraphicFramePr>
          <p:nvPr/>
        </p:nvGraphicFramePr>
        <p:xfrm>
          <a:off x="1143000" y="5181600"/>
          <a:ext cx="5414963" cy="679450"/>
        </p:xfrm>
        <a:graphic>
          <a:graphicData uri="http://schemas.openxmlformats.org/presentationml/2006/ole">
            <p:oleObj spid="_x0000_s18432" name="Rovnice" r:id="rId4" imgW="2032000" imgH="2540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4" grpId="0" autoUpdateAnimBg="0"/>
      <p:bldP spid="3789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723900" y="1524000"/>
            <a:ext cx="73929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a)  funkce udávající množství vyteklé vody za danou dobu: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2803525" y="26273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graphicFrame>
        <p:nvGraphicFramePr>
          <p:cNvPr id="39943" name="Object 7"/>
          <p:cNvGraphicFramePr>
            <a:graphicFrameLocks noChangeAspect="1"/>
          </p:cNvGraphicFramePr>
          <p:nvPr/>
        </p:nvGraphicFramePr>
        <p:xfrm>
          <a:off x="2803525" y="2209800"/>
          <a:ext cx="3179763" cy="679450"/>
        </p:xfrm>
        <a:graphic>
          <a:graphicData uri="http://schemas.openxmlformats.org/presentationml/2006/ole">
            <p:oleObj spid="_x0000_s19456" name="Rovnice" r:id="rId3" imgW="1193760" imgH="253800" progId="Equation.3">
              <p:embed/>
            </p:oleObj>
          </a:graphicData>
        </a:graphic>
      </p:graphicFrame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414338" y="3200400"/>
            <a:ext cx="8369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>
                <a:solidFill>
                  <a:srgbClr val="333399"/>
                </a:solidFill>
                <a:latin typeface="Times New Roman" pitchFamily="18" charset="0"/>
              </a:rPr>
              <a:t>b) funkce udávající, kolik vody ještě zbývá v nádrži v daném čase:</a:t>
            </a:r>
          </a:p>
        </p:txBody>
      </p:sp>
      <p:graphicFrame>
        <p:nvGraphicFramePr>
          <p:cNvPr id="39945" name="Object 9"/>
          <p:cNvGraphicFramePr>
            <a:graphicFrameLocks noChangeAspect="1"/>
          </p:cNvGraphicFramePr>
          <p:nvPr/>
        </p:nvGraphicFramePr>
        <p:xfrm>
          <a:off x="2176463" y="4038600"/>
          <a:ext cx="4600575" cy="679450"/>
        </p:xfrm>
        <a:graphic>
          <a:graphicData uri="http://schemas.openxmlformats.org/presentationml/2006/ole">
            <p:oleObj spid="_x0000_s19457" name="Rovnice" r:id="rId4" imgW="172692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autoUpdateAnimBg="0"/>
      <p:bldP spid="3994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0" name="Object 1080"/>
          <p:cNvGraphicFramePr>
            <a:graphicFrameLocks noChangeAspect="1"/>
          </p:cNvGraphicFramePr>
          <p:nvPr/>
        </p:nvGraphicFramePr>
        <p:xfrm>
          <a:off x="879475" y="722313"/>
          <a:ext cx="5160963" cy="5267325"/>
        </p:xfrm>
        <a:graphic>
          <a:graphicData uri="http://schemas.openxmlformats.org/presentationml/2006/ole">
            <p:oleObj spid="_x0000_s20480" name="Picture" r:id="rId3" imgW="5160264" imgH="5266944" progId="Word.Picture.8">
              <p:embed/>
            </p:oleObj>
          </a:graphicData>
        </a:graphic>
      </p:graphicFrame>
      <p:sp>
        <p:nvSpPr>
          <p:cNvPr id="41017" name="Line 1081"/>
          <p:cNvSpPr>
            <a:spLocks noChangeShapeType="1"/>
          </p:cNvSpPr>
          <p:nvPr/>
        </p:nvSpPr>
        <p:spPr bwMode="auto">
          <a:xfrm>
            <a:off x="1457325" y="2433638"/>
            <a:ext cx="3313113" cy="0"/>
          </a:xfrm>
          <a:prstGeom prst="line">
            <a:avLst/>
          </a:prstGeom>
          <a:noFill/>
          <a:ln w="9525" cap="rnd">
            <a:solidFill>
              <a:schemeClr val="accent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18" name="Line 1082"/>
          <p:cNvSpPr>
            <a:spLocks noChangeShapeType="1"/>
          </p:cNvSpPr>
          <p:nvPr/>
        </p:nvSpPr>
        <p:spPr bwMode="auto">
          <a:xfrm flipV="1">
            <a:off x="4806950" y="2459038"/>
            <a:ext cx="0" cy="2965450"/>
          </a:xfrm>
          <a:prstGeom prst="line">
            <a:avLst/>
          </a:prstGeom>
          <a:noFill/>
          <a:ln w="9525" cap="rnd">
            <a:solidFill>
              <a:schemeClr val="accent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19" name="Line 1083"/>
          <p:cNvSpPr>
            <a:spLocks noChangeShapeType="1"/>
          </p:cNvSpPr>
          <p:nvPr/>
        </p:nvSpPr>
        <p:spPr bwMode="auto">
          <a:xfrm flipV="1">
            <a:off x="1435100" y="2422525"/>
            <a:ext cx="3409950" cy="30019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20" name="Line 1084"/>
          <p:cNvSpPr>
            <a:spLocks noChangeShapeType="1"/>
          </p:cNvSpPr>
          <p:nvPr/>
        </p:nvSpPr>
        <p:spPr bwMode="auto">
          <a:xfrm>
            <a:off x="1457325" y="2433638"/>
            <a:ext cx="3373438" cy="30035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4343" name="Rectangle 108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II</a:t>
            </a:r>
            <a:endParaRPr lang="cs-CZ" sz="4000" b="1" smtClean="0">
              <a:solidFill>
                <a:srgbClr val="333399"/>
              </a:solidFill>
              <a:latin typeface="Amerigo AT" charset="0"/>
            </a:endParaRPr>
          </a:p>
        </p:txBody>
      </p:sp>
      <p:sp>
        <p:nvSpPr>
          <p:cNvPr id="2" name="TextovéPole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53063" y="3007895"/>
            <a:ext cx="433137" cy="369332"/>
          </a:xfrm>
          <a:prstGeom prst="rect">
            <a:avLst/>
          </a:prstGeom>
          <a:blipFill rotWithShape="0">
            <a:blip r:embed="rId4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33337" y="2767263"/>
            <a:ext cx="685800" cy="369332"/>
          </a:xfrm>
          <a:prstGeom prst="rect">
            <a:avLst/>
          </a:prstGeom>
          <a:blipFill rotWithShape="0">
            <a:blip r:embed="rId5" cstate="print"/>
            <a:stretch>
              <a:fillRect b="-6557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7" grpId="0" animBg="1"/>
      <p:bldP spid="41018" grpId="0" animBg="1"/>
      <p:bldP spid="41019" grpId="0" animBg="1"/>
      <p:bldP spid="410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 idx="4294967295"/>
          </p:nvPr>
        </p:nvSpPr>
        <p:spPr>
          <a:xfrm>
            <a:off x="381000" y="304800"/>
            <a:ext cx="8224838" cy="143351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  <a:b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</a:br>
            <a:endParaRPr lang="cs-CZ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28600" y="1524000"/>
            <a:ext cx="1368425" cy="519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cs-CZ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Zdroje: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1619250" y="1651000"/>
            <a:ext cx="6610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>
                <a:solidFill>
                  <a:schemeClr val="tx1"/>
                </a:solidFill>
              </a:rPr>
              <a:t> </a:t>
            </a:r>
            <a:r>
              <a:rPr lang="cs-CZ" sz="2000">
                <a:solidFill>
                  <a:schemeClr val="tx1"/>
                </a:solidFill>
              </a:rPr>
              <a:t>Vlastní 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2130</TotalTime>
  <Words>270</Words>
  <Application>Microsoft Office PowerPoint</Application>
  <PresentationFormat>Předvádění na obrazovce (4:3)</PresentationFormat>
  <Paragraphs>40</Paragraphs>
  <Slides>9</Slides>
  <Notes>4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Microsoft YaHei</vt:lpstr>
      <vt:lpstr>Times New Roman</vt:lpstr>
      <vt:lpstr>Amerigo AT</vt:lpstr>
      <vt:lpstr>Wingdings</vt:lpstr>
      <vt:lpstr>Default Design</vt:lpstr>
      <vt:lpstr>Microsoft Equation 3.0</vt:lpstr>
      <vt:lpstr>Editor rovnic 3.0</vt:lpstr>
      <vt:lpstr>Microsoft Word Picture</vt:lpstr>
      <vt:lpstr>Střední průmyslová škola elektrotechnická a informačních technologií Brno   Číslo a název projektu: CZ.1.07/1.5.00/34.0521 – Investice do vzdělání nesou nejvyšší úrok  Autor: Mgr. Blanka Šmídová  Tematická sada: Závislosti, vztahy a práce s daty  Téma: Lineární funkce v praxi  Číslo materiálu: VY_42_INOVACE_03_18</vt:lpstr>
      <vt:lpstr>Snímek 2</vt:lpstr>
      <vt:lpstr>Snímek 3</vt:lpstr>
      <vt:lpstr>Snímek 4</vt:lpstr>
      <vt:lpstr>Snímek 5</vt:lpstr>
      <vt:lpstr>Snímek 6</vt:lpstr>
      <vt:lpstr>Lineární funkce v praxi II</vt:lpstr>
      <vt:lpstr>Lineární funkce v praxi II</vt:lpstr>
      <vt:lpstr>Lineární funkce v praxi I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Blanka Šmídová</dc:creator>
  <dc:description>Autorem materiálu a všech jeho částí, není-li uvedeno jinak, je Ing. Kamila Kočová._x000d_
Dostupné z Metodického portálu www.rvp.cz, ISSN: 1802-4785, financovaného z ESF a státního rozpočtu ČR._x000d_
Provozováno Výzkumným ústavem pedagogickým v Praze.</dc:description>
  <cp:lastModifiedBy>Dum</cp:lastModifiedBy>
  <cp:revision>97</cp:revision>
  <cp:lastPrinted>1601-01-01T00:00:00Z</cp:lastPrinted>
  <dcterms:created xsi:type="dcterms:W3CDTF">2005-12-12T15:07:41Z</dcterms:created>
  <dcterms:modified xsi:type="dcterms:W3CDTF">2014-03-16T09:49:27Z</dcterms:modified>
</cp:coreProperties>
</file>