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3"/>
  </p:notesMasterIdLst>
  <p:sldIdLst>
    <p:sldId id="271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70" r:id="rId11"/>
    <p:sldId id="274" r:id="rId12"/>
  </p:sldIdLst>
  <p:sldSz cx="9144000" cy="6858000" type="screen4x3"/>
  <p:notesSz cx="6858000" cy="9144000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468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1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ldImg"/>
          </p:nvPr>
        </p:nvSpPr>
        <p:spPr bwMode="auto">
          <a:xfrm>
            <a:off x="-11798300" y="-11796713"/>
            <a:ext cx="11795125" cy="12488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1638" cy="4110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614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25"/>
          <p:cNvSpPr txBox="1">
            <a:spLocks noChangeArrowheads="1" noTextEdit="1"/>
          </p:cNvSpPr>
          <p:nvPr>
            <p:ph type="sldImg"/>
          </p:nvPr>
        </p:nvSpPr>
        <p:spPr>
          <a:xfrm>
            <a:off x="1588" y="0"/>
            <a:ext cx="1587" cy="158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8195" name="Rectangle 1026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-14225588" y="-11796713"/>
            <a:ext cx="16651288" cy="12490451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0243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2291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39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7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5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3" name="Rectangle 1027"/>
          <p:cNvSpPr txBox="1"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525E04-3EA2-4D35-AF1D-1FAD632147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7EBCBC-2302-4E29-A692-82933813756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0F4437-4098-47C7-B0E4-8C90FB7CD3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5425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1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3F44F5-894B-4D20-9FCB-CC4029902EE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3D163C-B5CE-457E-A4D9-698C860908C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E7430C-5EB6-42A8-A47F-913E41342C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0F167A-09E5-4A02-92EA-F1A732306DC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E1A23B-B0C3-44DB-B471-4D51E375B0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F66360-F9D4-4924-B59B-98E1E2CBC7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3C919D9-769D-4AA3-8EC2-0AFF0AD24C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28588"/>
            <a:ext cx="2055813" cy="59928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6625" cy="59928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765951E-1736-4D4E-9936-917F08284E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8588"/>
            <a:ext cx="8224838" cy="143351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72CBC1-EE41-47A3-A319-6E5B32D7C5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4838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4838" cy="4521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5225"/>
            <a:ext cx="2890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ClrTx/>
              <a:buSzPct val="100000"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8838" cy="471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F1EF3CAC-2AF0-43E2-A1B2-D37FEB8A871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 kern="12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anose="02020603050405020304" pitchFamily="18" charset="0"/>
        <a:defRPr sz="4400">
          <a:solidFill>
            <a:srgbClr val="000000"/>
          </a:solidFill>
          <a:latin typeface="Arial" panose="020B0604020202020204" pitchFamily="34" charset="0"/>
          <a:ea typeface="Microsoft YaHei" panose="020B0503020204020204" pitchFamily="34" charset="-122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 kern="12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 kern="12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 kern="12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.bin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8.bin"/><Relationship Id="rId12" Type="http://schemas.openxmlformats.org/officeDocument/2006/relationships/oleObject" Target="../embeddings/oleObject1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11" Type="http://schemas.openxmlformats.org/officeDocument/2006/relationships/oleObject" Target="../embeddings/oleObject12.bin"/><Relationship Id="rId5" Type="http://schemas.openxmlformats.org/officeDocument/2006/relationships/oleObject" Target="../embeddings/oleObject6.bin"/><Relationship Id="rId10" Type="http://schemas.openxmlformats.org/officeDocument/2006/relationships/oleObject" Target="../embeddings/oleObject11.bin"/><Relationship Id="rId4" Type="http://schemas.openxmlformats.org/officeDocument/2006/relationships/oleObject" Target="../embeddings/oleObject5.bin"/><Relationship Id="rId9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250825" y="1989138"/>
            <a:ext cx="8785225" cy="4535487"/>
          </a:xfrm>
        </p:spPr>
        <p:txBody>
          <a:bodyPr lIns="91440" tIns="45720" rIns="91440" bIns="45720"/>
          <a:lstStyle/>
          <a:p>
            <a:pPr eaLnBrk="1" hangingPunct="1"/>
            <a:r>
              <a:rPr lang="cs-CZ" sz="2000" smtClean="0"/>
              <a:t>Střední průmyslová škola elektrotechnická a informačních technologií Brno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a název projektu:	CZ.1.07/1.5.00/34.0521 – Investice do vzdělání nesou nejvyšší úrok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Autor:	Mgr. Blanka Šmídová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Tematická sada: Závislosti, vztahy a práce s daty</a:t>
            </a:r>
            <a:br>
              <a:rPr lang="cs-CZ" sz="20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Téma:	</a:t>
            </a:r>
            <a:r>
              <a:rPr lang="cs-CZ" sz="2000" b="1" smtClean="0"/>
              <a:t>Lineární funkce v úlohách o pohybu</a:t>
            </a:r>
            <a:br>
              <a:rPr lang="cs-CZ" sz="2000" b="1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Číslo materiálu:	VY_42_INOVACE_03_19</a:t>
            </a:r>
          </a:p>
        </p:txBody>
      </p:sp>
      <p:pic>
        <p:nvPicPr>
          <p:cNvPr id="307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60350"/>
            <a:ext cx="755015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4294967295"/>
          </p:nvPr>
        </p:nvSpPr>
        <p:spPr>
          <a:xfrm>
            <a:off x="533400" y="1600200"/>
            <a:ext cx="8229600" cy="4525963"/>
          </a:xfrm>
        </p:spPr>
        <p:txBody>
          <a:bodyPr lIns="91440" tIns="45720" rIns="91440" bIns="45720"/>
          <a:lstStyle/>
          <a:p>
            <a:pPr marL="0" indent="0" defTabSz="914400" eaLnBrk="1" hangingPunct="1"/>
            <a:endParaRPr lang="cs-CZ" sz="2000" smtClean="0"/>
          </a:p>
          <a:p>
            <a:pPr marL="0" indent="0" defTabSz="914400" eaLnBrk="1" hangingPunct="1"/>
            <a:r>
              <a:rPr lang="cs-CZ" sz="2000" smtClean="0"/>
              <a:t>Anotace: </a:t>
            </a:r>
          </a:p>
          <a:p>
            <a:pPr marL="0" indent="0" defTabSz="914400" eaLnBrk="1" hangingPunct="1"/>
            <a:r>
              <a:rPr lang="cs-CZ" sz="2000" smtClean="0"/>
              <a:t> Určeno jako navazující materiál k teoretickému výkladu lineárních</a:t>
            </a:r>
          </a:p>
          <a:p>
            <a:pPr marL="0" indent="0" defTabSz="914400" eaLnBrk="1" hangingPunct="1"/>
            <a:r>
              <a:rPr lang="cs-CZ" sz="2000" smtClean="0"/>
              <a:t> funkcí. Přibližuje studentům využití lineárních funkcí v běžných     situacích. Vhodné</a:t>
            </a:r>
            <a:r>
              <a:rPr lang="cs-CZ" sz="2000" smtClean="0">
                <a:solidFill>
                  <a:srgbClr val="323D4F"/>
                </a:solidFill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k přímé výuce</a:t>
            </a:r>
            <a:r>
              <a:rPr lang="cs-CZ" smtClean="0">
                <a:cs typeface="Arial" charset="0"/>
              </a:rPr>
              <a:t> </a:t>
            </a:r>
            <a:r>
              <a:rPr lang="cs-CZ" sz="2000" smtClean="0">
                <a:cs typeface="Arial" charset="0"/>
              </a:rPr>
              <a:t>i k samostudiu</a:t>
            </a:r>
            <a:r>
              <a:rPr lang="cs-CZ" smtClean="0">
                <a:cs typeface="Arial" charset="0"/>
              </a:rPr>
              <a:t>.</a:t>
            </a:r>
            <a:r>
              <a:rPr lang="cs-CZ" smtClean="0"/>
              <a:t> </a:t>
            </a:r>
          </a:p>
        </p:txBody>
      </p:sp>
      <p:pic>
        <p:nvPicPr>
          <p:cNvPr id="4099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9350" y="127000"/>
            <a:ext cx="6807200" cy="148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ChangeArrowheads="1"/>
          </p:cNvSpPr>
          <p:nvPr/>
        </p:nvSpPr>
        <p:spPr bwMode="auto">
          <a:xfrm>
            <a:off x="323850" y="26368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</a:t>
            </a:r>
            <a:br>
              <a:rPr lang="cs-CZ" sz="4400">
                <a:solidFill>
                  <a:srgbClr val="333399"/>
                </a:solidFill>
                <a:latin typeface="Times New Roman" pitchFamily="18" charset="0"/>
              </a:rPr>
            </a:br>
            <a:endParaRPr lang="cs-CZ" sz="4400">
              <a:solidFill>
                <a:srgbClr val="333399"/>
              </a:solidFill>
              <a:latin typeface="Times New Roman" pitchFamily="18" charset="0"/>
            </a:endParaRPr>
          </a:p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v úlohách o pohybu</a:t>
            </a:r>
          </a:p>
        </p:txBody>
      </p:sp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2310546" y="6109346"/>
            <a:ext cx="4637208" cy="46384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 i="1" dirty="0">
                <a:solidFill>
                  <a:srgbClr val="1C1C1C"/>
                </a:solidFill>
              </a:rPr>
              <a:t>Autorem materiálu, není-li uvedeno jinak, je Mgr. Blanka Šmídová</a:t>
            </a:r>
            <a:br>
              <a:rPr lang="cs-CZ" sz="1200" i="1" dirty="0">
                <a:solidFill>
                  <a:srgbClr val="1C1C1C"/>
                </a:solidFill>
              </a:rPr>
            </a:br>
            <a:endParaRPr lang="cs-CZ" sz="1200" i="1" dirty="0">
              <a:solidFill>
                <a:srgbClr val="1C1C1C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128588"/>
            <a:ext cx="8229600" cy="1435100"/>
          </a:xfrm>
        </p:spPr>
        <p:txBody>
          <a:bodyPr/>
          <a:lstStyle/>
          <a:p>
            <a:pPr eaLnBrk="1" hangingPunct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mtClean="0">
                <a:solidFill>
                  <a:srgbClr val="333399"/>
                </a:solidFill>
                <a:latin typeface="Times New Roman" pitchFamily="18" charset="0"/>
              </a:rPr>
              <a:t>Lineární funkce </a:t>
            </a:r>
            <a:br>
              <a:rPr lang="cs-CZ" smtClean="0">
                <a:solidFill>
                  <a:srgbClr val="333399"/>
                </a:solidFill>
                <a:latin typeface="Times New Roman" pitchFamily="18" charset="0"/>
              </a:rPr>
            </a:br>
            <a:r>
              <a:rPr lang="cs-CZ" smtClean="0">
                <a:solidFill>
                  <a:srgbClr val="333399"/>
                </a:solidFill>
                <a:latin typeface="Times New Roman" pitchFamily="18" charset="0"/>
              </a:rPr>
              <a:t>v úlohách o pohybu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338138" indent="-338138" eaLnBrk="1" hangingPunct="1">
              <a:buFont typeface="Arial" charset="0"/>
              <a:buChar char="•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Použití závislosti mezi dráhou, rychlostí </a:t>
            </a:r>
          </a:p>
          <a:p>
            <a:pPr marL="338138" indent="-338138" eaLnBrk="1" hangingPunct="1">
              <a:buClrTx/>
              <a:buFontTx/>
              <a:buNone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   a časem při řešení konkrétních úloh</a:t>
            </a:r>
          </a:p>
          <a:p>
            <a:pPr marL="338138" indent="-338138" eaLnBrk="1" hangingPunct="1">
              <a:buFont typeface="Arial" charset="0"/>
              <a:buChar char="•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Závislost je dána vztahem:</a:t>
            </a:r>
          </a:p>
          <a:p>
            <a:pPr marL="338138" indent="-338138" eaLnBrk="1" hangingPunct="1">
              <a:buClrTx/>
              <a:buFontTx/>
              <a:buNone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                        s = v . t</a:t>
            </a:r>
          </a:p>
          <a:p>
            <a:pPr marL="338138" indent="-338138" eaLnBrk="1" hangingPunct="1">
              <a:buFont typeface="Arial" charset="0"/>
              <a:buChar char="•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s.... dráha ( m )</a:t>
            </a:r>
          </a:p>
          <a:p>
            <a:pPr marL="338138" indent="-338138" eaLnBrk="1" hangingPunct="1">
              <a:buFont typeface="Arial" charset="0"/>
              <a:buChar char="•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v.... rychlost ( m/s )</a:t>
            </a:r>
          </a:p>
          <a:p>
            <a:pPr marL="338138" indent="-338138" eaLnBrk="1" hangingPunct="1">
              <a:buFont typeface="Arial" charset="0"/>
              <a:buChar char="•"/>
              <a:tabLst>
                <a:tab pos="338138" algn="l"/>
                <a:tab pos="442913" algn="l"/>
                <a:tab pos="892175" algn="l"/>
                <a:tab pos="1341438" algn="l"/>
                <a:tab pos="1790700" algn="l"/>
                <a:tab pos="2239963" algn="l"/>
                <a:tab pos="2689225" algn="l"/>
                <a:tab pos="3138488" algn="l"/>
                <a:tab pos="3587750" algn="l"/>
                <a:tab pos="4037013" algn="l"/>
                <a:tab pos="4486275" algn="l"/>
                <a:tab pos="4935538" algn="l"/>
                <a:tab pos="5384800" algn="l"/>
                <a:tab pos="5834063" algn="l"/>
                <a:tab pos="6283325" algn="l"/>
                <a:tab pos="6732588" algn="l"/>
                <a:tab pos="7181850" algn="l"/>
                <a:tab pos="7631113" algn="l"/>
                <a:tab pos="8080375" algn="l"/>
                <a:tab pos="8529638" algn="l"/>
                <a:tab pos="8978900" algn="l"/>
              </a:tabLst>
            </a:pPr>
            <a:r>
              <a:rPr lang="cs-CZ" smtClean="0"/>
              <a:t>t....  čas (s )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362200"/>
            <a:ext cx="8226425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533400"/>
            <a:ext cx="8226425" cy="1663700"/>
          </a:xfrm>
        </p:spPr>
        <p:txBody>
          <a:bodyPr/>
          <a:lstStyle/>
          <a:p>
            <a:pPr algn="l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 smtClean="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Př. Vzdálenost mezi Brnem a Olomoucí je 80 km.</a:t>
            </a:r>
            <a:br>
              <a:rPr lang="cs-CZ" sz="3000" smtClean="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smtClean="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     Vlak č.2 vyjel z Brna ve 12:00 hod. Vlak č.1    </a:t>
            </a:r>
            <a:br>
              <a:rPr lang="cs-CZ" sz="3000" smtClean="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000" smtClean="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     vyjel z Olomouce  a přijel do Brna ve 13:15 hod.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304800" y="274638"/>
            <a:ext cx="8610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v úlohách o pohybu</a:t>
            </a:r>
          </a:p>
        </p:txBody>
      </p:sp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7175500" y="3505200"/>
          <a:ext cx="1330325" cy="373063"/>
        </p:xfrm>
        <a:graphic>
          <a:graphicData uri="http://schemas.openxmlformats.org/presentationml/2006/ole">
            <p:oleObj spid="_x0000_s22528" name="Rovnice" r:id="rId4" imgW="634449" imgH="177646" progId="Equation.3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663575" y="5319713"/>
          <a:ext cx="3252788" cy="989012"/>
        </p:xfrm>
        <a:graphic>
          <a:graphicData uri="http://schemas.openxmlformats.org/presentationml/2006/ole">
            <p:oleObj spid="_x0000_s22529" name="Rovnice" r:id="rId5" imgW="1422400" imgH="43180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5334000" y="5319713"/>
          <a:ext cx="3463925" cy="966787"/>
        </p:xfrm>
        <a:graphic>
          <a:graphicData uri="http://schemas.openxmlformats.org/presentationml/2006/ole">
            <p:oleObj spid="_x0000_s22530" name="Rovnice" r:id="rId6" imgW="1548728" imgH="431613" progId="Equation.3">
              <p:embed/>
            </p:oleObj>
          </a:graphicData>
        </a:graphic>
      </p:graphicFrame>
      <p:sp>
        <p:nvSpPr>
          <p:cNvPr id="11270" name="Rectangle 7"/>
          <p:cNvSpPr>
            <a:spLocks noChangeArrowheads="1"/>
          </p:cNvSpPr>
          <p:nvPr/>
        </p:nvSpPr>
        <p:spPr bwMode="auto">
          <a:xfrm>
            <a:off x="0" y="2590800"/>
            <a:ext cx="9144000" cy="1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1271" name="Rectangle 8"/>
          <p:cNvSpPr>
            <a:spLocks noChangeArrowheads="1"/>
          </p:cNvSpPr>
          <p:nvPr/>
        </p:nvSpPr>
        <p:spPr bwMode="auto">
          <a:xfrm>
            <a:off x="360363" y="2232025"/>
            <a:ext cx="5759450" cy="885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Jak dlouho trvala vlaku č.1 cesta do Olomouce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</a:rPr>
              <a:t>? </a:t>
            </a:r>
          </a:p>
        </p:txBody>
      </p:sp>
      <p:sp>
        <p:nvSpPr>
          <p:cNvPr id="11272" name="Rectangle 9"/>
          <p:cNvSpPr>
            <a:spLocks noChangeArrowheads="1"/>
          </p:cNvSpPr>
          <p:nvPr/>
        </p:nvSpPr>
        <p:spPr bwMode="auto">
          <a:xfrm>
            <a:off x="431800" y="3289300"/>
            <a:ext cx="4067175" cy="885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Jak dlouho trvala vlaku č.2 cesta do Ostravy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</a:rPr>
              <a:t>? </a:t>
            </a:r>
          </a:p>
        </p:txBody>
      </p:sp>
      <p:sp>
        <p:nvSpPr>
          <p:cNvPr id="11273" name="Rectangle 10"/>
          <p:cNvSpPr>
            <a:spLocks noChangeArrowheads="1"/>
          </p:cNvSpPr>
          <p:nvPr/>
        </p:nvSpPr>
        <p:spPr bwMode="auto">
          <a:xfrm>
            <a:off x="431800" y="4405313"/>
            <a:ext cx="5184775" cy="490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200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  <a:cs typeface="Times New Roman" pitchFamily="18" charset="0"/>
              </a:rPr>
              <a:t>Urči průměrné rychlosti obou vlaků.</a:t>
            </a:r>
            <a:r>
              <a:rPr lang="cs-CZ" sz="2600" i="1">
                <a:solidFill>
                  <a:srgbClr val="333399"/>
                </a:solidFill>
                <a:latin typeface="Times New Roman" pitchFamily="18" charset="0"/>
              </a:rPr>
              <a:t> </a:t>
            </a:r>
          </a:p>
        </p:txBody>
      </p:sp>
      <p:sp>
        <p:nvSpPr>
          <p:cNvPr id="11274" name="Rectangle 11"/>
          <p:cNvSpPr>
            <a:spLocks noChangeArrowheads="1"/>
          </p:cNvSpPr>
          <p:nvPr/>
        </p:nvSpPr>
        <p:spPr bwMode="auto">
          <a:xfrm>
            <a:off x="611188" y="4941888"/>
            <a:ext cx="5184775" cy="3984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000" i="1">
                <a:solidFill>
                  <a:srgbClr val="009999"/>
                </a:solidFill>
                <a:latin typeface="Times New Roman" pitchFamily="18" charset="0"/>
                <a:cs typeface="Times New Roman" pitchFamily="18" charset="0"/>
              </a:rPr>
              <a:t>(nejdříve si převeď minuty na hodiny)</a:t>
            </a:r>
            <a:r>
              <a:rPr lang="cs-CZ" sz="2000" i="1">
                <a:solidFill>
                  <a:srgbClr val="009999"/>
                </a:solidFill>
                <a:latin typeface="Times New Roman" pitchFamily="18" charset="0"/>
              </a:rPr>
              <a:t> </a:t>
            </a:r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7620000" y="2362200"/>
          <a:ext cx="528638" cy="838200"/>
        </p:xfrm>
        <a:graphic>
          <a:graphicData uri="http://schemas.openxmlformats.org/presentationml/2006/ole">
            <p:oleObj spid="_x0000_s22531" name="Rovnice" r:id="rId7" imgW="241195" imgH="431613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ChangeArrowheads="1"/>
          </p:cNvSpPr>
          <p:nvPr/>
        </p:nvSpPr>
        <p:spPr bwMode="auto">
          <a:xfrm>
            <a:off x="152400" y="274638"/>
            <a:ext cx="85344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v úlohách o pohybu</a:t>
            </a:r>
          </a:p>
        </p:txBody>
      </p:sp>
      <p:sp>
        <p:nvSpPr>
          <p:cNvPr id="13315" name="Rectangle 2"/>
          <p:cNvSpPr>
            <a:spLocks noChangeArrowheads="1"/>
          </p:cNvSpPr>
          <p:nvPr/>
        </p:nvSpPr>
        <p:spPr bwMode="auto">
          <a:xfrm>
            <a:off x="179388" y="1371600"/>
            <a:ext cx="8964612" cy="2227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Karel si naplánoval celodenní výlet za Katkou. Trasu dlouhou 90 km zvládne za 2,5 hod. O tři čtvrtě hod. později  vyrazí autem Karlovi naproti Katka. Tuto trasu zvládne za </a:t>
            </a:r>
          </a:p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75 minut.</a:t>
            </a:r>
          </a:p>
          <a:p>
            <a:pPr marL="457200" lvl="1" indent="0"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>
              <a:solidFill>
                <a:srgbClr val="333399"/>
              </a:solidFill>
              <a:latin typeface="Times New Roman" pitchFamily="18" charset="0"/>
            </a:endParaRP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1042988" y="3306763"/>
            <a:ext cx="4184650" cy="5191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a) Zobrazte situaci graficky.</a:t>
            </a:r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1066800" y="3886200"/>
            <a:ext cx="7650163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b) Za kolik minut po Karlově startu ho Katka potká?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1042988" y="4508500"/>
            <a:ext cx="6572250" cy="52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c) V jaké vzdálenosti od cíle trasy se setkají?</a:t>
            </a:r>
          </a:p>
        </p:txBody>
      </p:sp>
      <p:sp>
        <p:nvSpPr>
          <p:cNvPr id="13319" name="Rectangle 6"/>
          <p:cNvSpPr>
            <a:spLocks noChangeArrowheads="1"/>
          </p:cNvSpPr>
          <p:nvPr/>
        </p:nvSpPr>
        <p:spPr bwMode="auto">
          <a:xfrm>
            <a:off x="4497388" y="658495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2600" y="1447800"/>
            <a:ext cx="5688013" cy="4857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8194" name="Line 2"/>
          <p:cNvSpPr>
            <a:spLocks noChangeShapeType="1"/>
          </p:cNvSpPr>
          <p:nvPr/>
        </p:nvSpPr>
        <p:spPr bwMode="auto">
          <a:xfrm>
            <a:off x="2209800" y="1752600"/>
            <a:ext cx="5329238" cy="1588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5" name="Line 3"/>
          <p:cNvSpPr>
            <a:spLocks noChangeShapeType="1"/>
          </p:cNvSpPr>
          <p:nvPr/>
        </p:nvSpPr>
        <p:spPr bwMode="auto">
          <a:xfrm flipV="1">
            <a:off x="6300788" y="1336675"/>
            <a:ext cx="1587" cy="4545013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6" name="Line 4"/>
          <p:cNvSpPr>
            <a:spLocks noChangeShapeType="1"/>
          </p:cNvSpPr>
          <p:nvPr/>
        </p:nvSpPr>
        <p:spPr bwMode="auto">
          <a:xfrm flipV="1">
            <a:off x="2195513" y="1695450"/>
            <a:ext cx="4105275" cy="4186238"/>
          </a:xfrm>
          <a:prstGeom prst="line">
            <a:avLst/>
          </a:prstGeom>
          <a:noFill/>
          <a:ln w="25560" cap="sq">
            <a:solidFill>
              <a:srgbClr val="00CC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7" name="Line 5"/>
          <p:cNvSpPr>
            <a:spLocks noChangeShapeType="1"/>
          </p:cNvSpPr>
          <p:nvPr/>
        </p:nvSpPr>
        <p:spPr bwMode="auto">
          <a:xfrm flipV="1">
            <a:off x="3419475" y="1336675"/>
            <a:ext cx="1588" cy="4545013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8" name="Line 6"/>
          <p:cNvSpPr>
            <a:spLocks noChangeShapeType="1"/>
          </p:cNvSpPr>
          <p:nvPr/>
        </p:nvSpPr>
        <p:spPr bwMode="auto">
          <a:xfrm>
            <a:off x="3419475" y="1700213"/>
            <a:ext cx="2089150" cy="4176712"/>
          </a:xfrm>
          <a:prstGeom prst="line">
            <a:avLst/>
          </a:prstGeom>
          <a:noFill/>
          <a:ln w="25560" cap="sq">
            <a:solidFill>
              <a:srgbClr val="3366FF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5368" name="Rectangle 11"/>
          <p:cNvSpPr>
            <a:spLocks noChangeArrowheads="1"/>
          </p:cNvSpPr>
          <p:nvPr/>
        </p:nvSpPr>
        <p:spPr bwMode="auto">
          <a:xfrm>
            <a:off x="152400" y="274638"/>
            <a:ext cx="8991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v úlohách o pohybu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 rot="-2700000">
            <a:off x="4784725" y="2928938"/>
            <a:ext cx="1081088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1" hangingPunct="1">
              <a:spcBef>
                <a:spcPts val="15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CC00"/>
                </a:solidFill>
                <a:latin typeface="Times New Roman" pitchFamily="18" charset="0"/>
              </a:rPr>
              <a:t>Karel</a:t>
            </a:r>
          </a:p>
        </p:txBody>
      </p:sp>
      <p:sp>
        <p:nvSpPr>
          <p:cNvPr id="8205" name="Text Box 13"/>
          <p:cNvSpPr txBox="1">
            <a:spLocks noChangeArrowheads="1"/>
          </p:cNvSpPr>
          <p:nvPr/>
        </p:nvSpPr>
        <p:spPr bwMode="auto">
          <a:xfrm rot="3780000">
            <a:off x="4693444" y="4314032"/>
            <a:ext cx="1081087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1" hangingPunct="1">
              <a:spcBef>
                <a:spcPts val="15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66FF"/>
                </a:solidFill>
                <a:latin typeface="Times New Roman" pitchFamily="18" charset="0"/>
              </a:rPr>
              <a:t>Katka</a:t>
            </a:r>
          </a:p>
        </p:txBody>
      </p:sp>
      <p:sp>
        <p:nvSpPr>
          <p:cNvPr id="15371" name="Rectangle 14"/>
          <p:cNvSpPr>
            <a:spLocks noChangeArrowheads="1"/>
          </p:cNvSpPr>
          <p:nvPr/>
        </p:nvSpPr>
        <p:spPr bwMode="auto">
          <a:xfrm>
            <a:off x="4497388" y="6592888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animBg="1"/>
      <p:bldP spid="8195" grpId="0" animBg="1"/>
      <p:bldP spid="8196" grpId="0" animBg="1"/>
      <p:bldP spid="8197" grpId="0" animBg="1"/>
      <p:bldP spid="8198" grpId="0" animBg="1"/>
      <p:bldP spid="8204" grpId="0" autoUpdateAnimBg="0"/>
      <p:bldP spid="820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52" name="Object 1"/>
          <p:cNvGraphicFramePr>
            <a:graphicFrameLocks noChangeAspect="1"/>
          </p:cNvGraphicFramePr>
          <p:nvPr/>
        </p:nvGraphicFramePr>
        <p:xfrm>
          <a:off x="1219200" y="3048000"/>
          <a:ext cx="1749425" cy="533400"/>
        </p:xfrm>
        <a:graphic>
          <a:graphicData uri="http://schemas.openxmlformats.org/presentationml/2006/ole">
            <p:oleObj spid="_x0000_s23552" name="Rovnice" r:id="rId4" imgW="710891" imgH="215806" progId="Equation.3">
              <p:embed/>
            </p:oleObj>
          </a:graphicData>
        </a:graphic>
      </p:graphicFrame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457200" y="1695450"/>
            <a:ext cx="77724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b) Za kolik minut po Karlově startu ho Katka potká?</a:t>
            </a:r>
          </a:p>
        </p:txBody>
      </p:sp>
      <p:graphicFrame>
        <p:nvGraphicFramePr>
          <p:cNvPr id="12291" name="Object 3"/>
          <p:cNvGraphicFramePr>
            <a:graphicFrameLocks noChangeAspect="1"/>
          </p:cNvGraphicFramePr>
          <p:nvPr/>
        </p:nvGraphicFramePr>
        <p:xfrm>
          <a:off x="3505200" y="3048000"/>
          <a:ext cx="3594100" cy="528638"/>
        </p:xfrm>
        <a:graphic>
          <a:graphicData uri="http://schemas.openxmlformats.org/presentationml/2006/ole">
            <p:oleObj spid="_x0000_s23553" name="Rovnice" r:id="rId5" imgW="1473200" imgH="215900" progId="Equation.3">
              <p:embed/>
            </p:oleObj>
          </a:graphicData>
        </a:graphic>
      </p:graphicFrame>
      <p:graphicFrame>
        <p:nvGraphicFramePr>
          <p:cNvPr id="12292" name="Object 4"/>
          <p:cNvGraphicFramePr>
            <a:graphicFrameLocks noChangeAspect="1"/>
          </p:cNvGraphicFramePr>
          <p:nvPr/>
        </p:nvGraphicFramePr>
        <p:xfrm>
          <a:off x="914400" y="5105400"/>
          <a:ext cx="4746625" cy="531813"/>
        </p:xfrm>
        <a:graphic>
          <a:graphicData uri="http://schemas.openxmlformats.org/presentationml/2006/ole">
            <p:oleObj spid="_x0000_s23554" name="Rovnice" r:id="rId6" imgW="1930400" imgH="215900" progId="Equation.3">
              <p:embed/>
            </p:oleObj>
          </a:graphicData>
        </a:graphic>
      </p:graphicFrame>
      <p:graphicFrame>
        <p:nvGraphicFramePr>
          <p:cNvPr id="12293" name="Object 5"/>
          <p:cNvGraphicFramePr>
            <a:graphicFrameLocks noChangeAspect="1"/>
          </p:cNvGraphicFramePr>
          <p:nvPr/>
        </p:nvGraphicFramePr>
        <p:xfrm>
          <a:off x="6499225" y="5059363"/>
          <a:ext cx="1657350" cy="530225"/>
        </p:xfrm>
        <a:graphic>
          <a:graphicData uri="http://schemas.openxmlformats.org/presentationml/2006/ole">
            <p:oleObj spid="_x0000_s23555" name="Rovnice" r:id="rId7" imgW="672808" imgH="215806" progId="Equation.3">
              <p:embed/>
            </p:oleObj>
          </a:graphicData>
        </a:graphic>
      </p:graphicFrame>
      <p:sp>
        <p:nvSpPr>
          <p:cNvPr id="17415" name="Rectangle 9"/>
          <p:cNvSpPr>
            <a:spLocks noChangeArrowheads="1"/>
          </p:cNvSpPr>
          <p:nvPr/>
        </p:nvSpPr>
        <p:spPr bwMode="auto">
          <a:xfrm>
            <a:off x="152400" y="274638"/>
            <a:ext cx="85344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v úlohách o pohybu</a:t>
            </a:r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762000" y="2743200"/>
            <a:ext cx="601980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i="1">
              <a:solidFill>
                <a:srgbClr val="333399"/>
              </a:solidFill>
              <a:latin typeface="Times New Roman" pitchFamily="18" charset="0"/>
            </a:endParaRPr>
          </a:p>
        </p:txBody>
      </p:sp>
      <p:sp>
        <p:nvSpPr>
          <p:cNvPr id="17417" name="Rectangle 11"/>
          <p:cNvSpPr>
            <a:spLocks noChangeArrowheads="1"/>
          </p:cNvSpPr>
          <p:nvPr/>
        </p:nvSpPr>
        <p:spPr bwMode="auto">
          <a:xfrm>
            <a:off x="457200" y="4343400"/>
            <a:ext cx="6567488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333399"/>
                </a:solidFill>
                <a:latin typeface="Times New Roman" pitchFamily="18" charset="0"/>
              </a:rPr>
              <a:t>c) V jaké vzdálenosti od cíle trasy se setkají?</a:t>
            </a:r>
          </a:p>
        </p:txBody>
      </p:sp>
      <p:sp>
        <p:nvSpPr>
          <p:cNvPr id="17418" name="Rectangle 12"/>
          <p:cNvSpPr>
            <a:spLocks noChangeArrowheads="1"/>
          </p:cNvSpPr>
          <p:nvPr/>
        </p:nvSpPr>
        <p:spPr bwMode="auto">
          <a:xfrm>
            <a:off x="4497388" y="6584950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7419" name="Line 16"/>
          <p:cNvSpPr>
            <a:spLocks noChangeShapeType="1"/>
          </p:cNvSpPr>
          <p:nvPr/>
        </p:nvSpPr>
        <p:spPr bwMode="auto">
          <a:xfrm>
            <a:off x="2971800" y="2667000"/>
            <a:ext cx="1905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20" name="Line 18"/>
          <p:cNvSpPr>
            <a:spLocks noChangeShapeType="1"/>
          </p:cNvSpPr>
          <p:nvPr/>
        </p:nvSpPr>
        <p:spPr bwMode="auto">
          <a:xfrm flipH="1">
            <a:off x="1295400" y="2667000"/>
            <a:ext cx="1676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7421" name="Text Box 21"/>
          <p:cNvSpPr txBox="1">
            <a:spLocks noChangeArrowheads="1"/>
          </p:cNvSpPr>
          <p:nvPr/>
        </p:nvSpPr>
        <p:spPr bwMode="auto">
          <a:xfrm>
            <a:off x="2057400" y="2667000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graphicFrame>
        <p:nvGraphicFramePr>
          <p:cNvPr id="23556" name="Object 22"/>
          <p:cNvGraphicFramePr>
            <a:graphicFrameLocks noChangeAspect="1"/>
          </p:cNvGraphicFramePr>
          <p:nvPr/>
        </p:nvGraphicFramePr>
        <p:xfrm>
          <a:off x="1981200" y="2514600"/>
          <a:ext cx="295275" cy="457200"/>
        </p:xfrm>
        <a:graphic>
          <a:graphicData uri="http://schemas.openxmlformats.org/presentationml/2006/ole">
            <p:oleObj spid="_x0000_s23556" name="Rovnice" r:id="rId8" imgW="139579" imgH="215713" progId="Equation.3">
              <p:embed/>
            </p:oleObj>
          </a:graphicData>
        </a:graphic>
      </p:graphicFrame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3794125" y="25511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graphicFrame>
        <p:nvGraphicFramePr>
          <p:cNvPr id="23557" name="Object 24"/>
          <p:cNvGraphicFramePr>
            <a:graphicFrameLocks noChangeAspect="1"/>
          </p:cNvGraphicFramePr>
          <p:nvPr/>
        </p:nvGraphicFramePr>
        <p:xfrm>
          <a:off x="3810000" y="2514600"/>
          <a:ext cx="368300" cy="457200"/>
        </p:xfrm>
        <a:graphic>
          <a:graphicData uri="http://schemas.openxmlformats.org/presentationml/2006/ole">
            <p:oleObj spid="_x0000_s23557" name="Rovnice" r:id="rId9" imgW="152268" imgH="215713" progId="Equation.3">
              <p:embed/>
            </p:oleObj>
          </a:graphicData>
        </a:graphic>
      </p:graphicFrame>
      <p:sp>
        <p:nvSpPr>
          <p:cNvPr id="17425" name="Text Box 25"/>
          <p:cNvSpPr txBox="1">
            <a:spLocks noChangeArrowheads="1"/>
          </p:cNvSpPr>
          <p:nvPr/>
        </p:nvSpPr>
        <p:spPr bwMode="auto">
          <a:xfrm>
            <a:off x="746125" y="2855913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graphicFrame>
        <p:nvGraphicFramePr>
          <p:cNvPr id="23558" name="Object 26"/>
          <p:cNvGraphicFramePr>
            <a:graphicFrameLocks noChangeAspect="1"/>
          </p:cNvGraphicFramePr>
          <p:nvPr/>
        </p:nvGraphicFramePr>
        <p:xfrm>
          <a:off x="838200" y="2514600"/>
          <a:ext cx="222250" cy="381000"/>
        </p:xfrm>
        <a:graphic>
          <a:graphicData uri="http://schemas.openxmlformats.org/presentationml/2006/ole">
            <p:oleObj spid="_x0000_s23558" name="Rovnice" r:id="rId10" imgW="88746" imgH="152136" progId="Equation.3">
              <p:embed/>
            </p:oleObj>
          </a:graphicData>
        </a:graphic>
      </p:graphicFrame>
      <p:graphicFrame>
        <p:nvGraphicFramePr>
          <p:cNvPr id="23559" name="Object 27"/>
          <p:cNvGraphicFramePr>
            <a:graphicFrameLocks noChangeAspect="1"/>
          </p:cNvGraphicFramePr>
          <p:nvPr/>
        </p:nvGraphicFramePr>
        <p:xfrm>
          <a:off x="5105400" y="2438400"/>
          <a:ext cx="1066800" cy="449263"/>
        </p:xfrm>
        <a:graphic>
          <a:graphicData uri="http://schemas.openxmlformats.org/presentationml/2006/ole">
            <p:oleObj spid="_x0000_s23559" name="Rovnice" r:id="rId11" imgW="482391" imgH="203112" progId="Equation.3">
              <p:embed/>
            </p:oleObj>
          </a:graphicData>
        </a:graphic>
      </p:graphicFrame>
      <p:graphicFrame>
        <p:nvGraphicFramePr>
          <p:cNvPr id="12316" name="Object 28"/>
          <p:cNvGraphicFramePr>
            <a:graphicFrameLocks noChangeAspect="1"/>
          </p:cNvGraphicFramePr>
          <p:nvPr/>
        </p:nvGraphicFramePr>
        <p:xfrm>
          <a:off x="6172200" y="3581400"/>
          <a:ext cx="1600200" cy="762000"/>
        </p:xfrm>
        <a:graphic>
          <a:graphicData uri="http://schemas.openxmlformats.org/presentationml/2006/ole">
            <p:oleObj spid="_x0000_s23560" name="Rovnice" r:id="rId12" imgW="825500" imgH="4572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52600" y="1447800"/>
            <a:ext cx="5688013" cy="48577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19459" name="Line 3"/>
          <p:cNvSpPr>
            <a:spLocks noChangeShapeType="1"/>
          </p:cNvSpPr>
          <p:nvPr/>
        </p:nvSpPr>
        <p:spPr bwMode="auto">
          <a:xfrm>
            <a:off x="2195513" y="1727200"/>
            <a:ext cx="5329237" cy="1588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 flipV="1">
            <a:off x="6300788" y="1336675"/>
            <a:ext cx="1587" cy="4545013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1" name="Line 5"/>
          <p:cNvSpPr>
            <a:spLocks noChangeShapeType="1"/>
          </p:cNvSpPr>
          <p:nvPr/>
        </p:nvSpPr>
        <p:spPr bwMode="auto">
          <a:xfrm flipV="1">
            <a:off x="2195513" y="1695450"/>
            <a:ext cx="4105275" cy="4186238"/>
          </a:xfrm>
          <a:prstGeom prst="line">
            <a:avLst/>
          </a:prstGeom>
          <a:noFill/>
          <a:ln w="25560" cap="sq">
            <a:solidFill>
              <a:srgbClr val="00CC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2" name="Line 6"/>
          <p:cNvSpPr>
            <a:spLocks noChangeShapeType="1"/>
          </p:cNvSpPr>
          <p:nvPr/>
        </p:nvSpPr>
        <p:spPr bwMode="auto">
          <a:xfrm flipV="1">
            <a:off x="3419475" y="1336675"/>
            <a:ext cx="1588" cy="4545013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3" name="Line 7"/>
          <p:cNvSpPr>
            <a:spLocks noChangeShapeType="1"/>
          </p:cNvSpPr>
          <p:nvPr/>
        </p:nvSpPr>
        <p:spPr bwMode="auto">
          <a:xfrm>
            <a:off x="3419475" y="1700213"/>
            <a:ext cx="2089150" cy="4176712"/>
          </a:xfrm>
          <a:prstGeom prst="line">
            <a:avLst/>
          </a:prstGeom>
          <a:noFill/>
          <a:ln w="25560" cap="sq">
            <a:solidFill>
              <a:srgbClr val="3366FF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4" name="Line 8"/>
          <p:cNvSpPr>
            <a:spLocks noChangeShapeType="1"/>
          </p:cNvSpPr>
          <p:nvPr/>
        </p:nvSpPr>
        <p:spPr bwMode="auto">
          <a:xfrm flipV="1">
            <a:off x="4389438" y="3532188"/>
            <a:ext cx="1587" cy="2312987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9465" name="Line 9"/>
          <p:cNvSpPr>
            <a:spLocks noChangeShapeType="1"/>
          </p:cNvSpPr>
          <p:nvPr/>
        </p:nvSpPr>
        <p:spPr bwMode="auto">
          <a:xfrm>
            <a:off x="2195513" y="3644900"/>
            <a:ext cx="2232025" cy="1588"/>
          </a:xfrm>
          <a:prstGeom prst="line">
            <a:avLst/>
          </a:prstGeom>
          <a:noFill/>
          <a:ln w="25560" cap="sq">
            <a:solidFill>
              <a:srgbClr val="FF0000"/>
            </a:solidFill>
            <a:prstDash val="dash"/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aphicFrame>
        <p:nvGraphicFramePr>
          <p:cNvPr id="24576" name="Object 10"/>
          <p:cNvGraphicFramePr>
            <a:graphicFrameLocks noChangeAspect="1"/>
          </p:cNvGraphicFramePr>
          <p:nvPr/>
        </p:nvGraphicFramePr>
        <p:xfrm>
          <a:off x="3779838" y="6261100"/>
          <a:ext cx="1512887" cy="407988"/>
        </p:xfrm>
        <a:graphic>
          <a:graphicData uri="http://schemas.openxmlformats.org/presentationml/2006/ole">
            <p:oleObj spid="_x0000_s24576" r:id="rId5" imgW="491223" imgH="177693" progId="">
              <p:embed/>
            </p:oleObj>
          </a:graphicData>
        </a:graphic>
      </p:graphicFrame>
      <p:graphicFrame>
        <p:nvGraphicFramePr>
          <p:cNvPr id="24577" name="Object 11"/>
          <p:cNvGraphicFramePr>
            <a:graphicFrameLocks noChangeAspect="1"/>
          </p:cNvGraphicFramePr>
          <p:nvPr/>
        </p:nvGraphicFramePr>
        <p:xfrm>
          <a:off x="295275" y="3284538"/>
          <a:ext cx="1425575" cy="407987"/>
        </p:xfrm>
        <a:graphic>
          <a:graphicData uri="http://schemas.openxmlformats.org/presentationml/2006/ole">
            <p:oleObj spid="_x0000_s24577" r:id="rId6" imgW="491175" imgH="177676" progId="">
              <p:embed/>
            </p:oleObj>
          </a:graphicData>
        </a:graphic>
      </p:graphicFrame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228600" y="274638"/>
            <a:ext cx="87630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 eaLnBrk="1" hangingPunct="1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33399"/>
                </a:solidFill>
                <a:latin typeface="Times New Roman" pitchFamily="18" charset="0"/>
              </a:rPr>
              <a:t>Lineární funkce v úlohách o pohybu</a:t>
            </a:r>
          </a:p>
        </p:txBody>
      </p:sp>
      <p:sp>
        <p:nvSpPr>
          <p:cNvPr id="19469" name="Text Box 13"/>
          <p:cNvSpPr txBox="1">
            <a:spLocks noChangeArrowheads="1"/>
          </p:cNvSpPr>
          <p:nvPr/>
        </p:nvSpPr>
        <p:spPr bwMode="auto">
          <a:xfrm rot="-2700000">
            <a:off x="4784725" y="2928938"/>
            <a:ext cx="1081088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1" hangingPunct="1">
              <a:spcBef>
                <a:spcPts val="15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CC00"/>
                </a:solidFill>
                <a:latin typeface="Times New Roman" pitchFamily="18" charset="0"/>
              </a:rPr>
              <a:t>Karel</a:t>
            </a:r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 rot="3780000">
            <a:off x="4693444" y="4314032"/>
            <a:ext cx="1081087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eaLnBrk="1" hangingPunct="1">
              <a:spcBef>
                <a:spcPts val="1500"/>
              </a:spcBef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66FF"/>
                </a:solidFill>
                <a:latin typeface="Times New Roman" pitchFamily="18" charset="0"/>
              </a:rPr>
              <a:t>Katka</a:t>
            </a:r>
          </a:p>
        </p:txBody>
      </p:sp>
      <p:sp>
        <p:nvSpPr>
          <p:cNvPr id="19471" name="Rectangle 15"/>
          <p:cNvSpPr>
            <a:spLocks noChangeArrowheads="1"/>
          </p:cNvSpPr>
          <p:nvPr/>
        </p:nvSpPr>
        <p:spPr bwMode="auto">
          <a:xfrm>
            <a:off x="4497388" y="6592888"/>
            <a:ext cx="184150" cy="228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endParaRPr lang="cs-CZ"/>
          </a:p>
        </p:txBody>
      </p:sp>
      <p:sp>
        <p:nvSpPr>
          <p:cNvPr id="19472" name="Line 16"/>
          <p:cNvSpPr>
            <a:spLocks noChangeShapeType="1"/>
          </p:cNvSpPr>
          <p:nvPr/>
        </p:nvSpPr>
        <p:spPr bwMode="auto">
          <a:xfrm>
            <a:off x="1763713" y="1700213"/>
            <a:ext cx="1587" cy="1873250"/>
          </a:xfrm>
          <a:prstGeom prst="line">
            <a:avLst/>
          </a:prstGeom>
          <a:noFill/>
          <a:ln w="9360" cap="sq">
            <a:solidFill>
              <a:srgbClr val="0000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 idx="4294967295"/>
          </p:nvPr>
        </p:nvSpPr>
        <p:spPr>
          <a:xfrm>
            <a:off x="381000" y="304800"/>
            <a:ext cx="8224838" cy="1433513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  <a:t>Lineární funkce v praxi I</a:t>
            </a:r>
            <a:br>
              <a:rPr lang="cs-CZ" b="1" smtClean="0">
                <a:solidFill>
                  <a:srgbClr val="333399"/>
                </a:solidFill>
                <a:latin typeface="Times New Roman" pitchFamily="18" charset="0"/>
              </a:rPr>
            </a:br>
            <a:endParaRPr lang="cs-CZ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28600" y="1524000"/>
            <a:ext cx="1368425" cy="519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cs-CZ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</a:rPr>
              <a:t>Zdroje:</a:t>
            </a:r>
          </a:p>
        </p:txBody>
      </p:sp>
      <p:sp>
        <p:nvSpPr>
          <p:cNvPr id="21508" name="TextovéPole 3"/>
          <p:cNvSpPr txBox="1">
            <a:spLocks noChangeArrowheads="1"/>
          </p:cNvSpPr>
          <p:nvPr/>
        </p:nvSpPr>
        <p:spPr bwMode="auto">
          <a:xfrm>
            <a:off x="1600200" y="1676400"/>
            <a:ext cx="66103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>
                <a:solidFill>
                  <a:schemeClr val="tx1"/>
                </a:solidFill>
              </a:rPr>
              <a:t>- program GeoGebra</a:t>
            </a:r>
          </a:p>
          <a:p>
            <a:pPr eaLnBrk="1" hangingPunct="1">
              <a:buClr>
                <a:srgbClr val="000000"/>
              </a:buClr>
              <a:buSzPct val="100000"/>
              <a:buFont typeface="Times New Roman" pitchFamily="18" charset="0"/>
              <a:buNone/>
            </a:pPr>
            <a:r>
              <a:rPr lang="cs-CZ" sz="2000">
                <a:solidFill>
                  <a:schemeClr val="tx1"/>
                </a:solidFill>
              </a:rPr>
              <a:t>- Vlastní 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anose="02020603050405020304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panose="020B0604020202020204" pitchFamily="34" charset="0"/>
            <a:ea typeface="Microsoft YaHei" panose="020B0503020204020204" pitchFamily="34" charset="-122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1948</TotalTime>
  <Words>257</Words>
  <Application>Microsoft Office PowerPoint</Application>
  <PresentationFormat>Předvádění na obrazovce (4:3)</PresentationFormat>
  <Paragraphs>41</Paragraphs>
  <Slides>11</Slides>
  <Notes>8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Microsoft YaHei</vt:lpstr>
      <vt:lpstr>Times New Roman</vt:lpstr>
      <vt:lpstr>Default Design</vt:lpstr>
      <vt:lpstr>Microsoft Equation 3.0</vt:lpstr>
      <vt:lpstr>Střední průmyslová škola elektrotechnická a informačních technologií Brno   Číslo a název projektu: CZ.1.07/1.5.00/34.0521 – Investice do vzdělání nesou nejvyšší úrok  Autor: Mgr. Blanka Šmídová  Tematická sada: Závislosti, vztahy a práce s daty  Téma: Lineární funkce v úlohách o pohybu  Číslo materiálu: VY_42_INOVACE_03_19</vt:lpstr>
      <vt:lpstr>Snímek 2</vt:lpstr>
      <vt:lpstr>Snímek 3</vt:lpstr>
      <vt:lpstr>Lineární funkce  v úlohách o pohybu</vt:lpstr>
      <vt:lpstr>Př. Vzdálenost mezi Brnem a Olomoucí je 80 km.       Vlak č.2 vyjel z Brna ve 12:00 hod. Vlak č.1           vyjel z Olomouce  a přijel do Brna ve 13:15 hod.</vt:lpstr>
      <vt:lpstr>Snímek 6</vt:lpstr>
      <vt:lpstr>Snímek 7</vt:lpstr>
      <vt:lpstr>Snímek 8</vt:lpstr>
      <vt:lpstr>Snímek 9</vt:lpstr>
      <vt:lpstr>Snímek 10</vt:lpstr>
      <vt:lpstr>Lineární funkce v praxi I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Blanka Šmídová</dc:creator>
  <dc:description>Autorem materiálu a všech jeho částí, není-li uvedeno jinak, je Ing. Kamila Kočová._x000d_
Dostupné z Metodického portálu www.rvp.cz, ISSN: 1802-4785, financovaného z ESF a státního rozpočtu ČR._x000d_
Provozováno Výzkumným ústavem pedagogickým v Praze.</dc:description>
  <cp:lastModifiedBy>Dum</cp:lastModifiedBy>
  <cp:revision>92</cp:revision>
  <cp:lastPrinted>1601-01-01T00:00:00Z</cp:lastPrinted>
  <dcterms:created xsi:type="dcterms:W3CDTF">2005-12-12T15:07:41Z</dcterms:created>
  <dcterms:modified xsi:type="dcterms:W3CDTF">2014-03-16T09:44:39Z</dcterms:modified>
</cp:coreProperties>
</file>