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00CC00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541" autoAdjust="0"/>
    <p:restoredTop sz="90929"/>
  </p:normalViewPr>
  <p:slideViewPr>
    <p:cSldViewPr>
      <p:cViewPr varScale="1">
        <p:scale>
          <a:sx n="99" d="100"/>
          <a:sy n="99" d="100"/>
        </p:scale>
        <p:origin x="-13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4AB7CDDF-B822-4409-B48F-7872B8B37C99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E8DB7E-70E1-4947-B6E7-9AF493336C43}" type="slidenum">
              <a:rPr lang="cs-CZ"/>
              <a:pPr/>
              <a:t>2</a:t>
            </a:fld>
            <a:endParaRPr lang="cs-CZ"/>
          </a:p>
        </p:txBody>
      </p:sp>
      <p:sp>
        <p:nvSpPr>
          <p:cNvPr id="4098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517AE5-73F3-4960-8F6C-0B055C0E1F1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E89E8E-6E71-4E74-BE80-83CC140FE79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EEA429-6F49-47A8-AE5A-28F118C6008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B9FD3C-4EB7-4731-897C-319FD9072F6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D8DC70-FDF1-474E-9C43-18FFAC440AE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0DF43A-3834-4110-BA5C-9459A075E28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A081A9-34FA-4E95-A44F-DB3DD2B8FFD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B5C676-1D09-4861-922A-B4F16B281A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89EC1-D1F2-4871-A213-B3C9E45B4A6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6141F9-3914-4FDC-A893-B9E0914F8DA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092337-E03D-4A83-B860-4DC66F93320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EA9FDC0-A239-4E84-B7A9-ACADCE82050A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3" Type="http://schemas.openxmlformats.org/officeDocument/2006/relationships/image" Target="../media/image3.png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250825" y="1989138"/>
            <a:ext cx="8785225" cy="4535487"/>
          </a:xfrm>
        </p:spPr>
        <p:txBody>
          <a:bodyPr/>
          <a:lstStyle/>
          <a:p>
            <a:r>
              <a:rPr lang="cs-CZ" sz="2000"/>
              <a:t>Střední průmyslová škola elektrotechnická a informačních technologií Brno</a:t>
            </a:r>
            <a:br>
              <a:rPr lang="cs-CZ" sz="2000"/>
            </a:br>
            <a:r>
              <a:rPr lang="cs-CZ" sz="2000"/>
              <a:t/>
            </a:r>
            <a:br>
              <a:rPr lang="cs-CZ" sz="2000"/>
            </a:br>
            <a:r>
              <a:rPr lang="cs-CZ" sz="2000"/>
              <a:t/>
            </a:r>
            <a:br>
              <a:rPr lang="cs-CZ" sz="2000"/>
            </a:br>
            <a:r>
              <a:rPr lang="cs-CZ" sz="2000"/>
              <a:t>Číslo a název projektu:	CZ.1.07/1.5.00/34.0521 – Investice do vzdělání nesou nejvyšší úrok</a:t>
            </a:r>
            <a:br>
              <a:rPr lang="cs-CZ" sz="2000"/>
            </a:br>
            <a:r>
              <a:rPr lang="cs-CZ" sz="2000"/>
              <a:t/>
            </a:r>
            <a:br>
              <a:rPr lang="cs-CZ" sz="2000"/>
            </a:br>
            <a:r>
              <a:rPr lang="cs-CZ" sz="2000"/>
              <a:t>Autor:	Mgr. Blanka Šmídová</a:t>
            </a:r>
            <a:br>
              <a:rPr lang="cs-CZ" sz="2000"/>
            </a:br>
            <a:r>
              <a:rPr lang="cs-CZ" sz="2000"/>
              <a:t/>
            </a:r>
            <a:br>
              <a:rPr lang="cs-CZ" sz="2000"/>
            </a:br>
            <a:r>
              <a:rPr lang="cs-CZ" sz="2000"/>
              <a:t>Tematická sada: Závislosti, vztahy a práce s daty</a:t>
            </a:r>
            <a:br>
              <a:rPr lang="cs-CZ" sz="2000"/>
            </a:br>
            <a:r>
              <a:rPr lang="cs-CZ" sz="2000"/>
              <a:t/>
            </a:r>
            <a:br>
              <a:rPr lang="cs-CZ" sz="2000"/>
            </a:br>
            <a:r>
              <a:rPr lang="cs-CZ" sz="2000"/>
              <a:t>Téma: Užití funkcí v praxi</a:t>
            </a:r>
            <a:br>
              <a:rPr lang="cs-CZ" sz="2000"/>
            </a:br>
            <a:r>
              <a:rPr lang="cs-CZ" sz="2000"/>
              <a:t/>
            </a:r>
            <a:br>
              <a:rPr lang="cs-CZ" sz="2000"/>
            </a:br>
            <a:r>
              <a:rPr lang="cs-CZ" sz="2000"/>
              <a:t>Číslo materiálu:	VY_42_INOVACE_03_21</a:t>
            </a:r>
          </a:p>
        </p:txBody>
      </p:sp>
      <p:pic>
        <p:nvPicPr>
          <p:cNvPr id="9219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763" y="249238"/>
            <a:ext cx="755015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009900"/>
                </a:solidFill>
              </a:rPr>
              <a:t>Užití funkcí v praxi</a:t>
            </a:r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685800" y="1905000"/>
            <a:ext cx="76200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457200" indent="-457200" algn="l"/>
            <a:r>
              <a:rPr lang="cs-CZ" dirty="0"/>
              <a:t>Příklad:</a:t>
            </a:r>
          </a:p>
          <a:p>
            <a:pPr marL="457200" indent="-457200" algn="l"/>
            <a:r>
              <a:rPr lang="cs-CZ" dirty="0"/>
              <a:t>      Rodina Novákových se rozhodla vybudovat zeleninový záhon na nové zahradě. Rozhodli se, že jednu stranu záhonu bude tvořit jižní stěna garáže a bude mít pravoúhelníkový tvar. Koupili obrubníky v celkové délce 18 metrů.</a:t>
            </a:r>
          </a:p>
          <a:p>
            <a:pPr marL="457200" indent="-457200" algn="l"/>
            <a:endParaRPr lang="cs-CZ" dirty="0"/>
          </a:p>
          <a:p>
            <a:pPr marL="457200" indent="-457200" algn="l">
              <a:buFontTx/>
              <a:buAutoNum type="arabicPeriod"/>
            </a:pPr>
            <a:r>
              <a:rPr lang="cs-CZ" dirty="0"/>
              <a:t>Najděte funkci, která </a:t>
            </a:r>
            <a:r>
              <a:rPr lang="cs-CZ" dirty="0" smtClean="0"/>
              <a:t>udává, </a:t>
            </a:r>
            <a:r>
              <a:rPr lang="cs-CZ" dirty="0"/>
              <a:t>jak závisí plocha záhonu na délce jeho strany.  </a:t>
            </a:r>
          </a:p>
          <a:p>
            <a:pPr marL="457200" indent="-457200" algn="l">
              <a:buFontTx/>
              <a:buAutoNum type="arabicPeriod"/>
            </a:pPr>
            <a:endParaRPr lang="cs-CZ" dirty="0"/>
          </a:p>
          <a:p>
            <a:pPr marL="457200" indent="-457200" algn="l">
              <a:buFontTx/>
              <a:buAutoNum type="arabicPeriod" startAt="2"/>
            </a:pPr>
            <a:r>
              <a:rPr lang="cs-CZ" dirty="0"/>
              <a:t>Určete rozměry záhonu, tak aby plocha byla maximální.</a:t>
            </a:r>
          </a:p>
          <a:p>
            <a:pPr marL="457200" indent="-457200" algn="l"/>
            <a:r>
              <a:rPr lang="cs-CZ" dirty="0"/>
              <a:t>     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381000"/>
            <a:ext cx="7772400" cy="838200"/>
          </a:xfrm>
        </p:spPr>
        <p:txBody>
          <a:bodyPr/>
          <a:lstStyle/>
          <a:p>
            <a:pPr marL="838200" indent="-838200" algn="l"/>
            <a:r>
              <a:rPr lang="cs-CZ" sz="2400" b="1"/>
              <a:t>1.</a:t>
            </a:r>
            <a:r>
              <a:rPr lang="cs-CZ" sz="3200" b="1"/>
              <a:t>  </a:t>
            </a:r>
            <a:r>
              <a:rPr lang="cs-CZ" sz="2400" b="1">
                <a:solidFill>
                  <a:schemeClr val="tx1"/>
                </a:solidFill>
              </a:rPr>
              <a:t>Najděte funkci, která udává jak závisí plocha  záhonu na délce jeho strany.</a:t>
            </a:r>
            <a:r>
              <a:rPr lang="cs-CZ" sz="2400">
                <a:solidFill>
                  <a:schemeClr val="tx1"/>
                </a:solidFill>
              </a:rPr>
              <a:t>  </a:t>
            </a:r>
            <a:endParaRPr lang="cs-CZ" sz="3200"/>
          </a:p>
        </p:txBody>
      </p:sp>
      <p:sp>
        <p:nvSpPr>
          <p:cNvPr id="5124" name="Line 4"/>
          <p:cNvSpPr>
            <a:spLocks noChangeShapeType="1"/>
          </p:cNvSpPr>
          <p:nvPr/>
        </p:nvSpPr>
        <p:spPr bwMode="auto">
          <a:xfrm>
            <a:off x="1981200" y="1676400"/>
            <a:ext cx="4724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25" name="Line 5"/>
          <p:cNvSpPr>
            <a:spLocks noChangeShapeType="1"/>
          </p:cNvSpPr>
          <p:nvPr/>
        </p:nvSpPr>
        <p:spPr bwMode="auto">
          <a:xfrm>
            <a:off x="3048000" y="1676400"/>
            <a:ext cx="0" cy="1295400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26" name="Line 6"/>
          <p:cNvSpPr>
            <a:spLocks noChangeShapeType="1"/>
          </p:cNvSpPr>
          <p:nvPr/>
        </p:nvSpPr>
        <p:spPr bwMode="auto">
          <a:xfrm>
            <a:off x="3048000" y="2971800"/>
            <a:ext cx="2895600" cy="0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27" name="Line 7"/>
          <p:cNvSpPr>
            <a:spLocks noChangeShapeType="1"/>
          </p:cNvSpPr>
          <p:nvPr/>
        </p:nvSpPr>
        <p:spPr bwMode="auto">
          <a:xfrm flipV="1">
            <a:off x="5943600" y="1676400"/>
            <a:ext cx="0" cy="1295400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28" name="Text Box 8"/>
          <p:cNvSpPr txBox="1">
            <a:spLocks noChangeArrowheads="1"/>
          </p:cNvSpPr>
          <p:nvPr/>
        </p:nvSpPr>
        <p:spPr bwMode="auto">
          <a:xfrm>
            <a:off x="5867400" y="1219200"/>
            <a:ext cx="842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/>
              <a:t>garáž</a:t>
            </a:r>
          </a:p>
        </p:txBody>
      </p:sp>
      <p:sp>
        <p:nvSpPr>
          <p:cNvPr id="5130" name="Text Box 10"/>
          <p:cNvSpPr txBox="1">
            <a:spLocks noChangeArrowheads="1"/>
          </p:cNvSpPr>
          <p:nvPr/>
        </p:nvSpPr>
        <p:spPr bwMode="auto">
          <a:xfrm>
            <a:off x="2590800" y="2057400"/>
            <a:ext cx="3365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/>
              <a:t>x</a:t>
            </a:r>
          </a:p>
        </p:txBody>
      </p:sp>
      <p:sp>
        <p:nvSpPr>
          <p:cNvPr id="5131" name="Text Box 11"/>
          <p:cNvSpPr txBox="1">
            <a:spLocks noChangeArrowheads="1"/>
          </p:cNvSpPr>
          <p:nvPr/>
        </p:nvSpPr>
        <p:spPr bwMode="auto">
          <a:xfrm>
            <a:off x="6096000" y="2057400"/>
            <a:ext cx="3365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/>
              <a:t>x</a:t>
            </a:r>
          </a:p>
        </p:txBody>
      </p:sp>
      <p:sp>
        <p:nvSpPr>
          <p:cNvPr id="5132" name="Text Box 12"/>
          <p:cNvSpPr txBox="1">
            <a:spLocks noChangeArrowheads="1"/>
          </p:cNvSpPr>
          <p:nvPr/>
        </p:nvSpPr>
        <p:spPr bwMode="auto">
          <a:xfrm>
            <a:off x="4114800" y="3048000"/>
            <a:ext cx="895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/>
              <a:t>18-2x</a:t>
            </a:r>
          </a:p>
        </p:txBody>
      </p:sp>
      <p:sp>
        <p:nvSpPr>
          <p:cNvPr id="5133" name="Text Box 13"/>
          <p:cNvSpPr txBox="1">
            <a:spLocks noChangeArrowheads="1"/>
          </p:cNvSpPr>
          <p:nvPr>
            <p:ph type="body" idx="1"/>
          </p:nvPr>
        </p:nvSpPr>
        <p:spPr>
          <a:xfrm>
            <a:off x="609600" y="3505200"/>
            <a:ext cx="7772400" cy="2819400"/>
          </a:xfrm>
          <a:noFill/>
          <a:ln/>
        </p:spPr>
        <p:txBody>
          <a:bodyPr/>
          <a:lstStyle/>
          <a:p>
            <a:pPr marL="609600" indent="-609600">
              <a:spcBef>
                <a:spcPct val="0"/>
              </a:spcBef>
              <a:buFontTx/>
              <a:buNone/>
            </a:pPr>
            <a:endParaRPr lang="cs-CZ" sz="2400"/>
          </a:p>
          <a:p>
            <a:pPr marL="609600" indent="-609600">
              <a:spcBef>
                <a:spcPct val="0"/>
              </a:spcBef>
              <a:buFontTx/>
              <a:buNone/>
            </a:pPr>
            <a:r>
              <a:rPr lang="cs-CZ" sz="2400"/>
              <a:t>        </a:t>
            </a:r>
          </a:p>
        </p:txBody>
      </p:sp>
      <p:sp>
        <p:nvSpPr>
          <p:cNvPr id="5134" name="Text Box 14"/>
          <p:cNvSpPr txBox="1">
            <a:spLocks noChangeArrowheads="1"/>
          </p:cNvSpPr>
          <p:nvPr/>
        </p:nvSpPr>
        <p:spPr bwMode="auto">
          <a:xfrm>
            <a:off x="4038600" y="2057400"/>
            <a:ext cx="9112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/>
              <a:t>záhon</a:t>
            </a:r>
          </a:p>
        </p:txBody>
      </p:sp>
      <p:sp>
        <p:nvSpPr>
          <p:cNvPr id="5265" name="Rectangle 145"/>
          <p:cNvSpPr>
            <a:spLocks noChangeArrowheads="1"/>
          </p:cNvSpPr>
          <p:nvPr/>
        </p:nvSpPr>
        <p:spPr bwMode="auto">
          <a:xfrm>
            <a:off x="762000" y="3810000"/>
            <a:ext cx="5486400" cy="685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l"/>
            <a:r>
              <a:rPr lang="cs-CZ"/>
              <a:t>Strana záhonu x ...  nezávislá proměnná  </a:t>
            </a:r>
          </a:p>
        </p:txBody>
      </p:sp>
      <p:sp>
        <p:nvSpPr>
          <p:cNvPr id="5266" name="Rectangle 146"/>
          <p:cNvSpPr>
            <a:spLocks noChangeArrowheads="1"/>
          </p:cNvSpPr>
          <p:nvPr/>
        </p:nvSpPr>
        <p:spPr bwMode="auto">
          <a:xfrm>
            <a:off x="762000" y="4724400"/>
            <a:ext cx="5486400" cy="533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l"/>
            <a:r>
              <a:rPr lang="cs-CZ"/>
              <a:t>Plocha záhonu y … závislá proměnná</a:t>
            </a:r>
          </a:p>
        </p:txBody>
      </p:sp>
      <p:graphicFrame>
        <p:nvGraphicFramePr>
          <p:cNvPr id="5269" name="Object 149"/>
          <p:cNvGraphicFramePr>
            <a:graphicFrameLocks noChangeAspect="1"/>
          </p:cNvGraphicFramePr>
          <p:nvPr/>
        </p:nvGraphicFramePr>
        <p:xfrm>
          <a:off x="762000" y="5486400"/>
          <a:ext cx="3352800" cy="533400"/>
        </p:xfrm>
        <a:graphic>
          <a:graphicData uri="http://schemas.openxmlformats.org/presentationml/2006/ole">
            <p:oleObj spid="_x0000_s5269" name="Rovnice" r:id="rId3" imgW="1638000" imgH="2664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2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65" grpId="0" animBg="1" autoUpdateAnimBg="0"/>
      <p:bldP spid="5266" grpId="0" animBg="1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5" name="Text Box 11"/>
          <p:cNvSpPr txBox="1">
            <a:spLocks noChangeArrowheads="1"/>
          </p:cNvSpPr>
          <p:nvPr>
            <p:ph type="body" idx="1"/>
          </p:nvPr>
        </p:nvSpPr>
        <p:spPr>
          <a:xfrm>
            <a:off x="609600" y="381000"/>
            <a:ext cx="7772400" cy="2819400"/>
          </a:xfrm>
          <a:noFill/>
          <a:ln/>
        </p:spPr>
        <p:txBody>
          <a:bodyPr/>
          <a:lstStyle/>
          <a:p>
            <a:pPr marL="609600" indent="-609600">
              <a:spcBef>
                <a:spcPct val="0"/>
              </a:spcBef>
              <a:buFontTx/>
              <a:buNone/>
            </a:pPr>
            <a:r>
              <a:rPr lang="cs-CZ" sz="2400"/>
              <a:t>2.   Doplňte tabulku:</a:t>
            </a:r>
          </a:p>
          <a:p>
            <a:pPr marL="609600" indent="-609600">
              <a:spcBef>
                <a:spcPct val="0"/>
              </a:spcBef>
              <a:buFontTx/>
              <a:buNone/>
            </a:pPr>
            <a:endParaRPr lang="cs-CZ" sz="2400"/>
          </a:p>
          <a:p>
            <a:pPr marL="609600" indent="-609600">
              <a:spcBef>
                <a:spcPct val="0"/>
              </a:spcBef>
              <a:buFontTx/>
              <a:buNone/>
            </a:pPr>
            <a:r>
              <a:rPr lang="cs-CZ" sz="2400"/>
              <a:t>        </a:t>
            </a:r>
          </a:p>
        </p:txBody>
      </p:sp>
      <p:graphicFrame>
        <p:nvGraphicFramePr>
          <p:cNvPr id="6243" name="Group 99"/>
          <p:cNvGraphicFramePr>
            <a:graphicFrameLocks noGrp="1"/>
          </p:cNvGraphicFramePr>
          <p:nvPr/>
        </p:nvGraphicFramePr>
        <p:xfrm>
          <a:off x="533400" y="990600"/>
          <a:ext cx="8229600" cy="1658112"/>
        </p:xfrm>
        <a:graphic>
          <a:graphicData uri="http://schemas.openxmlformats.org/drawingml/2006/table">
            <a:tbl>
              <a:tblPr/>
              <a:tblGrid>
                <a:gridCol w="1035050"/>
                <a:gridCol w="654050"/>
                <a:gridCol w="654050"/>
                <a:gridCol w="654050"/>
                <a:gridCol w="654050"/>
                <a:gridCol w="654050"/>
                <a:gridCol w="654050"/>
                <a:gridCol w="654050"/>
                <a:gridCol w="654050"/>
                <a:gridCol w="654050"/>
                <a:gridCol w="654050"/>
                <a:gridCol w="654050"/>
              </a:tblGrid>
              <a:tr h="5334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Délka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Strany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82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Plocha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záhonu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206" name="Rectangle 62"/>
          <p:cNvSpPr>
            <a:spLocks noChangeArrowheads="1"/>
          </p:cNvSpPr>
          <p:nvPr/>
        </p:nvSpPr>
        <p:spPr bwMode="auto">
          <a:xfrm>
            <a:off x="1600200" y="1981200"/>
            <a:ext cx="533400" cy="3810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r>
              <a:rPr lang="cs-CZ"/>
              <a:t>☺</a:t>
            </a:r>
          </a:p>
        </p:txBody>
      </p:sp>
      <p:sp>
        <p:nvSpPr>
          <p:cNvPr id="6207" name="Rectangle 63"/>
          <p:cNvSpPr>
            <a:spLocks noChangeArrowheads="1"/>
          </p:cNvSpPr>
          <p:nvPr/>
        </p:nvSpPr>
        <p:spPr bwMode="auto">
          <a:xfrm>
            <a:off x="2971800" y="2057400"/>
            <a:ext cx="381000" cy="4572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r>
              <a:rPr lang="cs-CZ">
                <a:solidFill>
                  <a:srgbClr val="FF0000"/>
                </a:solidFill>
              </a:rPr>
              <a:t>16</a:t>
            </a:r>
          </a:p>
        </p:txBody>
      </p:sp>
      <p:sp>
        <p:nvSpPr>
          <p:cNvPr id="6208" name="Rectangle 64"/>
          <p:cNvSpPr>
            <a:spLocks noChangeArrowheads="1"/>
          </p:cNvSpPr>
          <p:nvPr/>
        </p:nvSpPr>
        <p:spPr bwMode="auto">
          <a:xfrm>
            <a:off x="4343400" y="2057400"/>
            <a:ext cx="381000" cy="5334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r>
              <a:rPr lang="cs-CZ">
                <a:solidFill>
                  <a:srgbClr val="FF0000"/>
                </a:solidFill>
              </a:rPr>
              <a:t>36</a:t>
            </a:r>
          </a:p>
        </p:txBody>
      </p:sp>
      <p:sp>
        <p:nvSpPr>
          <p:cNvPr id="6209" name="Rectangle 65"/>
          <p:cNvSpPr>
            <a:spLocks noChangeArrowheads="1"/>
          </p:cNvSpPr>
          <p:nvPr/>
        </p:nvSpPr>
        <p:spPr bwMode="auto">
          <a:xfrm>
            <a:off x="3657600" y="2057400"/>
            <a:ext cx="381000" cy="4572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r>
              <a:rPr lang="cs-CZ">
                <a:solidFill>
                  <a:srgbClr val="FF0000"/>
                </a:solidFill>
              </a:rPr>
              <a:t>28</a:t>
            </a:r>
          </a:p>
        </p:txBody>
      </p:sp>
      <p:sp>
        <p:nvSpPr>
          <p:cNvPr id="6210" name="Rectangle 66"/>
          <p:cNvSpPr>
            <a:spLocks noChangeArrowheads="1"/>
          </p:cNvSpPr>
          <p:nvPr/>
        </p:nvSpPr>
        <p:spPr bwMode="auto">
          <a:xfrm>
            <a:off x="4953000" y="2057400"/>
            <a:ext cx="381000" cy="5334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r>
              <a:rPr lang="cs-CZ">
                <a:solidFill>
                  <a:srgbClr val="FF0000"/>
                </a:solidFill>
              </a:rPr>
              <a:t>40</a:t>
            </a:r>
          </a:p>
        </p:txBody>
      </p:sp>
      <p:sp>
        <p:nvSpPr>
          <p:cNvPr id="6211" name="Rectangle 67"/>
          <p:cNvSpPr>
            <a:spLocks noChangeArrowheads="1"/>
          </p:cNvSpPr>
          <p:nvPr/>
        </p:nvSpPr>
        <p:spPr bwMode="auto">
          <a:xfrm>
            <a:off x="5638800" y="2057400"/>
            <a:ext cx="381000" cy="5334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r>
              <a:rPr lang="cs-CZ">
                <a:solidFill>
                  <a:srgbClr val="FF0000"/>
                </a:solidFill>
              </a:rPr>
              <a:t>40</a:t>
            </a:r>
          </a:p>
        </p:txBody>
      </p:sp>
      <p:sp>
        <p:nvSpPr>
          <p:cNvPr id="6212" name="Rectangle 68"/>
          <p:cNvSpPr>
            <a:spLocks noChangeArrowheads="1"/>
          </p:cNvSpPr>
          <p:nvPr/>
        </p:nvSpPr>
        <p:spPr bwMode="auto">
          <a:xfrm>
            <a:off x="6324600" y="2057400"/>
            <a:ext cx="381000" cy="5334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r>
              <a:rPr lang="cs-CZ">
                <a:solidFill>
                  <a:srgbClr val="FF0000"/>
                </a:solidFill>
              </a:rPr>
              <a:t>36</a:t>
            </a:r>
          </a:p>
        </p:txBody>
      </p:sp>
      <p:sp>
        <p:nvSpPr>
          <p:cNvPr id="6213" name="Rectangle 69"/>
          <p:cNvSpPr>
            <a:spLocks noChangeArrowheads="1"/>
          </p:cNvSpPr>
          <p:nvPr/>
        </p:nvSpPr>
        <p:spPr bwMode="auto">
          <a:xfrm>
            <a:off x="6934200" y="2057400"/>
            <a:ext cx="381000" cy="5334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r>
              <a:rPr lang="cs-CZ">
                <a:solidFill>
                  <a:srgbClr val="FF0000"/>
                </a:solidFill>
              </a:rPr>
              <a:t>28</a:t>
            </a:r>
          </a:p>
        </p:txBody>
      </p:sp>
      <p:sp>
        <p:nvSpPr>
          <p:cNvPr id="6214" name="Rectangle 70"/>
          <p:cNvSpPr>
            <a:spLocks noChangeArrowheads="1"/>
          </p:cNvSpPr>
          <p:nvPr/>
        </p:nvSpPr>
        <p:spPr bwMode="auto">
          <a:xfrm>
            <a:off x="7620000" y="2057400"/>
            <a:ext cx="381000" cy="5334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r>
              <a:rPr lang="cs-CZ">
                <a:solidFill>
                  <a:srgbClr val="FF0000"/>
                </a:solidFill>
              </a:rPr>
              <a:t>16</a:t>
            </a:r>
          </a:p>
        </p:txBody>
      </p:sp>
      <p:sp>
        <p:nvSpPr>
          <p:cNvPr id="6215" name="Rectangle 71"/>
          <p:cNvSpPr>
            <a:spLocks noChangeArrowheads="1"/>
          </p:cNvSpPr>
          <p:nvPr/>
        </p:nvSpPr>
        <p:spPr bwMode="auto">
          <a:xfrm>
            <a:off x="8229600" y="2057400"/>
            <a:ext cx="381000" cy="5334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r>
              <a:rPr lang="cs-CZ">
                <a:solidFill>
                  <a:srgbClr val="FF0000"/>
                </a:solidFill>
              </a:rPr>
              <a:t>16</a:t>
            </a:r>
          </a:p>
        </p:txBody>
      </p:sp>
      <p:sp>
        <p:nvSpPr>
          <p:cNvPr id="6216" name="Text Box 72"/>
          <p:cNvSpPr txBox="1">
            <a:spLocks noChangeArrowheads="1"/>
          </p:cNvSpPr>
          <p:nvPr/>
        </p:nvSpPr>
        <p:spPr bwMode="auto">
          <a:xfrm>
            <a:off x="304800" y="5257800"/>
            <a:ext cx="8229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endParaRPr lang="cs-CZ"/>
          </a:p>
        </p:txBody>
      </p:sp>
      <p:pic>
        <p:nvPicPr>
          <p:cNvPr id="6218" name="Picture 7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00" y="2895600"/>
            <a:ext cx="4724400" cy="350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222" name="Text Box 78"/>
          <p:cNvSpPr txBox="1">
            <a:spLocks noChangeArrowheads="1"/>
          </p:cNvSpPr>
          <p:nvPr/>
        </p:nvSpPr>
        <p:spPr bwMode="auto">
          <a:xfrm>
            <a:off x="441325" y="2936875"/>
            <a:ext cx="3368675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cs-CZ"/>
              <a:t>3.Určete rozměry záhonu,</a:t>
            </a:r>
          </a:p>
          <a:p>
            <a:pPr algn="l"/>
            <a:r>
              <a:rPr lang="cs-CZ"/>
              <a:t>    tak aby plocha </a:t>
            </a:r>
          </a:p>
          <a:p>
            <a:pPr algn="l"/>
            <a:r>
              <a:rPr lang="cs-CZ"/>
              <a:t>    byla maximální.</a:t>
            </a:r>
          </a:p>
        </p:txBody>
      </p:sp>
      <p:sp>
        <p:nvSpPr>
          <p:cNvPr id="6225" name="Oval 81"/>
          <p:cNvSpPr>
            <a:spLocks noChangeArrowheads="1"/>
          </p:cNvSpPr>
          <p:nvPr/>
        </p:nvSpPr>
        <p:spPr bwMode="auto">
          <a:xfrm>
            <a:off x="4419600" y="5105400"/>
            <a:ext cx="111125" cy="11112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29" name="Oval 85"/>
          <p:cNvSpPr>
            <a:spLocks noChangeArrowheads="1"/>
          </p:cNvSpPr>
          <p:nvPr/>
        </p:nvSpPr>
        <p:spPr bwMode="auto">
          <a:xfrm>
            <a:off x="4953000" y="4419600"/>
            <a:ext cx="111125" cy="11112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30" name="Oval 86"/>
          <p:cNvSpPr>
            <a:spLocks noChangeArrowheads="1"/>
          </p:cNvSpPr>
          <p:nvPr/>
        </p:nvSpPr>
        <p:spPr bwMode="auto">
          <a:xfrm>
            <a:off x="5410200" y="3962400"/>
            <a:ext cx="111125" cy="11112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31" name="Oval 87"/>
          <p:cNvSpPr>
            <a:spLocks noChangeArrowheads="1"/>
          </p:cNvSpPr>
          <p:nvPr/>
        </p:nvSpPr>
        <p:spPr bwMode="auto">
          <a:xfrm>
            <a:off x="5867400" y="3733800"/>
            <a:ext cx="111125" cy="11112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32" name="Oval 88"/>
          <p:cNvSpPr>
            <a:spLocks noChangeArrowheads="1"/>
          </p:cNvSpPr>
          <p:nvPr/>
        </p:nvSpPr>
        <p:spPr bwMode="auto">
          <a:xfrm>
            <a:off x="6324600" y="3733800"/>
            <a:ext cx="111125" cy="11112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33" name="Oval 89"/>
          <p:cNvSpPr>
            <a:spLocks noChangeArrowheads="1"/>
          </p:cNvSpPr>
          <p:nvPr/>
        </p:nvSpPr>
        <p:spPr bwMode="auto">
          <a:xfrm>
            <a:off x="6781800" y="3962400"/>
            <a:ext cx="111125" cy="11112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34" name="Oval 90"/>
          <p:cNvSpPr>
            <a:spLocks noChangeArrowheads="1"/>
          </p:cNvSpPr>
          <p:nvPr/>
        </p:nvSpPr>
        <p:spPr bwMode="auto">
          <a:xfrm>
            <a:off x="7315200" y="4495800"/>
            <a:ext cx="111125" cy="11112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35" name="Oval 91"/>
          <p:cNvSpPr>
            <a:spLocks noChangeArrowheads="1"/>
          </p:cNvSpPr>
          <p:nvPr/>
        </p:nvSpPr>
        <p:spPr bwMode="auto">
          <a:xfrm>
            <a:off x="7772400" y="5105400"/>
            <a:ext cx="111125" cy="11112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36" name="Line 92"/>
          <p:cNvSpPr>
            <a:spLocks noChangeShapeType="1"/>
          </p:cNvSpPr>
          <p:nvPr/>
        </p:nvSpPr>
        <p:spPr bwMode="auto">
          <a:xfrm flipV="1">
            <a:off x="6172200" y="3352800"/>
            <a:ext cx="0" cy="2667000"/>
          </a:xfrm>
          <a:prstGeom prst="line">
            <a:avLst/>
          </a:prstGeom>
          <a:noFill/>
          <a:ln w="9525">
            <a:solidFill>
              <a:srgbClr val="FF0000"/>
            </a:solidFill>
            <a:prstDash val="lg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37" name="Text Box 93"/>
          <p:cNvSpPr txBox="1">
            <a:spLocks noChangeArrowheads="1"/>
          </p:cNvSpPr>
          <p:nvPr/>
        </p:nvSpPr>
        <p:spPr bwMode="auto">
          <a:xfrm>
            <a:off x="1143000" y="4419600"/>
            <a:ext cx="1558925" cy="5286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800" i="1"/>
              <a:t>x = 4,5 m</a:t>
            </a:r>
          </a:p>
        </p:txBody>
      </p:sp>
      <p:sp>
        <p:nvSpPr>
          <p:cNvPr id="6238" name="Text Box 94"/>
          <p:cNvSpPr txBox="1">
            <a:spLocks noChangeArrowheads="1"/>
          </p:cNvSpPr>
          <p:nvPr/>
        </p:nvSpPr>
        <p:spPr bwMode="auto">
          <a:xfrm>
            <a:off x="1431925" y="5527675"/>
            <a:ext cx="12874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/>
              <a:t>Proč </a:t>
            </a:r>
            <a:r>
              <a:rPr lang="cs-CZ">
                <a:sym typeface="Wingdings" pitchFamily="2" charset="2"/>
              </a:rPr>
              <a:t> </a:t>
            </a:r>
            <a:r>
              <a:rPr lang="cs-CZ"/>
              <a:t>?</a:t>
            </a:r>
          </a:p>
        </p:txBody>
      </p:sp>
      <p:sp>
        <p:nvSpPr>
          <p:cNvPr id="6242" name="Rectangle 98"/>
          <p:cNvSpPr>
            <a:spLocks noChangeArrowheads="1"/>
          </p:cNvSpPr>
          <p:nvPr/>
        </p:nvSpPr>
        <p:spPr bwMode="auto">
          <a:xfrm>
            <a:off x="2438400" y="1981200"/>
            <a:ext cx="304800" cy="3810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r>
              <a:rPr lang="cs-CZ"/>
              <a:t>☺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2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2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2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2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2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2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2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2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2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2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2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2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2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62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62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62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62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62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6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6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6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62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62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06" grpId="0" animBg="1" autoUpdateAnimBg="0"/>
      <p:bldP spid="6207" grpId="0" animBg="1" autoUpdateAnimBg="0"/>
      <p:bldP spid="6208" grpId="0" animBg="1" autoUpdateAnimBg="0"/>
      <p:bldP spid="6209" grpId="0" animBg="1" autoUpdateAnimBg="0"/>
      <p:bldP spid="6210" grpId="0" animBg="1" autoUpdateAnimBg="0"/>
      <p:bldP spid="6211" grpId="0" animBg="1" autoUpdateAnimBg="0"/>
      <p:bldP spid="6212" grpId="0" animBg="1" autoUpdateAnimBg="0"/>
      <p:bldP spid="6213" grpId="0" animBg="1" autoUpdateAnimBg="0"/>
      <p:bldP spid="6214" grpId="0" animBg="1" autoUpdateAnimBg="0"/>
      <p:bldP spid="6215" grpId="0" animBg="1" autoUpdateAnimBg="0"/>
      <p:bldP spid="6225" grpId="0" animBg="1"/>
      <p:bldP spid="6229" grpId="0" animBg="1"/>
      <p:bldP spid="6230" grpId="0" animBg="1"/>
      <p:bldP spid="6231" grpId="0" animBg="1"/>
      <p:bldP spid="6232" grpId="0" animBg="1"/>
      <p:bldP spid="6233" grpId="0" animBg="1"/>
      <p:bldP spid="6234" grpId="0" animBg="1"/>
      <p:bldP spid="6235" grpId="0" animBg="1"/>
      <p:bldP spid="6236" grpId="0" animBg="1"/>
      <p:bldP spid="6237" grpId="0" animBg="1" autoUpdateAnimBg="0"/>
      <p:bldP spid="6238" grpId="0" autoUpdateAnimBg="0"/>
      <p:bldP spid="6242" grpId="0" animBg="1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24" name="Text Box 56"/>
          <p:cNvSpPr txBox="1">
            <a:spLocks noChangeArrowheads="1"/>
          </p:cNvSpPr>
          <p:nvPr/>
        </p:nvSpPr>
        <p:spPr bwMode="auto">
          <a:xfrm>
            <a:off x="304800" y="5257800"/>
            <a:ext cx="8229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endParaRPr lang="cs-CZ"/>
          </a:p>
        </p:txBody>
      </p:sp>
      <p:pic>
        <p:nvPicPr>
          <p:cNvPr id="7225" name="Picture 5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10000" y="2895600"/>
            <a:ext cx="4724400" cy="350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227" name="Oval 59"/>
          <p:cNvSpPr>
            <a:spLocks noChangeArrowheads="1"/>
          </p:cNvSpPr>
          <p:nvPr/>
        </p:nvSpPr>
        <p:spPr bwMode="auto">
          <a:xfrm>
            <a:off x="4419600" y="5105400"/>
            <a:ext cx="111125" cy="11112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28" name="Oval 60"/>
          <p:cNvSpPr>
            <a:spLocks noChangeArrowheads="1"/>
          </p:cNvSpPr>
          <p:nvPr/>
        </p:nvSpPr>
        <p:spPr bwMode="auto">
          <a:xfrm>
            <a:off x="4953000" y="4419600"/>
            <a:ext cx="111125" cy="11112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29" name="Oval 61"/>
          <p:cNvSpPr>
            <a:spLocks noChangeArrowheads="1"/>
          </p:cNvSpPr>
          <p:nvPr/>
        </p:nvSpPr>
        <p:spPr bwMode="auto">
          <a:xfrm>
            <a:off x="5410200" y="3962400"/>
            <a:ext cx="111125" cy="11112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30" name="Oval 62"/>
          <p:cNvSpPr>
            <a:spLocks noChangeArrowheads="1"/>
          </p:cNvSpPr>
          <p:nvPr/>
        </p:nvSpPr>
        <p:spPr bwMode="auto">
          <a:xfrm>
            <a:off x="5867400" y="3733800"/>
            <a:ext cx="111125" cy="11112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31" name="Oval 63"/>
          <p:cNvSpPr>
            <a:spLocks noChangeArrowheads="1"/>
          </p:cNvSpPr>
          <p:nvPr/>
        </p:nvSpPr>
        <p:spPr bwMode="auto">
          <a:xfrm>
            <a:off x="6324600" y="3733800"/>
            <a:ext cx="111125" cy="11112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32" name="Oval 64"/>
          <p:cNvSpPr>
            <a:spLocks noChangeArrowheads="1"/>
          </p:cNvSpPr>
          <p:nvPr/>
        </p:nvSpPr>
        <p:spPr bwMode="auto">
          <a:xfrm>
            <a:off x="6781800" y="3962400"/>
            <a:ext cx="111125" cy="11112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33" name="Oval 65"/>
          <p:cNvSpPr>
            <a:spLocks noChangeArrowheads="1"/>
          </p:cNvSpPr>
          <p:nvPr/>
        </p:nvSpPr>
        <p:spPr bwMode="auto">
          <a:xfrm>
            <a:off x="7315200" y="4495800"/>
            <a:ext cx="111125" cy="11112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34" name="Oval 66"/>
          <p:cNvSpPr>
            <a:spLocks noChangeArrowheads="1"/>
          </p:cNvSpPr>
          <p:nvPr/>
        </p:nvSpPr>
        <p:spPr bwMode="auto">
          <a:xfrm>
            <a:off x="7772400" y="5105400"/>
            <a:ext cx="111125" cy="11112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35" name="Line 67"/>
          <p:cNvSpPr>
            <a:spLocks noChangeShapeType="1"/>
          </p:cNvSpPr>
          <p:nvPr/>
        </p:nvSpPr>
        <p:spPr bwMode="auto">
          <a:xfrm flipV="1">
            <a:off x="6172200" y="3352800"/>
            <a:ext cx="0" cy="2667000"/>
          </a:xfrm>
          <a:prstGeom prst="line">
            <a:avLst/>
          </a:prstGeom>
          <a:noFill/>
          <a:ln w="9525">
            <a:solidFill>
              <a:srgbClr val="FF0000"/>
            </a:solidFill>
            <a:prstDash val="lg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236" name="Text Box 68"/>
          <p:cNvSpPr txBox="1">
            <a:spLocks noChangeArrowheads="1"/>
          </p:cNvSpPr>
          <p:nvPr/>
        </p:nvSpPr>
        <p:spPr bwMode="auto">
          <a:xfrm>
            <a:off x="381000" y="4114800"/>
            <a:ext cx="15494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800" i="1"/>
              <a:t>x = 4,5 m</a:t>
            </a:r>
          </a:p>
        </p:txBody>
      </p:sp>
      <p:sp>
        <p:nvSpPr>
          <p:cNvPr id="7238" name="Rectangle 70"/>
          <p:cNvSpPr>
            <a:spLocks noGrp="1" noChangeArrowheads="1"/>
          </p:cNvSpPr>
          <p:nvPr>
            <p:ph type="body" idx="1"/>
          </p:nvPr>
        </p:nvSpPr>
        <p:spPr>
          <a:xfrm>
            <a:off x="304800" y="1905000"/>
            <a:ext cx="8839200" cy="685800"/>
          </a:xfrm>
        </p:spPr>
        <p:txBody>
          <a:bodyPr/>
          <a:lstStyle/>
          <a:p>
            <a:pPr>
              <a:buFontTx/>
              <a:buNone/>
            </a:pPr>
            <a:r>
              <a:rPr lang="cs-CZ" sz="2400"/>
              <a:t>Maximální plocha záhonu     Maximum funkce     vrchol paraboly</a:t>
            </a:r>
          </a:p>
        </p:txBody>
      </p:sp>
      <p:sp>
        <p:nvSpPr>
          <p:cNvPr id="7239" name="Text Box 71"/>
          <p:cNvSpPr txBox="1">
            <a:spLocks noChangeArrowheads="1"/>
          </p:cNvSpPr>
          <p:nvPr/>
        </p:nvSpPr>
        <p:spPr bwMode="auto">
          <a:xfrm>
            <a:off x="685800" y="457200"/>
            <a:ext cx="184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endParaRPr lang="cs-CZ"/>
          </a:p>
        </p:txBody>
      </p:sp>
      <p:graphicFrame>
        <p:nvGraphicFramePr>
          <p:cNvPr id="7240" name="Object 72"/>
          <p:cNvGraphicFramePr>
            <a:graphicFrameLocks noChangeAspect="1"/>
          </p:cNvGraphicFramePr>
          <p:nvPr/>
        </p:nvGraphicFramePr>
        <p:xfrm>
          <a:off x="609600" y="457200"/>
          <a:ext cx="5257800" cy="609600"/>
        </p:xfrm>
        <a:graphic>
          <a:graphicData uri="http://schemas.openxmlformats.org/presentationml/2006/ole">
            <p:oleObj spid="_x0000_s7240" name="Rovnice" r:id="rId4" imgW="2705040" imgH="330120" progId="Equation.3">
              <p:embed/>
            </p:oleObj>
          </a:graphicData>
        </a:graphic>
      </p:graphicFrame>
      <p:sp>
        <p:nvSpPr>
          <p:cNvPr id="7241" name="Line 73"/>
          <p:cNvSpPr>
            <a:spLocks noChangeShapeType="1"/>
          </p:cNvSpPr>
          <p:nvPr/>
        </p:nvSpPr>
        <p:spPr bwMode="auto">
          <a:xfrm>
            <a:off x="4419600" y="1143000"/>
            <a:ext cx="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242" name="Line 74"/>
          <p:cNvSpPr>
            <a:spLocks noChangeShapeType="1"/>
          </p:cNvSpPr>
          <p:nvPr/>
        </p:nvSpPr>
        <p:spPr bwMode="auto">
          <a:xfrm>
            <a:off x="4419600" y="1676400"/>
            <a:ext cx="1752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243" name="Text Box 75"/>
          <p:cNvSpPr txBox="1">
            <a:spLocks noChangeArrowheads="1"/>
          </p:cNvSpPr>
          <p:nvPr/>
        </p:nvSpPr>
        <p:spPr bwMode="auto">
          <a:xfrm>
            <a:off x="4632325" y="1184275"/>
            <a:ext cx="25765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/>
              <a:t>Kvadratická funkce</a:t>
            </a:r>
          </a:p>
        </p:txBody>
      </p:sp>
      <p:sp>
        <p:nvSpPr>
          <p:cNvPr id="7248" name="Line 80"/>
          <p:cNvSpPr>
            <a:spLocks noChangeShapeType="1"/>
          </p:cNvSpPr>
          <p:nvPr/>
        </p:nvSpPr>
        <p:spPr bwMode="auto">
          <a:xfrm flipH="1">
            <a:off x="3962400" y="3505200"/>
            <a:ext cx="2209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graphicFrame>
        <p:nvGraphicFramePr>
          <p:cNvPr id="7250" name="Object 82"/>
          <p:cNvGraphicFramePr>
            <a:graphicFrameLocks noChangeAspect="1"/>
          </p:cNvGraphicFramePr>
          <p:nvPr/>
        </p:nvGraphicFramePr>
        <p:xfrm>
          <a:off x="3657600" y="2057400"/>
          <a:ext cx="266700" cy="190500"/>
        </p:xfrm>
        <a:graphic>
          <a:graphicData uri="http://schemas.openxmlformats.org/presentationml/2006/ole">
            <p:oleObj spid="_x0000_s7250" name="Rovnice" r:id="rId5" imgW="266400" imgH="190440" progId="Equation.3">
              <p:embed/>
            </p:oleObj>
          </a:graphicData>
        </a:graphic>
      </p:graphicFrame>
      <p:graphicFrame>
        <p:nvGraphicFramePr>
          <p:cNvPr id="7251" name="Object 83"/>
          <p:cNvGraphicFramePr>
            <a:graphicFrameLocks noChangeAspect="1"/>
          </p:cNvGraphicFramePr>
          <p:nvPr/>
        </p:nvGraphicFramePr>
        <p:xfrm>
          <a:off x="6172200" y="2057400"/>
          <a:ext cx="266700" cy="190500"/>
        </p:xfrm>
        <a:graphic>
          <a:graphicData uri="http://schemas.openxmlformats.org/presentationml/2006/ole">
            <p:oleObj spid="_x0000_s7251" name="Rovnice" r:id="rId6" imgW="266400" imgH="190440" progId="Equation.3">
              <p:embed/>
            </p:oleObj>
          </a:graphicData>
        </a:graphic>
      </p:graphicFrame>
      <p:graphicFrame>
        <p:nvGraphicFramePr>
          <p:cNvPr id="7253" name="Object 85"/>
          <p:cNvGraphicFramePr>
            <a:graphicFrameLocks noChangeAspect="1"/>
          </p:cNvGraphicFramePr>
          <p:nvPr/>
        </p:nvGraphicFramePr>
        <p:xfrm>
          <a:off x="381000" y="2590800"/>
          <a:ext cx="3429000" cy="436563"/>
        </p:xfrm>
        <a:graphic>
          <a:graphicData uri="http://schemas.openxmlformats.org/presentationml/2006/ole">
            <p:oleObj spid="_x0000_s7253" name="Rovnice" r:id="rId7" imgW="2895480" imgH="368280" progId="Equation.3">
              <p:embed/>
            </p:oleObj>
          </a:graphicData>
        </a:graphic>
      </p:graphicFrame>
      <p:sp>
        <p:nvSpPr>
          <p:cNvPr id="7254" name="Text Box 86"/>
          <p:cNvSpPr txBox="1">
            <a:spLocks noChangeArrowheads="1"/>
          </p:cNvSpPr>
          <p:nvPr/>
        </p:nvSpPr>
        <p:spPr bwMode="auto">
          <a:xfrm>
            <a:off x="990600" y="4267200"/>
            <a:ext cx="184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endParaRPr lang="cs-CZ"/>
          </a:p>
        </p:txBody>
      </p:sp>
      <p:graphicFrame>
        <p:nvGraphicFramePr>
          <p:cNvPr id="7255" name="Object 87"/>
          <p:cNvGraphicFramePr>
            <a:graphicFrameLocks noChangeAspect="1"/>
          </p:cNvGraphicFramePr>
          <p:nvPr/>
        </p:nvGraphicFramePr>
        <p:xfrm>
          <a:off x="381000" y="3352800"/>
          <a:ext cx="2819400" cy="457200"/>
        </p:xfrm>
        <a:graphic>
          <a:graphicData uri="http://schemas.openxmlformats.org/presentationml/2006/ole">
            <p:oleObj spid="_x0000_s7255" name="Rovnice" r:id="rId8" imgW="1955520" imgH="368280" progId="Equation.3">
              <p:embed/>
            </p:oleObj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898525" y="803275"/>
            <a:ext cx="7974013" cy="410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b="1"/>
              <a:t>Samostatná práce:</a:t>
            </a:r>
          </a:p>
          <a:p>
            <a:pPr algn="l"/>
            <a:endParaRPr lang="cs-CZ"/>
          </a:p>
          <a:p>
            <a:pPr algn="l"/>
            <a:r>
              <a:rPr lang="cs-CZ"/>
              <a:t>1)   Novákovi se nakonec rozhodli založit záhon tak, aby se </a:t>
            </a:r>
          </a:p>
          <a:p>
            <a:pPr algn="l"/>
            <a:r>
              <a:rPr lang="cs-CZ"/>
              <a:t>      nedotýkal garáže. Přikoupili 9m pletiva a postavili záhon </a:t>
            </a:r>
          </a:p>
          <a:p>
            <a:pPr algn="l"/>
            <a:r>
              <a:rPr lang="cs-CZ"/>
              <a:t>      O rozměrech 9m a 4,5m. Má tento záhon maximální obsah?</a:t>
            </a:r>
          </a:p>
          <a:p>
            <a:pPr algn="l"/>
            <a:endParaRPr lang="cs-CZ"/>
          </a:p>
          <a:p>
            <a:pPr algn="l"/>
            <a:r>
              <a:rPr lang="cs-CZ"/>
              <a:t>2)   Jaké by měl rozměry pokud by nepřikoupili žádné pletivo?</a:t>
            </a:r>
          </a:p>
          <a:p>
            <a:pPr algn="l"/>
            <a:endParaRPr lang="cs-CZ"/>
          </a:p>
          <a:p>
            <a:pPr algn="l"/>
            <a:r>
              <a:rPr lang="cs-CZ"/>
              <a:t>3)   Paní Nováková se rozhodla osadit obvod záhonu květinami.</a:t>
            </a:r>
          </a:p>
          <a:p>
            <a:pPr algn="l"/>
            <a:r>
              <a:rPr lang="cs-CZ"/>
              <a:t>      Sazenice je nutné sázet ve vzdálenost 30 cm od sebe.</a:t>
            </a:r>
          </a:p>
          <a:p>
            <a:pPr algn="l"/>
            <a:r>
              <a:rPr lang="cs-CZ"/>
              <a:t>      Kolik sazenic musí koupit?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2"/>
          <p:cNvSpPr>
            <a:spLocks noGrp="1"/>
          </p:cNvSpPr>
          <p:nvPr>
            <p:ph idx="4294967295"/>
          </p:nvPr>
        </p:nvSpPr>
        <p:spPr>
          <a:xfrm>
            <a:off x="533400" y="1600200"/>
            <a:ext cx="8229600" cy="4525963"/>
          </a:xfrm>
        </p:spPr>
        <p:txBody>
          <a:bodyPr/>
          <a:lstStyle/>
          <a:p>
            <a:pPr marL="0" indent="0">
              <a:buFontTx/>
              <a:buNone/>
            </a:pPr>
            <a:endParaRPr lang="cs-CZ" sz="2000"/>
          </a:p>
          <a:p>
            <a:pPr marL="0" indent="0">
              <a:buFontTx/>
              <a:buNone/>
            </a:pPr>
            <a:r>
              <a:rPr lang="cs-CZ" sz="2000"/>
              <a:t>Anotace: </a:t>
            </a:r>
          </a:p>
          <a:p>
            <a:pPr marL="0" indent="0">
              <a:buFontTx/>
              <a:buNone/>
            </a:pPr>
            <a:r>
              <a:rPr lang="cs-CZ" sz="2000"/>
              <a:t> Určeno jako navazující materiál k teoretickému výkladu lineárních</a:t>
            </a:r>
          </a:p>
          <a:p>
            <a:pPr marL="0" indent="0">
              <a:buFontTx/>
              <a:buNone/>
            </a:pPr>
            <a:r>
              <a:rPr lang="cs-CZ" sz="2000"/>
              <a:t> funkcí. Přibližuje studentům využití lineárních funkcí v běžných  situacích. Vhodné</a:t>
            </a:r>
            <a:r>
              <a:rPr lang="cs-CZ" sz="2000">
                <a:solidFill>
                  <a:srgbClr val="323D4F"/>
                </a:solidFill>
                <a:cs typeface="Arial" charset="0"/>
              </a:rPr>
              <a:t> </a:t>
            </a:r>
            <a:r>
              <a:rPr lang="cs-CZ" sz="2000">
                <a:cs typeface="Arial" charset="0"/>
              </a:rPr>
              <a:t>k přímé výuce</a:t>
            </a:r>
            <a:r>
              <a:rPr lang="cs-CZ">
                <a:cs typeface="Arial" charset="0"/>
              </a:rPr>
              <a:t> </a:t>
            </a:r>
            <a:r>
              <a:rPr lang="cs-CZ" sz="2000">
                <a:cs typeface="Arial" charset="0"/>
              </a:rPr>
              <a:t>i k samostudiu</a:t>
            </a:r>
            <a:r>
              <a:rPr lang="cs-CZ">
                <a:cs typeface="Arial" charset="0"/>
              </a:rPr>
              <a:t>.</a:t>
            </a:r>
            <a:r>
              <a:rPr lang="cs-CZ"/>
              <a:t> </a:t>
            </a:r>
            <a:endParaRPr lang="cs-CZ">
              <a:cs typeface="Arial" charset="0"/>
            </a:endParaRPr>
          </a:p>
          <a:p>
            <a:pPr marL="0" indent="0">
              <a:buFontTx/>
              <a:buNone/>
            </a:pPr>
            <a:endParaRPr lang="cs-CZ">
              <a:cs typeface="Arial" charset="0"/>
            </a:endParaRPr>
          </a:p>
          <a:p>
            <a:pPr marL="0" indent="0">
              <a:buFontTx/>
              <a:buNone/>
            </a:pPr>
            <a:r>
              <a:rPr lang="cs-CZ" sz="2000">
                <a:cs typeface="Arial" charset="0"/>
              </a:rPr>
              <a:t>Zdroje:  vlastní archiv autora</a:t>
            </a:r>
            <a:endParaRPr lang="cs-CZ">
              <a:cs typeface="Arial" charset="0"/>
            </a:endParaRPr>
          </a:p>
          <a:p>
            <a:pPr marL="0" indent="0">
              <a:buFontTx/>
              <a:buNone/>
            </a:pPr>
            <a:endParaRPr lang="cs-CZ">
              <a:cs typeface="Arial" charset="0"/>
            </a:endParaRPr>
          </a:p>
        </p:txBody>
      </p:sp>
      <p:pic>
        <p:nvPicPr>
          <p:cNvPr id="10243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9350" y="127000"/>
            <a:ext cx="6807200" cy="148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Times New Roman"/>
      </a:majorFont>
      <a:minorFont>
        <a:latin typeface="Times New Roman"/>
        <a:ea typeface=""/>
        <a:cs typeface="Times New Roma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  <a:cs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  <a:cs typeface="Times New Roman" pitchFamily="18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459</TotalTime>
  <Words>282</Words>
  <Application>Microsoft Office PowerPoint</Application>
  <PresentationFormat>Předvádění na obrazovce (4:3)</PresentationFormat>
  <Paragraphs>74</Paragraphs>
  <Slides>7</Slides>
  <Notes>1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2" baseType="lpstr">
      <vt:lpstr>Times New Roman</vt:lpstr>
      <vt:lpstr>Wingdings</vt:lpstr>
      <vt:lpstr>Arial</vt:lpstr>
      <vt:lpstr>Default Design</vt:lpstr>
      <vt:lpstr>Microsoft Equation 3.0</vt:lpstr>
      <vt:lpstr>Střední průmyslová škola elektrotechnická a informačních technologií Brno   Číslo a název projektu: CZ.1.07/1.5.00/34.0521 – Investice do vzdělání nesou nejvyšší úrok  Autor: Mgr. Blanka Šmídová  Tematická sada: Závislosti, vztahy a práce s daty  Téma: Užití funkcí v praxi  Číslo materiálu: VY_42_INOVACE_03_21</vt:lpstr>
      <vt:lpstr>Užití funkcí v praxi</vt:lpstr>
      <vt:lpstr>1.  Najděte funkci, která udává jak závisí plocha  záhonu na délce jeho strany.  </vt:lpstr>
      <vt:lpstr>Snímek 4</vt:lpstr>
      <vt:lpstr>Snímek 5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Užití funkcí v praxi</dc:title>
  <dc:creator>Smidova</dc:creator>
  <cp:lastModifiedBy>Dum</cp:lastModifiedBy>
  <cp:revision>15</cp:revision>
  <dcterms:created xsi:type="dcterms:W3CDTF">2013-12-09T18:09:45Z</dcterms:created>
  <dcterms:modified xsi:type="dcterms:W3CDTF">2014-03-16T09:39:45Z</dcterms:modified>
</cp:coreProperties>
</file>