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2"/>
  </p:notesMasterIdLst>
  <p:sldIdLst>
    <p:sldId id="275" r:id="rId2"/>
    <p:sldId id="256" r:id="rId3"/>
    <p:sldId id="257" r:id="rId4"/>
    <p:sldId id="259" r:id="rId5"/>
    <p:sldId id="271" r:id="rId6"/>
    <p:sldId id="262" r:id="rId7"/>
    <p:sldId id="272" r:id="rId8"/>
    <p:sldId id="273" r:id="rId9"/>
    <p:sldId id="274" r:id="rId10"/>
    <p:sldId id="276" r:id="rId11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0000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748" autoAdjust="0"/>
    <p:restoredTop sz="98352" autoAdjust="0"/>
  </p:normalViewPr>
  <p:slideViewPr>
    <p:cSldViewPr>
      <p:cViewPr>
        <p:scale>
          <a:sx n="75" d="100"/>
          <a:sy n="75" d="100"/>
        </p:scale>
        <p:origin x="-780" y="-83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6" Type="http://schemas.openxmlformats.org/officeDocument/2006/relationships/image" Target="../media/image13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4" Type="http://schemas.openxmlformats.org/officeDocument/2006/relationships/image" Target="../media/image3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 cap="sq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5125" cy="12488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2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18A493D-61B2-4E9F-A25F-195A69CFCBB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E086E75-F79D-479E-A7D0-12F7F9986F8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AF42BA7-6A41-40A6-89AB-2E2B8D6DF2A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A908D5D-BC07-4256-8624-2456DAC345D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D5FC22C-7901-4864-A9F1-F9311C0B896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BF3F903-5E7F-40A1-8E1C-6FC1FBC9FB8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FC33D01-5DDD-4A88-8449-E4843C74BE0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C70943B-8001-45B0-8185-B8183CAC1FB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B1964DE-D522-4259-9EC8-7C965D72590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076CBA9-ACFD-4186-A269-FAC13A5458A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128588"/>
            <a:ext cx="2055813" cy="59928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6625" cy="59928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1C3CC22-B4AA-4883-938A-862C0FF2DC4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4838" cy="143351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28838" cy="471488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0838" cy="471488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28838" cy="471488"/>
          </a:xfrm>
        </p:spPr>
        <p:txBody>
          <a:bodyPr/>
          <a:lstStyle>
            <a:lvl1pPr>
              <a:defRPr/>
            </a:lvl1pPr>
          </a:lstStyle>
          <a:p>
            <a:fld id="{2ED866FF-C22C-42E8-A687-D362F752F9D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4838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4838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28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0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8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3FA5160B-B55B-459B-80A0-548F0F280453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2pPr>
      <a:lvl3pPr marL="1143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3pPr>
      <a:lvl4pPr marL="1600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4pPr>
      <a:lvl5pPr marL="20574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9pPr>
    </p:titleStyle>
    <p:bodyStyle>
      <a:lvl1pPr marL="342900" indent="-342900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oleObject" Target="../embeddings/oleObject10.bin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2.png"/><Relationship Id="rId12" Type="http://schemas.openxmlformats.org/officeDocument/2006/relationships/oleObject" Target="../embeddings/oleObject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hyperlink" Target="file:///C:\Users\Ucitel\AppData\Local\Temp\geogebra.pdf" TargetMode="External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4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3.bin"/><Relationship Id="rId9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notesSlide" Target="../notesSlides/notesSlide4.xml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1.bin"/><Relationship Id="rId11" Type="http://schemas.openxmlformats.org/officeDocument/2006/relationships/oleObject" Target="../embeddings/oleObject16.bin"/><Relationship Id="rId5" Type="http://schemas.openxmlformats.org/officeDocument/2006/relationships/image" Target="../media/image12.png"/><Relationship Id="rId10" Type="http://schemas.openxmlformats.org/officeDocument/2006/relationships/oleObject" Target="../embeddings/oleObject15.bin"/><Relationship Id="rId4" Type="http://schemas.openxmlformats.org/officeDocument/2006/relationships/hyperlink" Target="file:///C:\Users\Ucitel\AppData\Local\Temp\geogebra.pdf" TargetMode="External"/><Relationship Id="rId9" Type="http://schemas.openxmlformats.org/officeDocument/2006/relationships/oleObject" Target="../embeddings/oleObject1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9.bin"/><Relationship Id="rId5" Type="http://schemas.openxmlformats.org/officeDocument/2006/relationships/oleObject" Target="../embeddings/oleObject18.bin"/><Relationship Id="rId4" Type="http://schemas.openxmlformats.org/officeDocument/2006/relationships/oleObject" Target="../embeddings/oleObject17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3.bin"/><Relationship Id="rId11" Type="http://schemas.openxmlformats.org/officeDocument/2006/relationships/oleObject" Target="../embeddings/oleObject28.bin"/><Relationship Id="rId5" Type="http://schemas.openxmlformats.org/officeDocument/2006/relationships/oleObject" Target="../embeddings/oleObject22.bin"/><Relationship Id="rId10" Type="http://schemas.openxmlformats.org/officeDocument/2006/relationships/oleObject" Target="../embeddings/oleObject27.bin"/><Relationship Id="rId4" Type="http://schemas.openxmlformats.org/officeDocument/2006/relationships/oleObject" Target="../embeddings/oleObject21.bin"/><Relationship Id="rId9" Type="http://schemas.openxmlformats.org/officeDocument/2006/relationships/oleObject" Target="../embeddings/oleObject2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2.bin"/><Relationship Id="rId5" Type="http://schemas.openxmlformats.org/officeDocument/2006/relationships/oleObject" Target="../embeddings/oleObject31.bin"/><Relationship Id="rId4" Type="http://schemas.openxmlformats.org/officeDocument/2006/relationships/oleObject" Target="../embeddings/oleObject30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7.bin"/><Relationship Id="rId5" Type="http://schemas.openxmlformats.org/officeDocument/2006/relationships/oleObject" Target="../embeddings/oleObject36.bin"/><Relationship Id="rId4" Type="http://schemas.openxmlformats.org/officeDocument/2006/relationships/oleObject" Target="../embeddings/oleObject35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250825" y="1989138"/>
            <a:ext cx="8785225" cy="4535487"/>
          </a:xfrm>
        </p:spPr>
        <p:txBody>
          <a:bodyPr lIns="91440" tIns="45720" rIns="91440" bIns="45720"/>
          <a:lstStyle/>
          <a:p>
            <a:r>
              <a:rPr lang="cs-CZ" sz="2000"/>
              <a:t>Střední průmyslová škola elektrotechnická a informačních technologií Brno</a:t>
            </a:r>
            <a:br>
              <a:rPr lang="cs-CZ" sz="2000"/>
            </a:br>
            <a:r>
              <a:rPr lang="cs-CZ" sz="2000"/>
              <a:t/>
            </a:r>
            <a:br>
              <a:rPr lang="cs-CZ" sz="2000"/>
            </a:br>
            <a:r>
              <a:rPr lang="cs-CZ" sz="2000"/>
              <a:t/>
            </a:r>
            <a:br>
              <a:rPr lang="cs-CZ" sz="2000"/>
            </a:br>
            <a:r>
              <a:rPr lang="cs-CZ" sz="2000"/>
              <a:t>Číslo a název projektu:	CZ.1.07/1.5.00/34.0521 – Investice do vzdělání nesou nejvyšší úrok</a:t>
            </a:r>
            <a:br>
              <a:rPr lang="cs-CZ" sz="2000"/>
            </a:br>
            <a:r>
              <a:rPr lang="cs-CZ" sz="2000"/>
              <a:t/>
            </a:r>
            <a:br>
              <a:rPr lang="cs-CZ" sz="2000"/>
            </a:br>
            <a:r>
              <a:rPr lang="cs-CZ" sz="2000"/>
              <a:t>Autor:	Mgr. Blanka Šmídová</a:t>
            </a:r>
            <a:br>
              <a:rPr lang="cs-CZ" sz="2000"/>
            </a:br>
            <a:r>
              <a:rPr lang="cs-CZ" sz="2000"/>
              <a:t/>
            </a:r>
            <a:br>
              <a:rPr lang="cs-CZ" sz="2000"/>
            </a:br>
            <a:r>
              <a:rPr lang="cs-CZ" sz="2000"/>
              <a:t>Tematická sada: Závislosti,vztahy a práce s daty</a:t>
            </a:r>
            <a:br>
              <a:rPr lang="cs-CZ" sz="2000"/>
            </a:br>
            <a:r>
              <a:rPr lang="cs-CZ" sz="2000"/>
              <a:t/>
            </a:r>
            <a:br>
              <a:rPr lang="cs-CZ" sz="2000"/>
            </a:br>
            <a:r>
              <a:rPr lang="cs-CZ" sz="2000"/>
              <a:t>Téma:	</a:t>
            </a:r>
            <a:r>
              <a:rPr lang="cs-CZ" sz="2000" b="1"/>
              <a:t>Exponenciální funkce</a:t>
            </a:r>
            <a:br>
              <a:rPr lang="cs-CZ" sz="2000" b="1"/>
            </a:br>
            <a:r>
              <a:rPr lang="cs-CZ" sz="2000"/>
              <a:t/>
            </a:r>
            <a:br>
              <a:rPr lang="cs-CZ" sz="2000"/>
            </a:br>
            <a:r>
              <a:rPr lang="cs-CZ" sz="2000"/>
              <a:t>Číslo materiálu:	VY_42_INOVACE_03_29</a:t>
            </a:r>
          </a:p>
        </p:txBody>
      </p:sp>
      <p:pic>
        <p:nvPicPr>
          <p:cNvPr id="40963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763" y="249238"/>
            <a:ext cx="7550150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23850" y="26368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 b="1">
                <a:solidFill>
                  <a:srgbClr val="660033"/>
                </a:solidFill>
                <a:latin typeface="Tahoma" pitchFamily="34" charset="0"/>
              </a:rPr>
              <a:t>Exponenciální funkce</a:t>
            </a: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674153" y="6109346"/>
            <a:ext cx="5909993" cy="46384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1200" i="1" dirty="0">
                <a:solidFill>
                  <a:srgbClr val="1C1C1C"/>
                </a:solidFill>
              </a:rPr>
              <a:t>Autorem materiálu a všech jeho částí, není-li uvedeno jinak, je Mgr. Blanka Šmídová</a:t>
            </a:r>
            <a:br>
              <a:rPr lang="cs-CZ" sz="1200" i="1" dirty="0">
                <a:solidFill>
                  <a:srgbClr val="1C1C1C"/>
                </a:solidFill>
              </a:rPr>
            </a:br>
            <a:endParaRPr lang="cs-CZ" sz="1200" i="1" dirty="0">
              <a:solidFill>
                <a:srgbClr val="1C1C1C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762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b="1">
                <a:solidFill>
                  <a:srgbClr val="660033"/>
                </a:solidFill>
                <a:latin typeface="Tahoma" pitchFamily="34" charset="0"/>
              </a:rPr>
              <a:t>Exponenciální funkce</a:t>
            </a:r>
            <a:br>
              <a:rPr lang="cs-CZ" sz="3200" b="1">
                <a:solidFill>
                  <a:srgbClr val="660033"/>
                </a:solidFill>
                <a:latin typeface="Tahoma" pitchFamily="34" charset="0"/>
              </a:rPr>
            </a:br>
            <a:endParaRPr lang="cs-CZ" sz="3200" b="1">
              <a:solidFill>
                <a:srgbClr val="660033"/>
              </a:solidFill>
              <a:latin typeface="Tahoma" pitchFamily="34" charset="0"/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ln/>
        </p:spPr>
        <p:txBody>
          <a:bodyPr/>
          <a:lstStyle/>
          <a:p>
            <a:pPr marL="338138" indent="-338138" algn="ctr">
              <a:buFont typeface="Arial" charset="0"/>
              <a:buNone/>
              <a:tabLst>
                <a:tab pos="338138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</a:tabLst>
            </a:pPr>
            <a:r>
              <a:rPr lang="cs-CZ"/>
              <a:t>Exponenciální funkce o základu </a:t>
            </a:r>
            <a:r>
              <a:rPr lang="cs-CZ" i="1"/>
              <a:t>a</a:t>
            </a:r>
            <a:r>
              <a:rPr lang="cs-CZ"/>
              <a:t> je funkce daná předpisem :</a:t>
            </a:r>
          </a:p>
        </p:txBody>
      </p:sp>
      <p:graphicFrame>
        <p:nvGraphicFramePr>
          <p:cNvPr id="43008" name="Object 0"/>
          <p:cNvGraphicFramePr>
            <a:graphicFrameLocks noChangeAspect="1"/>
          </p:cNvGraphicFramePr>
          <p:nvPr/>
        </p:nvGraphicFramePr>
        <p:xfrm>
          <a:off x="3581400" y="2971800"/>
          <a:ext cx="2209800" cy="712788"/>
        </p:xfrm>
        <a:graphic>
          <a:graphicData uri="http://schemas.openxmlformats.org/presentationml/2006/ole">
            <p:oleObj spid="_x0000_s43008" name="Rovnice" r:id="rId4" imgW="1143000" imgH="368280" progId="Equation.3">
              <p:embed/>
            </p:oleObj>
          </a:graphicData>
        </a:graphic>
      </p:graphicFrame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762000" y="3886200"/>
            <a:ext cx="39782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i="1">
                <a:solidFill>
                  <a:srgbClr val="660033"/>
                </a:solidFill>
              </a:rPr>
              <a:t>a … základ mocniny ; a </a:t>
            </a:r>
            <a:r>
              <a:rPr lang="cs-CZ" i="1">
                <a:solidFill>
                  <a:srgbClr val="660033"/>
                </a:solidFill>
                <a:cs typeface="Arial" charset="0"/>
              </a:rPr>
              <a:t>&gt; 0; a     1</a:t>
            </a:r>
          </a:p>
        </p:txBody>
      </p:sp>
      <p:graphicFrame>
        <p:nvGraphicFramePr>
          <p:cNvPr id="43009" name="Object 1"/>
          <p:cNvGraphicFramePr>
            <a:graphicFrameLocks noChangeAspect="1"/>
          </p:cNvGraphicFramePr>
          <p:nvPr/>
        </p:nvGraphicFramePr>
        <p:xfrm>
          <a:off x="3886200" y="3962400"/>
          <a:ext cx="215900" cy="215900"/>
        </p:xfrm>
        <a:graphic>
          <a:graphicData uri="http://schemas.openxmlformats.org/presentationml/2006/ole">
            <p:oleObj spid="_x0000_s43009" name="Rovnice" r:id="rId5" imgW="215640" imgH="215640" progId="Equation.3">
              <p:embed/>
            </p:oleObj>
          </a:graphicData>
        </a:graphic>
      </p:graphicFrame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5165725" y="3846513"/>
            <a:ext cx="35306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tx1"/>
                </a:solidFill>
              </a:rPr>
              <a:t>Kdyby platilo, že a = 1, pak by se</a:t>
            </a:r>
          </a:p>
          <a:p>
            <a:r>
              <a:rPr lang="cs-CZ">
                <a:solidFill>
                  <a:schemeClr val="tx1"/>
                </a:solidFill>
              </a:rPr>
              <a:t>jednalo o jinou funkci.</a:t>
            </a:r>
          </a:p>
          <a:p>
            <a:r>
              <a:rPr lang="cs-CZ">
                <a:solidFill>
                  <a:schemeClr val="tx1"/>
                </a:solidFill>
              </a:rPr>
              <a:t>O jakou a proč?</a:t>
            </a: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822325" y="4303713"/>
            <a:ext cx="3765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>
                <a:solidFill>
                  <a:srgbClr val="660033"/>
                </a:solidFill>
              </a:rPr>
              <a:t>x … exponent; nezávislá proměnná</a:t>
            </a:r>
          </a:p>
          <a:p>
            <a:r>
              <a:rPr lang="cs-CZ">
                <a:solidFill>
                  <a:srgbClr val="660033"/>
                </a:solidFill>
              </a:rPr>
              <a:t>y …funkční hodnota funkce f(x)</a:t>
            </a:r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533400" y="5410200"/>
            <a:ext cx="79105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000">
                <a:solidFill>
                  <a:srgbClr val="660033"/>
                </a:solidFill>
              </a:rPr>
              <a:t>Grafem exponenciální funkce je exponenciální křivka = </a:t>
            </a:r>
            <a:r>
              <a:rPr lang="cs-CZ" sz="2000" i="1">
                <a:solidFill>
                  <a:srgbClr val="660033"/>
                </a:solidFill>
              </a:rPr>
              <a:t>exponenciála</a:t>
            </a:r>
            <a:endParaRPr lang="cs-CZ" sz="2000">
              <a:solidFill>
                <a:srgbClr val="660033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457200" y="304800"/>
            <a:ext cx="8229600" cy="792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b="1">
                <a:solidFill>
                  <a:srgbClr val="660033"/>
                </a:solidFill>
                <a:latin typeface="Tahoma" pitchFamily="34" charset="0"/>
              </a:rPr>
              <a:t>Exponenciální funkce</a:t>
            </a: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0" y="2590800"/>
            <a:ext cx="9144000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304800" y="944563"/>
            <a:ext cx="8305800" cy="1282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120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b="1" u="sng">
                <a:solidFill>
                  <a:schemeClr val="tx1"/>
                </a:solidFill>
                <a:latin typeface="Tahoma" pitchFamily="34" charset="0"/>
                <a:cs typeface="Times New Roman" pitchFamily="18" charset="0"/>
              </a:rPr>
              <a:t>Příklad: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6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rPr>
              <a:t> Doplňte tabulku funkčních hodnot funkce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6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rPr>
              <a:t> a načrtněte graf.</a:t>
            </a:r>
          </a:p>
        </p:txBody>
      </p:sp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431800" y="4405313"/>
            <a:ext cx="3225800" cy="490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120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Mohlo by se hodit </a:t>
            </a:r>
            <a:r>
              <a:rPr lang="cs-CZ" sz="260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  <a:r>
              <a:rPr lang="cs-CZ" sz="2600">
                <a:solidFill>
                  <a:srgbClr val="333399"/>
                </a:solidFill>
                <a:latin typeface="Times New Roman" pitchFamily="18" charset="0"/>
              </a:rPr>
              <a:t> </a:t>
            </a:r>
            <a:r>
              <a:rPr lang="cs-CZ" sz="260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graphicFrame>
        <p:nvGraphicFramePr>
          <p:cNvPr id="6221" name="Object 77"/>
          <p:cNvGraphicFramePr>
            <a:graphicFrameLocks noChangeAspect="1"/>
          </p:cNvGraphicFramePr>
          <p:nvPr/>
        </p:nvGraphicFramePr>
        <p:xfrm>
          <a:off x="533400" y="5029200"/>
          <a:ext cx="1054100" cy="889000"/>
        </p:xfrm>
        <a:graphic>
          <a:graphicData uri="http://schemas.openxmlformats.org/presentationml/2006/ole">
            <p:oleObj spid="_x0000_s6221" name="Rovnice" r:id="rId4" imgW="1054080" imgH="888840" progId="Equation.3">
              <p:embed/>
            </p:oleObj>
          </a:graphicData>
        </a:graphic>
      </p:graphicFrame>
      <p:graphicFrame>
        <p:nvGraphicFramePr>
          <p:cNvPr id="6222" name="Object 78"/>
          <p:cNvGraphicFramePr>
            <a:graphicFrameLocks noChangeAspect="1"/>
          </p:cNvGraphicFramePr>
          <p:nvPr/>
        </p:nvGraphicFramePr>
        <p:xfrm>
          <a:off x="2057400" y="5257800"/>
          <a:ext cx="876300" cy="355600"/>
        </p:xfrm>
        <a:graphic>
          <a:graphicData uri="http://schemas.openxmlformats.org/presentationml/2006/ole">
            <p:oleObj spid="_x0000_s6222" name="Rovnice" r:id="rId5" imgW="876240" imgH="355320" progId="Equation.3">
              <p:embed/>
            </p:oleObj>
          </a:graphicData>
        </a:graphic>
      </p:graphicFrame>
      <p:pic>
        <p:nvPicPr>
          <p:cNvPr id="6227" name="Picture 83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86200" y="3505200"/>
            <a:ext cx="50292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225" name="Group 81"/>
          <p:cNvGraphicFramePr>
            <a:graphicFrameLocks noGrp="1"/>
          </p:cNvGraphicFramePr>
          <p:nvPr/>
        </p:nvGraphicFramePr>
        <p:xfrm>
          <a:off x="533400" y="2438400"/>
          <a:ext cx="5029200" cy="1371600"/>
        </p:xfrm>
        <a:graphic>
          <a:graphicData uri="http://schemas.openxmlformats.org/drawingml/2006/table">
            <a:tbl>
              <a:tblPr/>
              <a:tblGrid>
                <a:gridCol w="866775"/>
                <a:gridCol w="866775"/>
                <a:gridCol w="866775"/>
                <a:gridCol w="866775"/>
                <a:gridCol w="868363"/>
                <a:gridCol w="693737"/>
              </a:tblGrid>
              <a:tr h="6858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pitchFamily="34" charset="-122"/>
                        </a:rPr>
                        <a:t>x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pitchFamily="34" charset="-122"/>
                        </a:rPr>
                        <a:t>-2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pitchFamily="34" charset="-122"/>
                        </a:rPr>
                        <a:t>-1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pitchFamily="34" charset="-122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pitchFamily="34" charset="-122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pitchFamily="34" charset="-122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pitchFamily="34" charset="-122"/>
                        </a:rPr>
                        <a:t>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228" name="AutoShape 84"/>
          <p:cNvSpPr>
            <a:spLocks noChangeArrowheads="1"/>
          </p:cNvSpPr>
          <p:nvPr/>
        </p:nvSpPr>
        <p:spPr bwMode="auto">
          <a:xfrm>
            <a:off x="4876800" y="594360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29" name="AutoShape 85"/>
          <p:cNvSpPr>
            <a:spLocks noChangeArrowheads="1"/>
          </p:cNvSpPr>
          <p:nvPr/>
        </p:nvSpPr>
        <p:spPr bwMode="auto">
          <a:xfrm>
            <a:off x="5334000" y="586740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30" name="AutoShape 86"/>
          <p:cNvSpPr>
            <a:spLocks noChangeArrowheads="1"/>
          </p:cNvSpPr>
          <p:nvPr/>
        </p:nvSpPr>
        <p:spPr bwMode="auto">
          <a:xfrm>
            <a:off x="5867400" y="563880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31" name="AutoShape 87"/>
          <p:cNvSpPr>
            <a:spLocks noChangeArrowheads="1"/>
          </p:cNvSpPr>
          <p:nvPr/>
        </p:nvSpPr>
        <p:spPr bwMode="auto">
          <a:xfrm>
            <a:off x="6324600" y="518160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32" name="AutoShape 88"/>
          <p:cNvSpPr>
            <a:spLocks noChangeArrowheads="1"/>
          </p:cNvSpPr>
          <p:nvPr/>
        </p:nvSpPr>
        <p:spPr bwMode="auto">
          <a:xfrm>
            <a:off x="6858000" y="403860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33" name="Freeform 89"/>
          <p:cNvSpPr>
            <a:spLocks/>
          </p:cNvSpPr>
          <p:nvPr/>
        </p:nvSpPr>
        <p:spPr bwMode="auto">
          <a:xfrm>
            <a:off x="4343400" y="3429000"/>
            <a:ext cx="2743200" cy="2667000"/>
          </a:xfrm>
          <a:custGeom>
            <a:avLst/>
            <a:gdLst/>
            <a:ahLst/>
            <a:cxnLst>
              <a:cxn ang="0">
                <a:pos x="0" y="1632"/>
              </a:cxn>
              <a:cxn ang="0">
                <a:pos x="288" y="1584"/>
              </a:cxn>
              <a:cxn ang="0">
                <a:pos x="624" y="1536"/>
              </a:cxn>
              <a:cxn ang="0">
                <a:pos x="960" y="1392"/>
              </a:cxn>
              <a:cxn ang="0">
                <a:pos x="1296" y="1008"/>
              </a:cxn>
              <a:cxn ang="0">
                <a:pos x="1584" y="288"/>
              </a:cxn>
              <a:cxn ang="0">
                <a:pos x="1680" y="0"/>
              </a:cxn>
            </a:cxnLst>
            <a:rect l="0" t="0" r="r" b="b"/>
            <a:pathLst>
              <a:path w="1680" h="1632">
                <a:moveTo>
                  <a:pt x="0" y="1632"/>
                </a:moveTo>
                <a:cubicBezTo>
                  <a:pt x="92" y="1616"/>
                  <a:pt x="184" y="1600"/>
                  <a:pt x="288" y="1584"/>
                </a:cubicBezTo>
                <a:cubicBezTo>
                  <a:pt x="392" y="1568"/>
                  <a:pt x="512" y="1568"/>
                  <a:pt x="624" y="1536"/>
                </a:cubicBezTo>
                <a:cubicBezTo>
                  <a:pt x="736" y="1504"/>
                  <a:pt x="848" y="1480"/>
                  <a:pt x="960" y="1392"/>
                </a:cubicBezTo>
                <a:cubicBezTo>
                  <a:pt x="1072" y="1304"/>
                  <a:pt x="1192" y="1192"/>
                  <a:pt x="1296" y="1008"/>
                </a:cubicBezTo>
                <a:cubicBezTo>
                  <a:pt x="1400" y="824"/>
                  <a:pt x="1520" y="456"/>
                  <a:pt x="1584" y="288"/>
                </a:cubicBezTo>
                <a:cubicBezTo>
                  <a:pt x="1648" y="120"/>
                  <a:pt x="1664" y="48"/>
                  <a:pt x="1680" y="0"/>
                </a:cubicBezTo>
              </a:path>
            </a:pathLst>
          </a:custGeom>
          <a:noFill/>
          <a:ln w="57150" cmpd="sng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graphicFrame>
        <p:nvGraphicFramePr>
          <p:cNvPr id="6234" name="Object 90"/>
          <p:cNvGraphicFramePr>
            <a:graphicFrameLocks noChangeAspect="1"/>
          </p:cNvGraphicFramePr>
          <p:nvPr/>
        </p:nvGraphicFramePr>
        <p:xfrm>
          <a:off x="1752600" y="3200400"/>
          <a:ext cx="177800" cy="546100"/>
        </p:xfrm>
        <a:graphic>
          <a:graphicData uri="http://schemas.openxmlformats.org/presentationml/2006/ole">
            <p:oleObj spid="_x0000_s6234" name="Rovnice" r:id="rId8" imgW="177480" imgH="545760" progId="Equation.3">
              <p:embed/>
            </p:oleObj>
          </a:graphicData>
        </a:graphic>
      </p:graphicFrame>
      <p:graphicFrame>
        <p:nvGraphicFramePr>
          <p:cNvPr id="6235" name="Object 91"/>
          <p:cNvGraphicFramePr>
            <a:graphicFrameLocks noChangeAspect="1"/>
          </p:cNvGraphicFramePr>
          <p:nvPr/>
        </p:nvGraphicFramePr>
        <p:xfrm>
          <a:off x="2667000" y="3200400"/>
          <a:ext cx="177800" cy="546100"/>
        </p:xfrm>
        <a:graphic>
          <a:graphicData uri="http://schemas.openxmlformats.org/presentationml/2006/ole">
            <p:oleObj spid="_x0000_s6235" name="Rovnice" r:id="rId9" imgW="177480" imgH="545760" progId="Equation.3">
              <p:embed/>
            </p:oleObj>
          </a:graphicData>
        </a:graphic>
      </p:graphicFrame>
      <p:graphicFrame>
        <p:nvGraphicFramePr>
          <p:cNvPr id="6236" name="Object 92"/>
          <p:cNvGraphicFramePr>
            <a:graphicFrameLocks noChangeAspect="1"/>
          </p:cNvGraphicFramePr>
          <p:nvPr/>
        </p:nvGraphicFramePr>
        <p:xfrm>
          <a:off x="3536950" y="3365500"/>
          <a:ext cx="114300" cy="215900"/>
        </p:xfrm>
        <a:graphic>
          <a:graphicData uri="http://schemas.openxmlformats.org/presentationml/2006/ole">
            <p:oleObj spid="_x0000_s6236" name="Rovnice" r:id="rId10" imgW="114120" imgH="215640" progId="Equation.3">
              <p:embed/>
            </p:oleObj>
          </a:graphicData>
        </a:graphic>
      </p:graphicFrame>
      <p:graphicFrame>
        <p:nvGraphicFramePr>
          <p:cNvPr id="6237" name="Object 93"/>
          <p:cNvGraphicFramePr>
            <a:graphicFrameLocks noChangeAspect="1"/>
          </p:cNvGraphicFramePr>
          <p:nvPr/>
        </p:nvGraphicFramePr>
        <p:xfrm>
          <a:off x="4356100" y="3365500"/>
          <a:ext cx="152400" cy="215900"/>
        </p:xfrm>
        <a:graphic>
          <a:graphicData uri="http://schemas.openxmlformats.org/presentationml/2006/ole">
            <p:oleObj spid="_x0000_s6237" name="Rovnice" r:id="rId11" imgW="152280" imgH="215640" progId="Equation.3">
              <p:embed/>
            </p:oleObj>
          </a:graphicData>
        </a:graphic>
      </p:graphicFrame>
      <p:graphicFrame>
        <p:nvGraphicFramePr>
          <p:cNvPr id="6238" name="Object 94"/>
          <p:cNvGraphicFramePr>
            <a:graphicFrameLocks noChangeAspect="1"/>
          </p:cNvGraphicFramePr>
          <p:nvPr/>
        </p:nvGraphicFramePr>
        <p:xfrm>
          <a:off x="5118100" y="3365500"/>
          <a:ext cx="152400" cy="215900"/>
        </p:xfrm>
        <a:graphic>
          <a:graphicData uri="http://schemas.openxmlformats.org/presentationml/2006/ole">
            <p:oleObj spid="_x0000_s6238" name="Rovnice" r:id="rId12" imgW="152280" imgH="215640" progId="Equation.3">
              <p:embed/>
            </p:oleObj>
          </a:graphicData>
        </a:graphic>
      </p:graphicFrame>
      <p:graphicFrame>
        <p:nvGraphicFramePr>
          <p:cNvPr id="6239" name="Object 95"/>
          <p:cNvGraphicFramePr>
            <a:graphicFrameLocks noChangeAspect="1"/>
          </p:cNvGraphicFramePr>
          <p:nvPr/>
        </p:nvGraphicFramePr>
        <p:xfrm>
          <a:off x="6858000" y="1295400"/>
          <a:ext cx="1524000" cy="541338"/>
        </p:xfrm>
        <a:graphic>
          <a:graphicData uri="http://schemas.openxmlformats.org/presentationml/2006/ole">
            <p:oleObj spid="_x0000_s6239" name="Rovnice" r:id="rId13" imgW="787320" imgH="279360" progId="Equation.3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6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6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" grpId="0" autoUpdateAnimBg="0"/>
      <p:bldP spid="6228" grpId="0" animBg="1"/>
      <p:bldP spid="6229" grpId="0" animBg="1"/>
      <p:bldP spid="6230" grpId="0" animBg="1"/>
      <p:bldP spid="6231" grpId="0" animBg="1"/>
      <p:bldP spid="6232" grpId="0" animBg="1"/>
      <p:bldP spid="62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457200" y="304800"/>
            <a:ext cx="8229600" cy="792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b="1">
                <a:solidFill>
                  <a:srgbClr val="660033"/>
                </a:solidFill>
                <a:latin typeface="Tahoma" pitchFamily="34" charset="0"/>
              </a:rPr>
              <a:t>Exponenciální funkce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304800" y="944563"/>
            <a:ext cx="8305800" cy="1282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120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b="1" u="sng">
                <a:solidFill>
                  <a:schemeClr val="tx1"/>
                </a:solidFill>
                <a:latin typeface="Tahoma" pitchFamily="34" charset="0"/>
                <a:cs typeface="Times New Roman" pitchFamily="18" charset="0"/>
              </a:rPr>
              <a:t>Příklad: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6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rPr>
              <a:t> Doplňte tabulku funkčních hodnot funkce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6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rPr>
              <a:t> a načrtněte graf.</a:t>
            </a:r>
          </a:p>
        </p:txBody>
      </p:sp>
      <p:pic>
        <p:nvPicPr>
          <p:cNvPr id="35848" name="Picture 8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86200" y="3505200"/>
            <a:ext cx="50292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35849" name="Group 9"/>
          <p:cNvGraphicFramePr>
            <a:graphicFrameLocks noGrp="1"/>
          </p:cNvGraphicFramePr>
          <p:nvPr/>
        </p:nvGraphicFramePr>
        <p:xfrm>
          <a:off x="533400" y="2438400"/>
          <a:ext cx="5029200" cy="1371600"/>
        </p:xfrm>
        <a:graphic>
          <a:graphicData uri="http://schemas.openxmlformats.org/drawingml/2006/table">
            <a:tbl>
              <a:tblPr/>
              <a:tblGrid>
                <a:gridCol w="866775"/>
                <a:gridCol w="866775"/>
                <a:gridCol w="866775"/>
                <a:gridCol w="866775"/>
                <a:gridCol w="868363"/>
                <a:gridCol w="693737"/>
              </a:tblGrid>
              <a:tr h="6858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pitchFamily="34" charset="-122"/>
                        </a:rPr>
                        <a:t>x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pitchFamily="34" charset="-122"/>
                        </a:rPr>
                        <a:t>-2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pitchFamily="34" charset="-122"/>
                        </a:rPr>
                        <a:t>-1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pitchFamily="34" charset="-122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pitchFamily="34" charset="-122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pitchFamily="34" charset="-122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pitchFamily="34" charset="-122"/>
                        </a:rPr>
                        <a:t>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873" name="AutoShape 33"/>
          <p:cNvSpPr>
            <a:spLocks noChangeArrowheads="1"/>
          </p:cNvSpPr>
          <p:nvPr/>
        </p:nvSpPr>
        <p:spPr bwMode="auto">
          <a:xfrm>
            <a:off x="6858000" y="601980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5874" name="AutoShape 34"/>
          <p:cNvSpPr>
            <a:spLocks noChangeArrowheads="1"/>
          </p:cNvSpPr>
          <p:nvPr/>
        </p:nvSpPr>
        <p:spPr bwMode="auto">
          <a:xfrm>
            <a:off x="6400800" y="586740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5875" name="AutoShape 35"/>
          <p:cNvSpPr>
            <a:spLocks noChangeArrowheads="1"/>
          </p:cNvSpPr>
          <p:nvPr/>
        </p:nvSpPr>
        <p:spPr bwMode="auto">
          <a:xfrm>
            <a:off x="5867400" y="563880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5876" name="AutoShape 36"/>
          <p:cNvSpPr>
            <a:spLocks noChangeArrowheads="1"/>
          </p:cNvSpPr>
          <p:nvPr/>
        </p:nvSpPr>
        <p:spPr bwMode="auto">
          <a:xfrm>
            <a:off x="5334000" y="510540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5877" name="AutoShape 37"/>
          <p:cNvSpPr>
            <a:spLocks noChangeArrowheads="1"/>
          </p:cNvSpPr>
          <p:nvPr/>
        </p:nvSpPr>
        <p:spPr bwMode="auto">
          <a:xfrm>
            <a:off x="4876800" y="396240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graphicFrame>
        <p:nvGraphicFramePr>
          <p:cNvPr id="35879" name="Object 39"/>
          <p:cNvGraphicFramePr>
            <a:graphicFrameLocks noChangeAspect="1"/>
          </p:cNvGraphicFramePr>
          <p:nvPr/>
        </p:nvGraphicFramePr>
        <p:xfrm>
          <a:off x="5105400" y="3200400"/>
          <a:ext cx="304800" cy="546100"/>
        </p:xfrm>
        <a:graphic>
          <a:graphicData uri="http://schemas.openxmlformats.org/presentationml/2006/ole">
            <p:oleObj spid="_x0000_s35879" name="Rovnice" r:id="rId6" imgW="177480" imgH="545760" progId="Equation.3">
              <p:embed/>
            </p:oleObj>
          </a:graphicData>
        </a:graphic>
      </p:graphicFrame>
      <p:graphicFrame>
        <p:nvGraphicFramePr>
          <p:cNvPr id="35880" name="Object 40"/>
          <p:cNvGraphicFramePr>
            <a:graphicFrameLocks noChangeAspect="1"/>
          </p:cNvGraphicFramePr>
          <p:nvPr/>
        </p:nvGraphicFramePr>
        <p:xfrm>
          <a:off x="4343400" y="3200400"/>
          <a:ext cx="177800" cy="546100"/>
        </p:xfrm>
        <a:graphic>
          <a:graphicData uri="http://schemas.openxmlformats.org/presentationml/2006/ole">
            <p:oleObj spid="_x0000_s35880" name="Rovnice" r:id="rId7" imgW="177480" imgH="545760" progId="Equation.3">
              <p:embed/>
            </p:oleObj>
          </a:graphicData>
        </a:graphic>
      </p:graphicFrame>
      <p:graphicFrame>
        <p:nvGraphicFramePr>
          <p:cNvPr id="35881" name="Object 41"/>
          <p:cNvGraphicFramePr>
            <a:graphicFrameLocks noChangeAspect="1"/>
          </p:cNvGraphicFramePr>
          <p:nvPr/>
        </p:nvGraphicFramePr>
        <p:xfrm>
          <a:off x="3536950" y="3365500"/>
          <a:ext cx="114300" cy="215900"/>
        </p:xfrm>
        <a:graphic>
          <a:graphicData uri="http://schemas.openxmlformats.org/presentationml/2006/ole">
            <p:oleObj spid="_x0000_s35881" name="Rovnice" r:id="rId8" imgW="114120" imgH="215640" progId="Equation.3">
              <p:embed/>
            </p:oleObj>
          </a:graphicData>
        </a:graphic>
      </p:graphicFrame>
      <p:graphicFrame>
        <p:nvGraphicFramePr>
          <p:cNvPr id="35882" name="Object 42"/>
          <p:cNvGraphicFramePr>
            <a:graphicFrameLocks noChangeAspect="1"/>
          </p:cNvGraphicFramePr>
          <p:nvPr/>
        </p:nvGraphicFramePr>
        <p:xfrm>
          <a:off x="2667000" y="3352800"/>
          <a:ext cx="215900" cy="304800"/>
        </p:xfrm>
        <a:graphic>
          <a:graphicData uri="http://schemas.openxmlformats.org/presentationml/2006/ole">
            <p:oleObj spid="_x0000_s35882" name="Rovnice" r:id="rId9" imgW="152280" imgH="215640" progId="Equation.3">
              <p:embed/>
            </p:oleObj>
          </a:graphicData>
        </a:graphic>
      </p:graphicFrame>
      <p:graphicFrame>
        <p:nvGraphicFramePr>
          <p:cNvPr id="35883" name="Object 43"/>
          <p:cNvGraphicFramePr>
            <a:graphicFrameLocks noChangeAspect="1"/>
          </p:cNvGraphicFramePr>
          <p:nvPr/>
        </p:nvGraphicFramePr>
        <p:xfrm>
          <a:off x="1752600" y="3352800"/>
          <a:ext cx="214313" cy="304800"/>
        </p:xfrm>
        <a:graphic>
          <a:graphicData uri="http://schemas.openxmlformats.org/presentationml/2006/ole">
            <p:oleObj spid="_x0000_s35883" name="Rovnice" r:id="rId10" imgW="152280" imgH="215640" progId="Equation.3">
              <p:embed/>
            </p:oleObj>
          </a:graphicData>
        </a:graphic>
      </p:graphicFrame>
      <p:graphicFrame>
        <p:nvGraphicFramePr>
          <p:cNvPr id="35884" name="Object 44"/>
          <p:cNvGraphicFramePr>
            <a:graphicFrameLocks noChangeAspect="1"/>
          </p:cNvGraphicFramePr>
          <p:nvPr/>
        </p:nvGraphicFramePr>
        <p:xfrm>
          <a:off x="6705600" y="1143000"/>
          <a:ext cx="1587500" cy="876300"/>
        </p:xfrm>
        <a:graphic>
          <a:graphicData uri="http://schemas.openxmlformats.org/presentationml/2006/ole">
            <p:oleObj spid="_x0000_s35884" name="Rovnice" r:id="rId11" imgW="1587240" imgH="876240" progId="Equation.3">
              <p:embed/>
            </p:oleObj>
          </a:graphicData>
        </a:graphic>
      </p:graphicFrame>
      <p:sp>
        <p:nvSpPr>
          <p:cNvPr id="35886" name="Freeform 46"/>
          <p:cNvSpPr>
            <a:spLocks/>
          </p:cNvSpPr>
          <p:nvPr/>
        </p:nvSpPr>
        <p:spPr bwMode="auto">
          <a:xfrm>
            <a:off x="4876800" y="3962400"/>
            <a:ext cx="2590800" cy="21336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88" y="720"/>
              </a:cxn>
              <a:cxn ang="0">
                <a:pos x="624" y="1056"/>
              </a:cxn>
              <a:cxn ang="0">
                <a:pos x="960" y="1200"/>
              </a:cxn>
              <a:cxn ang="0">
                <a:pos x="1248" y="1296"/>
              </a:cxn>
              <a:cxn ang="0">
                <a:pos x="1632" y="1344"/>
              </a:cxn>
            </a:cxnLst>
            <a:rect l="0" t="0" r="r" b="b"/>
            <a:pathLst>
              <a:path w="1632" h="1344">
                <a:moveTo>
                  <a:pt x="0" y="0"/>
                </a:moveTo>
                <a:cubicBezTo>
                  <a:pt x="92" y="272"/>
                  <a:pt x="184" y="544"/>
                  <a:pt x="288" y="720"/>
                </a:cubicBezTo>
                <a:cubicBezTo>
                  <a:pt x="392" y="896"/>
                  <a:pt x="512" y="976"/>
                  <a:pt x="624" y="1056"/>
                </a:cubicBezTo>
                <a:cubicBezTo>
                  <a:pt x="736" y="1136"/>
                  <a:pt x="856" y="1160"/>
                  <a:pt x="960" y="1200"/>
                </a:cubicBezTo>
                <a:cubicBezTo>
                  <a:pt x="1064" y="1240"/>
                  <a:pt x="1136" y="1272"/>
                  <a:pt x="1248" y="1296"/>
                </a:cubicBezTo>
                <a:cubicBezTo>
                  <a:pt x="1360" y="1320"/>
                  <a:pt x="1568" y="1336"/>
                  <a:pt x="1632" y="1344"/>
                </a:cubicBezTo>
              </a:path>
            </a:pathLst>
          </a:custGeom>
          <a:noFill/>
          <a:ln w="57150" cmpd="sng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5887" name="Text Box 47"/>
          <p:cNvSpPr txBox="1">
            <a:spLocks noChangeArrowheads="1"/>
          </p:cNvSpPr>
          <p:nvPr/>
        </p:nvSpPr>
        <p:spPr bwMode="auto">
          <a:xfrm>
            <a:off x="517525" y="4456113"/>
            <a:ext cx="23939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>
                <a:solidFill>
                  <a:srgbClr val="660033"/>
                </a:solidFill>
              </a:rPr>
              <a:t>Průběh funkce závisí</a:t>
            </a:r>
          </a:p>
          <a:p>
            <a:r>
              <a:rPr lang="cs-CZ">
                <a:solidFill>
                  <a:srgbClr val="660033"/>
                </a:solidFill>
              </a:rPr>
              <a:t>na hodnotě základu</a:t>
            </a:r>
          </a:p>
          <a:p>
            <a:r>
              <a:rPr lang="cs-CZ">
                <a:solidFill>
                  <a:srgbClr val="660033"/>
                </a:solidFill>
              </a:rPr>
              <a:t>exponenciální funkce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5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5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73" grpId="0" animBg="1"/>
      <p:bldP spid="35874" grpId="0" animBg="1"/>
      <p:bldP spid="35875" grpId="0" animBg="1"/>
      <p:bldP spid="35876" grpId="0" animBg="1"/>
      <p:bldP spid="35877" grpId="0" animBg="1"/>
      <p:bldP spid="3588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457200" y="274638"/>
            <a:ext cx="8229600" cy="715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b="1">
                <a:solidFill>
                  <a:srgbClr val="660033"/>
                </a:solidFill>
                <a:latin typeface="Tahoma" pitchFamily="34" charset="0"/>
              </a:rPr>
              <a:t>Exponenciální funkce</a:t>
            </a:r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52400" y="1295400"/>
            <a:ext cx="89154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u="sng">
                <a:solidFill>
                  <a:schemeClr val="tx1"/>
                </a:solidFill>
                <a:latin typeface="Times New Roman" pitchFamily="18" charset="0"/>
              </a:rPr>
              <a:t>Vlastnosti exponenciální funkce v závislosti na jejím základu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4495800" y="6629400"/>
            <a:ext cx="18415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1050925" y="1944688"/>
            <a:ext cx="86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400">
                <a:solidFill>
                  <a:schemeClr val="tx1"/>
                </a:solidFill>
              </a:rPr>
              <a:t>a </a:t>
            </a:r>
            <a:r>
              <a:rPr lang="cs-CZ" sz="2400">
                <a:solidFill>
                  <a:schemeClr val="tx1"/>
                </a:solidFill>
                <a:cs typeface="Arial" charset="0"/>
              </a:rPr>
              <a:t>&gt; 1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6553200" y="1905000"/>
            <a:ext cx="1385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400">
                <a:solidFill>
                  <a:schemeClr val="tx1"/>
                </a:solidFill>
              </a:rPr>
              <a:t>0 </a:t>
            </a:r>
            <a:r>
              <a:rPr lang="cs-CZ" sz="2400">
                <a:solidFill>
                  <a:schemeClr val="tx1"/>
                </a:solidFill>
                <a:cs typeface="Arial" charset="0"/>
              </a:rPr>
              <a:t>&lt; a &lt; 1</a:t>
            </a:r>
          </a:p>
        </p:txBody>
      </p:sp>
      <p:graphicFrame>
        <p:nvGraphicFramePr>
          <p:cNvPr id="44032" name="Object 0"/>
          <p:cNvGraphicFramePr>
            <a:graphicFrameLocks noChangeAspect="1"/>
          </p:cNvGraphicFramePr>
          <p:nvPr/>
        </p:nvGraphicFramePr>
        <p:xfrm>
          <a:off x="3327400" y="4375150"/>
          <a:ext cx="2501900" cy="317500"/>
        </p:xfrm>
        <a:graphic>
          <a:graphicData uri="http://schemas.openxmlformats.org/presentationml/2006/ole">
            <p:oleObj spid="_x0000_s44032" name="Rovnice" r:id="rId4" imgW="2501640" imgH="317160" progId="Equation.3">
              <p:embed/>
            </p:oleObj>
          </a:graphicData>
        </a:graphic>
      </p:graphicFrame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3048000" y="4800600"/>
            <a:ext cx="3270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i="1">
                <a:solidFill>
                  <a:schemeClr val="tx1"/>
                </a:solidFill>
              </a:rPr>
              <a:t>Funkce není ani sudá ani lichá</a:t>
            </a: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3048000" y="5181600"/>
            <a:ext cx="3206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i="1">
                <a:solidFill>
                  <a:schemeClr val="tx1"/>
                </a:solidFill>
              </a:rPr>
              <a:t>Nemá maximum ani minimum</a:t>
            </a:r>
          </a:p>
        </p:txBody>
      </p:sp>
      <p:sp>
        <p:nvSpPr>
          <p:cNvPr id="9231" name="Text Box 15"/>
          <p:cNvSpPr txBox="1">
            <a:spLocks noChangeArrowheads="1"/>
          </p:cNvSpPr>
          <p:nvPr/>
        </p:nvSpPr>
        <p:spPr bwMode="auto">
          <a:xfrm>
            <a:off x="3124200" y="5486400"/>
            <a:ext cx="3054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s-CZ" i="1">
                <a:solidFill>
                  <a:schemeClr val="tx1"/>
                </a:solidFill>
              </a:rPr>
              <a:t>Graf  prochází bodem </a:t>
            </a:r>
            <a:r>
              <a:rPr lang="cs-CZ" i="1">
                <a:solidFill>
                  <a:schemeClr val="tx1"/>
                </a:solidFill>
                <a:cs typeface="Arial" charset="0"/>
              </a:rPr>
              <a:t>[0;1]</a:t>
            </a:r>
          </a:p>
        </p:txBody>
      </p:sp>
      <p:sp>
        <p:nvSpPr>
          <p:cNvPr id="9232" name="Text Box 16"/>
          <p:cNvSpPr txBox="1">
            <a:spLocks noChangeArrowheads="1"/>
          </p:cNvSpPr>
          <p:nvPr/>
        </p:nvSpPr>
        <p:spPr bwMode="auto">
          <a:xfrm>
            <a:off x="3048000" y="5867400"/>
            <a:ext cx="3155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s-CZ" i="1">
                <a:solidFill>
                  <a:schemeClr val="tx1"/>
                </a:solidFill>
              </a:rPr>
              <a:t>Osa x je asymptotou grafu</a:t>
            </a:r>
          </a:p>
        </p:txBody>
      </p:sp>
      <p:sp>
        <p:nvSpPr>
          <p:cNvPr id="9233" name="Text Box 17"/>
          <p:cNvSpPr txBox="1">
            <a:spLocks noChangeArrowheads="1"/>
          </p:cNvSpPr>
          <p:nvPr/>
        </p:nvSpPr>
        <p:spPr bwMode="auto">
          <a:xfrm>
            <a:off x="381000" y="4419600"/>
            <a:ext cx="2063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tx1"/>
                </a:solidFill>
              </a:rPr>
              <a:t>Je rostoucí, prostá</a:t>
            </a:r>
          </a:p>
        </p:txBody>
      </p:sp>
      <p:sp>
        <p:nvSpPr>
          <p:cNvPr id="9234" name="Text Box 18"/>
          <p:cNvSpPr txBox="1">
            <a:spLocks noChangeArrowheads="1"/>
          </p:cNvSpPr>
          <p:nvPr/>
        </p:nvSpPr>
        <p:spPr bwMode="auto">
          <a:xfrm>
            <a:off x="6553200" y="4495800"/>
            <a:ext cx="2076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tx1"/>
                </a:solidFill>
              </a:rPr>
              <a:t>Je klesající, prostá</a:t>
            </a:r>
          </a:p>
        </p:txBody>
      </p:sp>
      <p:graphicFrame>
        <p:nvGraphicFramePr>
          <p:cNvPr id="44033" name="Object 1"/>
          <p:cNvGraphicFramePr>
            <a:graphicFrameLocks noChangeAspect="1"/>
          </p:cNvGraphicFramePr>
          <p:nvPr/>
        </p:nvGraphicFramePr>
        <p:xfrm>
          <a:off x="609600" y="2514600"/>
          <a:ext cx="2409825" cy="1790700"/>
        </p:xfrm>
        <a:graphic>
          <a:graphicData uri="http://schemas.openxmlformats.org/presentationml/2006/ole">
            <p:oleObj spid="_x0000_s44033" name="Rastrový obrázek" r:id="rId5" imgW="2409524" imgH="1790476" progId="Paint.Picture">
              <p:embed/>
            </p:oleObj>
          </a:graphicData>
        </a:graphic>
      </p:graphicFrame>
      <p:graphicFrame>
        <p:nvGraphicFramePr>
          <p:cNvPr id="44034" name="Object 2"/>
          <p:cNvGraphicFramePr>
            <a:graphicFrameLocks noChangeAspect="1"/>
          </p:cNvGraphicFramePr>
          <p:nvPr/>
        </p:nvGraphicFramePr>
        <p:xfrm>
          <a:off x="6248400" y="2514600"/>
          <a:ext cx="2247900" cy="1695450"/>
        </p:xfrm>
        <a:graphic>
          <a:graphicData uri="http://schemas.openxmlformats.org/presentationml/2006/ole">
            <p:oleObj spid="_x0000_s44034" name="Rastrový obrázek" r:id="rId6" imgW="2247619" imgH="1695687" progId="Paint.Picture">
              <p:embed/>
            </p:oleObj>
          </a:graphicData>
        </a:graphic>
      </p:graphicFrame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6096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ClrTx/>
              <a:buFontTx/>
              <a:buNone/>
            </a:pPr>
            <a:endParaRPr lang="cs-CZ" sz="3200" b="1">
              <a:solidFill>
                <a:srgbClr val="660033"/>
              </a:solidFill>
              <a:latin typeface="Tahoma" pitchFamily="34" charset="0"/>
            </a:endParaRPr>
          </a:p>
          <a:p>
            <a:pPr algn="ctr" defTabSz="914400">
              <a:buClrTx/>
              <a:buFontTx/>
              <a:buNone/>
            </a:pPr>
            <a:r>
              <a:rPr lang="cs-CZ" sz="3200" b="1">
                <a:solidFill>
                  <a:srgbClr val="660033"/>
                </a:solidFill>
                <a:latin typeface="Tahoma" pitchFamily="34" charset="0"/>
              </a:rPr>
              <a:t>Exponenciální funkce</a:t>
            </a:r>
          </a:p>
          <a:p>
            <a:pPr algn="ctr" defTabSz="914400">
              <a:buClrTx/>
              <a:buFontTx/>
              <a:buNone/>
            </a:pPr>
            <a:endParaRPr lang="cs-CZ" sz="4000" b="1">
              <a:solidFill>
                <a:schemeClr val="accent2"/>
              </a:solidFill>
              <a:latin typeface="Amerigo AT" pitchFamily="2" charset="0"/>
            </a:endParaRPr>
          </a:p>
        </p:txBody>
      </p:sp>
      <p:sp>
        <p:nvSpPr>
          <p:cNvPr id="142339" name="Text Box 3"/>
          <p:cNvSpPr txBox="1">
            <a:spLocks noChangeArrowheads="1"/>
          </p:cNvSpPr>
          <p:nvPr/>
        </p:nvSpPr>
        <p:spPr bwMode="auto">
          <a:xfrm>
            <a:off x="381000" y="914400"/>
            <a:ext cx="8175625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400" b="1" u="sng">
                <a:solidFill>
                  <a:schemeClr val="tx1"/>
                </a:solidFill>
                <a:latin typeface="Tahoma" pitchFamily="34" charset="0"/>
              </a:rPr>
              <a:t>Příklad: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400">
                <a:solidFill>
                  <a:schemeClr val="tx1"/>
                </a:solidFill>
                <a:latin typeface="Tahoma" pitchFamily="34" charset="0"/>
              </a:rPr>
              <a:t>Na základě grafů exponenciálních funkcí porovnejte daná čísla s číslem 1.</a:t>
            </a:r>
          </a:p>
        </p:txBody>
      </p:sp>
      <p:graphicFrame>
        <p:nvGraphicFramePr>
          <p:cNvPr id="142340" name="Object 4"/>
          <p:cNvGraphicFramePr>
            <a:graphicFrameLocks noChangeAspect="1"/>
          </p:cNvGraphicFramePr>
          <p:nvPr/>
        </p:nvGraphicFramePr>
        <p:xfrm>
          <a:off x="457200" y="2590800"/>
          <a:ext cx="461963" cy="792163"/>
        </p:xfrm>
        <a:graphic>
          <a:graphicData uri="http://schemas.openxmlformats.org/presentationml/2006/ole">
            <p:oleObj spid="_x0000_s45056" name="Rovnice" r:id="rId3" imgW="177480" imgH="304560" progId="Equation.3">
              <p:embed/>
            </p:oleObj>
          </a:graphicData>
        </a:graphic>
      </p:graphicFrame>
      <p:graphicFrame>
        <p:nvGraphicFramePr>
          <p:cNvPr id="142341" name="Object 5"/>
          <p:cNvGraphicFramePr>
            <a:graphicFrameLocks noChangeAspect="1"/>
          </p:cNvGraphicFramePr>
          <p:nvPr/>
        </p:nvGraphicFramePr>
        <p:xfrm>
          <a:off x="304800" y="3581400"/>
          <a:ext cx="1092200" cy="1143000"/>
        </p:xfrm>
        <a:graphic>
          <a:graphicData uri="http://schemas.openxmlformats.org/presentationml/2006/ole">
            <p:oleObj spid="_x0000_s45057" name="Rovnice" r:id="rId4" imgW="558720" imgH="583920" progId="Equation.3">
              <p:embed/>
            </p:oleObj>
          </a:graphicData>
        </a:graphic>
      </p:graphicFrame>
      <p:graphicFrame>
        <p:nvGraphicFramePr>
          <p:cNvPr id="142342" name="Object 6"/>
          <p:cNvGraphicFramePr>
            <a:graphicFrameLocks noChangeAspect="1"/>
          </p:cNvGraphicFramePr>
          <p:nvPr/>
        </p:nvGraphicFramePr>
        <p:xfrm>
          <a:off x="381000" y="5257800"/>
          <a:ext cx="1066800" cy="1066800"/>
        </p:xfrm>
        <a:graphic>
          <a:graphicData uri="http://schemas.openxmlformats.org/presentationml/2006/ole">
            <p:oleObj spid="_x0000_s45058" name="Rovnice" r:id="rId5" imgW="583920" imgH="583920" progId="Equation.3">
              <p:embed/>
            </p:oleObj>
          </a:graphicData>
        </a:graphic>
      </p:graphicFrame>
      <p:graphicFrame>
        <p:nvGraphicFramePr>
          <p:cNvPr id="142343" name="Object 7"/>
          <p:cNvGraphicFramePr>
            <a:graphicFrameLocks noChangeAspect="1"/>
          </p:cNvGraphicFramePr>
          <p:nvPr/>
        </p:nvGraphicFramePr>
        <p:xfrm>
          <a:off x="3636963" y="2819400"/>
          <a:ext cx="881062" cy="1066800"/>
        </p:xfrm>
        <a:graphic>
          <a:graphicData uri="http://schemas.openxmlformats.org/presentationml/2006/ole">
            <p:oleObj spid="_x0000_s45059" name="Rovnice" r:id="rId6" imgW="482400" imgH="583920" progId="Equation.3">
              <p:embed/>
            </p:oleObj>
          </a:graphicData>
        </a:graphic>
      </p:graphicFrame>
      <p:graphicFrame>
        <p:nvGraphicFramePr>
          <p:cNvPr id="142344" name="Object 8"/>
          <p:cNvGraphicFramePr>
            <a:graphicFrameLocks noChangeAspect="1"/>
          </p:cNvGraphicFramePr>
          <p:nvPr/>
        </p:nvGraphicFramePr>
        <p:xfrm>
          <a:off x="3429000" y="4495800"/>
          <a:ext cx="990600" cy="588963"/>
        </p:xfrm>
        <a:graphic>
          <a:graphicData uri="http://schemas.openxmlformats.org/presentationml/2006/ole">
            <p:oleObj spid="_x0000_s45060" name="Rovnice" r:id="rId7" imgW="469800" imgH="279360" progId="Equation.3">
              <p:embed/>
            </p:oleObj>
          </a:graphicData>
        </a:graphic>
      </p:graphicFrame>
      <p:graphicFrame>
        <p:nvGraphicFramePr>
          <p:cNvPr id="142345" name="Object 9"/>
          <p:cNvGraphicFramePr>
            <a:graphicFrameLocks noChangeAspect="1"/>
          </p:cNvGraphicFramePr>
          <p:nvPr/>
        </p:nvGraphicFramePr>
        <p:xfrm>
          <a:off x="3527425" y="5680075"/>
          <a:ext cx="850900" cy="638175"/>
        </p:xfrm>
        <a:graphic>
          <a:graphicData uri="http://schemas.openxmlformats.org/presentationml/2006/ole">
            <p:oleObj spid="_x0000_s45061" name="Rovnice" r:id="rId8" imgW="304560" imgH="228600" progId="Equation.3">
              <p:embed/>
            </p:oleObj>
          </a:graphicData>
        </a:graphic>
      </p:graphicFrame>
      <p:sp>
        <p:nvSpPr>
          <p:cNvPr id="142346" name="Text Box 10"/>
          <p:cNvSpPr txBox="1">
            <a:spLocks noChangeArrowheads="1"/>
          </p:cNvSpPr>
          <p:nvPr/>
        </p:nvSpPr>
        <p:spPr bwMode="auto">
          <a:xfrm>
            <a:off x="1676400" y="2819400"/>
            <a:ext cx="8747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rgbClr val="FF0000"/>
                </a:solidFill>
                <a:latin typeface="Times New Roman" pitchFamily="18" charset="0"/>
                <a:sym typeface="Symbol" pitchFamily="18" charset="2"/>
              </a:rPr>
              <a:t> 1</a:t>
            </a:r>
          </a:p>
        </p:txBody>
      </p:sp>
      <p:sp>
        <p:nvSpPr>
          <p:cNvPr id="142347" name="Text Box 11"/>
          <p:cNvSpPr txBox="1">
            <a:spLocks noChangeArrowheads="1"/>
          </p:cNvSpPr>
          <p:nvPr/>
        </p:nvSpPr>
        <p:spPr bwMode="auto">
          <a:xfrm>
            <a:off x="1676400" y="4038600"/>
            <a:ext cx="798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rgbClr val="FF0000"/>
                </a:solidFill>
                <a:latin typeface="Times New Roman" pitchFamily="18" charset="0"/>
                <a:sym typeface="Symbol" pitchFamily="18" charset="2"/>
              </a:rPr>
              <a:t> 1</a:t>
            </a:r>
          </a:p>
        </p:txBody>
      </p:sp>
      <p:sp>
        <p:nvSpPr>
          <p:cNvPr id="142348" name="Text Box 12"/>
          <p:cNvSpPr txBox="1">
            <a:spLocks noChangeArrowheads="1"/>
          </p:cNvSpPr>
          <p:nvPr/>
        </p:nvSpPr>
        <p:spPr bwMode="auto">
          <a:xfrm>
            <a:off x="1600200" y="5562600"/>
            <a:ext cx="8747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rgbClr val="FF0000"/>
                </a:solidFill>
                <a:latin typeface="Times New Roman" pitchFamily="18" charset="0"/>
                <a:sym typeface="Symbol" pitchFamily="18" charset="2"/>
              </a:rPr>
              <a:t> 1</a:t>
            </a:r>
          </a:p>
        </p:txBody>
      </p:sp>
      <p:sp>
        <p:nvSpPr>
          <p:cNvPr id="142349" name="Text Box 13"/>
          <p:cNvSpPr txBox="1">
            <a:spLocks noChangeArrowheads="1"/>
          </p:cNvSpPr>
          <p:nvPr/>
        </p:nvSpPr>
        <p:spPr bwMode="auto">
          <a:xfrm>
            <a:off x="4789488" y="3068638"/>
            <a:ext cx="12969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rgbClr val="FF0000"/>
                </a:solidFill>
                <a:latin typeface="Times New Roman" pitchFamily="18" charset="0"/>
                <a:sym typeface="Symbol" pitchFamily="18" charset="2"/>
              </a:rPr>
              <a:t> 1</a:t>
            </a:r>
          </a:p>
        </p:txBody>
      </p:sp>
      <p:sp>
        <p:nvSpPr>
          <p:cNvPr id="142350" name="Text Box 14"/>
          <p:cNvSpPr txBox="1">
            <a:spLocks noChangeArrowheads="1"/>
          </p:cNvSpPr>
          <p:nvPr/>
        </p:nvSpPr>
        <p:spPr bwMode="auto">
          <a:xfrm>
            <a:off x="4787900" y="4581525"/>
            <a:ext cx="1296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rgbClr val="FF0000"/>
                </a:solidFill>
                <a:latin typeface="Times New Roman" pitchFamily="18" charset="0"/>
                <a:sym typeface="Symbol" pitchFamily="18" charset="2"/>
              </a:rPr>
              <a:t> 1</a:t>
            </a:r>
          </a:p>
        </p:txBody>
      </p:sp>
      <p:sp>
        <p:nvSpPr>
          <p:cNvPr id="142351" name="Text Box 15"/>
          <p:cNvSpPr txBox="1">
            <a:spLocks noChangeArrowheads="1"/>
          </p:cNvSpPr>
          <p:nvPr/>
        </p:nvSpPr>
        <p:spPr bwMode="auto">
          <a:xfrm>
            <a:off x="4718050" y="5734050"/>
            <a:ext cx="1296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rgbClr val="FF0000"/>
                </a:solidFill>
                <a:latin typeface="Times New Roman" pitchFamily="18" charset="0"/>
                <a:sym typeface="Symbol" pitchFamily="18" charset="2"/>
              </a:rPr>
              <a:t> 1</a:t>
            </a:r>
          </a:p>
        </p:txBody>
      </p:sp>
      <p:graphicFrame>
        <p:nvGraphicFramePr>
          <p:cNvPr id="142352" name="Object 16"/>
          <p:cNvGraphicFramePr>
            <a:graphicFrameLocks noChangeAspect="1"/>
          </p:cNvGraphicFramePr>
          <p:nvPr/>
        </p:nvGraphicFramePr>
        <p:xfrm>
          <a:off x="6400800" y="2667000"/>
          <a:ext cx="955675" cy="1274763"/>
        </p:xfrm>
        <a:graphic>
          <a:graphicData uri="http://schemas.openxmlformats.org/presentationml/2006/ole">
            <p:oleObj spid="_x0000_s45062" name="Rovnice" r:id="rId9" imgW="342720" imgH="457200" progId="Equation.3">
              <p:embed/>
            </p:oleObj>
          </a:graphicData>
        </a:graphic>
      </p:graphicFrame>
      <p:graphicFrame>
        <p:nvGraphicFramePr>
          <p:cNvPr id="142353" name="Object 17"/>
          <p:cNvGraphicFramePr>
            <a:graphicFrameLocks noChangeAspect="1"/>
          </p:cNvGraphicFramePr>
          <p:nvPr/>
        </p:nvGraphicFramePr>
        <p:xfrm>
          <a:off x="6234113" y="4048125"/>
          <a:ext cx="1204912" cy="1452563"/>
        </p:xfrm>
        <a:graphic>
          <a:graphicData uri="http://schemas.openxmlformats.org/presentationml/2006/ole">
            <p:oleObj spid="_x0000_s45063" name="Rovnice" r:id="rId10" imgW="431640" imgH="520560" progId="Equation.3">
              <p:embed/>
            </p:oleObj>
          </a:graphicData>
        </a:graphic>
      </p:graphicFrame>
      <p:graphicFrame>
        <p:nvGraphicFramePr>
          <p:cNvPr id="142354" name="Object 18"/>
          <p:cNvGraphicFramePr>
            <a:graphicFrameLocks noChangeAspect="1"/>
          </p:cNvGraphicFramePr>
          <p:nvPr/>
        </p:nvGraphicFramePr>
        <p:xfrm>
          <a:off x="6484938" y="5703888"/>
          <a:ext cx="674687" cy="568325"/>
        </p:xfrm>
        <a:graphic>
          <a:graphicData uri="http://schemas.openxmlformats.org/presentationml/2006/ole">
            <p:oleObj spid="_x0000_s45064" name="Rovnice" r:id="rId11" imgW="241200" imgH="203040" progId="Equation.3">
              <p:embed/>
            </p:oleObj>
          </a:graphicData>
        </a:graphic>
      </p:graphicFrame>
      <p:sp>
        <p:nvSpPr>
          <p:cNvPr id="142355" name="Text Box 19"/>
          <p:cNvSpPr txBox="1">
            <a:spLocks noChangeArrowheads="1"/>
          </p:cNvSpPr>
          <p:nvPr/>
        </p:nvSpPr>
        <p:spPr bwMode="auto">
          <a:xfrm>
            <a:off x="7659688" y="3057525"/>
            <a:ext cx="1296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rgbClr val="FF0000"/>
                </a:solidFill>
                <a:latin typeface="Times New Roman" pitchFamily="18" charset="0"/>
                <a:sym typeface="Symbol" pitchFamily="18" charset="2"/>
              </a:rPr>
              <a:t>= 1</a:t>
            </a:r>
          </a:p>
        </p:txBody>
      </p:sp>
      <p:sp>
        <p:nvSpPr>
          <p:cNvPr id="142356" name="Text Box 20"/>
          <p:cNvSpPr txBox="1">
            <a:spLocks noChangeArrowheads="1"/>
          </p:cNvSpPr>
          <p:nvPr/>
        </p:nvSpPr>
        <p:spPr bwMode="auto">
          <a:xfrm>
            <a:off x="7658100" y="4570413"/>
            <a:ext cx="12969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rgbClr val="FF0000"/>
                </a:solidFill>
                <a:latin typeface="Times New Roman" pitchFamily="18" charset="0"/>
                <a:sym typeface="Symbol" pitchFamily="18" charset="2"/>
              </a:rPr>
              <a:t> 1</a:t>
            </a:r>
          </a:p>
        </p:txBody>
      </p:sp>
      <p:sp>
        <p:nvSpPr>
          <p:cNvPr id="142357" name="Text Box 21"/>
          <p:cNvSpPr txBox="1">
            <a:spLocks noChangeArrowheads="1"/>
          </p:cNvSpPr>
          <p:nvPr/>
        </p:nvSpPr>
        <p:spPr bwMode="auto">
          <a:xfrm>
            <a:off x="7588250" y="5722938"/>
            <a:ext cx="12969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rgbClr val="FF0000"/>
                </a:solidFill>
                <a:latin typeface="Times New Roman" pitchFamily="18" charset="0"/>
                <a:sym typeface="Symbol" pitchFamily="18" charset="2"/>
              </a:rPr>
              <a:t>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6" grpId="0" autoUpdateAnimBg="0"/>
      <p:bldP spid="142347" grpId="0" autoUpdateAnimBg="0"/>
      <p:bldP spid="142348" grpId="0" autoUpdateAnimBg="0"/>
      <p:bldP spid="142349" grpId="0" autoUpdateAnimBg="0"/>
      <p:bldP spid="142350" grpId="0" autoUpdateAnimBg="0"/>
      <p:bldP spid="142351" grpId="0" autoUpdateAnimBg="0"/>
      <p:bldP spid="142355" grpId="0" autoUpdateAnimBg="0"/>
      <p:bldP spid="142356" grpId="0" autoUpdateAnimBg="0"/>
      <p:bldP spid="14235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ClrTx/>
              <a:buSzTx/>
              <a:buFontTx/>
              <a:buNone/>
            </a:pPr>
            <a:r>
              <a:rPr lang="cs-CZ" sz="4000" b="1">
                <a:solidFill>
                  <a:srgbClr val="660033"/>
                </a:solidFill>
                <a:latin typeface="Amerigo AT" pitchFamily="2" charset="0"/>
              </a:rPr>
              <a:t>Exponenciální funkce</a:t>
            </a:r>
          </a:p>
        </p:txBody>
      </p:sp>
      <p:sp>
        <p:nvSpPr>
          <p:cNvPr id="147459" name="Text Box 3"/>
          <p:cNvSpPr txBox="1">
            <a:spLocks noChangeArrowheads="1"/>
          </p:cNvSpPr>
          <p:nvPr/>
        </p:nvSpPr>
        <p:spPr bwMode="auto">
          <a:xfrm>
            <a:off x="358775" y="1143000"/>
            <a:ext cx="878522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400">
                <a:solidFill>
                  <a:schemeClr val="accent2"/>
                </a:solidFill>
                <a:latin typeface="Tahoma" pitchFamily="34" charset="0"/>
              </a:rPr>
              <a:t> </a:t>
            </a:r>
            <a:r>
              <a:rPr lang="cs-CZ" sz="2400" b="1" u="sng">
                <a:solidFill>
                  <a:schemeClr val="tx1"/>
                </a:solidFill>
                <a:latin typeface="Tahoma" pitchFamily="34" charset="0"/>
              </a:rPr>
              <a:t>Příklad:</a:t>
            </a:r>
            <a:r>
              <a:rPr lang="cs-CZ" sz="2400">
                <a:solidFill>
                  <a:schemeClr val="tx1"/>
                </a:solidFill>
                <a:latin typeface="Tahoma" pitchFamily="34" charset="0"/>
              </a:rPr>
              <a:t>     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400">
                <a:solidFill>
                  <a:schemeClr val="tx1"/>
                </a:solidFill>
                <a:latin typeface="Tahoma" pitchFamily="34" charset="0"/>
              </a:rPr>
              <a:t> Porovnejte podle velikosti daná čísla:</a:t>
            </a:r>
          </a:p>
        </p:txBody>
      </p:sp>
      <p:graphicFrame>
        <p:nvGraphicFramePr>
          <p:cNvPr id="147460" name="Object 4"/>
          <p:cNvGraphicFramePr>
            <a:graphicFrameLocks noChangeAspect="1"/>
          </p:cNvGraphicFramePr>
          <p:nvPr/>
        </p:nvGraphicFramePr>
        <p:xfrm>
          <a:off x="457200" y="2514600"/>
          <a:ext cx="2362200" cy="952500"/>
        </p:xfrm>
        <a:graphic>
          <a:graphicData uri="http://schemas.openxmlformats.org/presentationml/2006/ole">
            <p:oleObj spid="_x0000_s46080" name="Rovnice" r:id="rId3" imgW="1447560" imgH="583920" progId="Equation.3">
              <p:embed/>
            </p:oleObj>
          </a:graphicData>
        </a:graphic>
      </p:graphicFrame>
      <p:graphicFrame>
        <p:nvGraphicFramePr>
          <p:cNvPr id="147461" name="Object 5"/>
          <p:cNvGraphicFramePr>
            <a:graphicFrameLocks noChangeAspect="1"/>
          </p:cNvGraphicFramePr>
          <p:nvPr/>
        </p:nvGraphicFramePr>
        <p:xfrm>
          <a:off x="304800" y="3962400"/>
          <a:ext cx="2438400" cy="1019175"/>
        </p:xfrm>
        <a:graphic>
          <a:graphicData uri="http://schemas.openxmlformats.org/presentationml/2006/ole">
            <p:oleObj spid="_x0000_s46081" name="Rovnice" r:id="rId4" imgW="1384200" imgH="583920" progId="Equation.3">
              <p:embed/>
            </p:oleObj>
          </a:graphicData>
        </a:graphic>
      </p:graphicFrame>
      <p:graphicFrame>
        <p:nvGraphicFramePr>
          <p:cNvPr id="147462" name="Object 6"/>
          <p:cNvGraphicFramePr>
            <a:graphicFrameLocks noChangeAspect="1"/>
          </p:cNvGraphicFramePr>
          <p:nvPr/>
        </p:nvGraphicFramePr>
        <p:xfrm>
          <a:off x="457200" y="5181600"/>
          <a:ext cx="2193925" cy="1066800"/>
        </p:xfrm>
        <a:graphic>
          <a:graphicData uri="http://schemas.openxmlformats.org/presentationml/2006/ole">
            <p:oleObj spid="_x0000_s46082" name="Rovnice" r:id="rId5" imgW="1333440" imgH="647640" progId="Equation.3">
              <p:embed/>
            </p:oleObj>
          </a:graphicData>
        </a:graphic>
      </p:graphicFrame>
      <p:sp>
        <p:nvSpPr>
          <p:cNvPr id="147466" name="Text Box 10"/>
          <p:cNvSpPr txBox="1">
            <a:spLocks noChangeArrowheads="1"/>
          </p:cNvSpPr>
          <p:nvPr/>
        </p:nvSpPr>
        <p:spPr bwMode="auto">
          <a:xfrm>
            <a:off x="1330325" y="4221163"/>
            <a:ext cx="12969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rgbClr val="FF0000"/>
                </a:solidFill>
                <a:latin typeface="Times New Roman" pitchFamily="18" charset="0"/>
                <a:sym typeface="Symbol" pitchFamily="18" charset="2"/>
              </a:rPr>
              <a:t> </a:t>
            </a:r>
          </a:p>
        </p:txBody>
      </p:sp>
      <p:sp>
        <p:nvSpPr>
          <p:cNvPr id="147467" name="Text Box 11"/>
          <p:cNvSpPr txBox="1">
            <a:spLocks noChangeArrowheads="1"/>
          </p:cNvSpPr>
          <p:nvPr/>
        </p:nvSpPr>
        <p:spPr bwMode="auto">
          <a:xfrm>
            <a:off x="1330325" y="2708275"/>
            <a:ext cx="1296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rgbClr val="FF0000"/>
                </a:solidFill>
                <a:latin typeface="Times New Roman" pitchFamily="18" charset="0"/>
                <a:sym typeface="Symbol" pitchFamily="18" charset="2"/>
              </a:rPr>
              <a:t> </a:t>
            </a:r>
          </a:p>
        </p:txBody>
      </p:sp>
      <p:sp>
        <p:nvSpPr>
          <p:cNvPr id="147469" name="Text Box 13"/>
          <p:cNvSpPr txBox="1">
            <a:spLocks noChangeArrowheads="1"/>
          </p:cNvSpPr>
          <p:nvPr/>
        </p:nvSpPr>
        <p:spPr bwMode="auto">
          <a:xfrm>
            <a:off x="1219200" y="5486400"/>
            <a:ext cx="1296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rgbClr val="FF0000"/>
                </a:solidFill>
                <a:latin typeface="Times New Roman" pitchFamily="18" charset="0"/>
                <a:sym typeface="Symbol" pitchFamily="18" charset="2"/>
              </a:rPr>
              <a:t> </a:t>
            </a:r>
          </a:p>
        </p:txBody>
      </p:sp>
      <p:sp>
        <p:nvSpPr>
          <p:cNvPr id="147470" name="Text Box 14"/>
          <p:cNvSpPr txBox="1">
            <a:spLocks noChangeArrowheads="1"/>
          </p:cNvSpPr>
          <p:nvPr/>
        </p:nvSpPr>
        <p:spPr bwMode="auto">
          <a:xfrm>
            <a:off x="6084888" y="2781300"/>
            <a:ext cx="1296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rgbClr val="FF0000"/>
                </a:solidFill>
                <a:latin typeface="Times New Roman" pitchFamily="18" charset="0"/>
                <a:sym typeface="Symbol" pitchFamily="18" charset="2"/>
              </a:rPr>
              <a:t> </a:t>
            </a:r>
          </a:p>
        </p:txBody>
      </p:sp>
      <p:graphicFrame>
        <p:nvGraphicFramePr>
          <p:cNvPr id="147472" name="Object 16"/>
          <p:cNvGraphicFramePr>
            <a:graphicFrameLocks noChangeAspect="1"/>
          </p:cNvGraphicFramePr>
          <p:nvPr/>
        </p:nvGraphicFramePr>
        <p:xfrm>
          <a:off x="5486400" y="2673350"/>
          <a:ext cx="1776413" cy="673100"/>
        </p:xfrm>
        <a:graphic>
          <a:graphicData uri="http://schemas.openxmlformats.org/presentationml/2006/ole">
            <p:oleObj spid="_x0000_s46083" name="Rovnice" r:id="rId6" imgW="736560" imgH="279360" progId="Equation.3">
              <p:embed/>
            </p:oleObj>
          </a:graphicData>
        </a:graphic>
      </p:graphicFrame>
      <p:graphicFrame>
        <p:nvGraphicFramePr>
          <p:cNvPr id="147473" name="Object 17"/>
          <p:cNvGraphicFramePr>
            <a:graphicFrameLocks noChangeAspect="1"/>
          </p:cNvGraphicFramePr>
          <p:nvPr/>
        </p:nvGraphicFramePr>
        <p:xfrm>
          <a:off x="5435600" y="4005263"/>
          <a:ext cx="2090738" cy="920750"/>
        </p:xfrm>
        <a:graphic>
          <a:graphicData uri="http://schemas.openxmlformats.org/presentationml/2006/ole">
            <p:oleObj spid="_x0000_s46084" name="Rovnice" r:id="rId7" imgW="749160" imgH="330120" progId="Equation.3">
              <p:embed/>
            </p:oleObj>
          </a:graphicData>
        </a:graphic>
      </p:graphicFrame>
      <p:sp>
        <p:nvSpPr>
          <p:cNvPr id="147478" name="Text Box 22"/>
          <p:cNvSpPr txBox="1">
            <a:spLocks noChangeArrowheads="1"/>
          </p:cNvSpPr>
          <p:nvPr/>
        </p:nvSpPr>
        <p:spPr bwMode="auto">
          <a:xfrm>
            <a:off x="6299200" y="4292600"/>
            <a:ext cx="1296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rgbClr val="FF0000"/>
                </a:solidFill>
                <a:latin typeface="Times New Roman" pitchFamily="18" charset="0"/>
                <a:sym typeface="Symbol" pitchFamily="18" charset="2"/>
              </a:rPr>
              <a:t>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66" grpId="0" autoUpdateAnimBg="0"/>
      <p:bldP spid="147467" grpId="0" autoUpdateAnimBg="0"/>
      <p:bldP spid="147469" grpId="0" autoUpdateAnimBg="0"/>
      <p:bldP spid="147470" grpId="0" autoUpdateAnimBg="0"/>
      <p:bldP spid="14747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457200" y="274638"/>
            <a:ext cx="8229600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ClrTx/>
              <a:buSzTx/>
              <a:buFontTx/>
              <a:buNone/>
            </a:pPr>
            <a:r>
              <a:rPr lang="cs-CZ" sz="3200" b="1">
                <a:solidFill>
                  <a:srgbClr val="660033"/>
                </a:solidFill>
                <a:latin typeface="Amerigo AT" pitchFamily="2" charset="0"/>
              </a:rPr>
              <a:t>Exponenciální funkce</a:t>
            </a:r>
          </a:p>
        </p:txBody>
      </p:sp>
      <p:sp>
        <p:nvSpPr>
          <p:cNvPr id="147459" name="Text Box 3"/>
          <p:cNvSpPr txBox="1">
            <a:spLocks noChangeArrowheads="1"/>
          </p:cNvSpPr>
          <p:nvPr/>
        </p:nvSpPr>
        <p:spPr bwMode="auto">
          <a:xfrm>
            <a:off x="358775" y="1143000"/>
            <a:ext cx="703262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400">
                <a:solidFill>
                  <a:schemeClr val="accent2"/>
                </a:solidFill>
                <a:latin typeface="Tahoma" pitchFamily="34" charset="0"/>
              </a:rPr>
              <a:t> </a:t>
            </a:r>
            <a:r>
              <a:rPr lang="cs-CZ" sz="2400" u="sng">
                <a:solidFill>
                  <a:schemeClr val="tx1"/>
                </a:solidFill>
                <a:latin typeface="Tahoma" pitchFamily="34" charset="0"/>
              </a:rPr>
              <a:t>Samostatná práce:</a:t>
            </a:r>
            <a:r>
              <a:rPr lang="cs-CZ" sz="2400">
                <a:solidFill>
                  <a:schemeClr val="tx1"/>
                </a:solidFill>
                <a:latin typeface="Tahoma" pitchFamily="34" charset="0"/>
              </a:rPr>
              <a:t>  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400">
                <a:solidFill>
                  <a:schemeClr val="tx1"/>
                </a:solidFill>
                <a:latin typeface="Tahoma" pitchFamily="34" charset="0"/>
              </a:rPr>
              <a:t> </a:t>
            </a:r>
            <a:r>
              <a:rPr lang="cs-CZ">
                <a:solidFill>
                  <a:schemeClr val="tx1"/>
                </a:solidFill>
                <a:latin typeface="Tahoma" pitchFamily="34" charset="0"/>
              </a:rPr>
              <a:t>1)   Seřaďte podle velikosti daná čísla:</a:t>
            </a:r>
          </a:p>
        </p:txBody>
      </p:sp>
      <p:graphicFrame>
        <p:nvGraphicFramePr>
          <p:cNvPr id="147462" name="Object 6"/>
          <p:cNvGraphicFramePr>
            <a:graphicFrameLocks noChangeAspect="1"/>
          </p:cNvGraphicFramePr>
          <p:nvPr/>
        </p:nvGraphicFramePr>
        <p:xfrm>
          <a:off x="1295400" y="4800600"/>
          <a:ext cx="1817688" cy="439738"/>
        </p:xfrm>
        <a:graphic>
          <a:graphicData uri="http://schemas.openxmlformats.org/presentationml/2006/ole">
            <p:oleObj spid="_x0000_s47104" name="Rovnice" r:id="rId3" imgW="1104840" imgH="266400" progId="Equation.3">
              <p:embed/>
            </p:oleObj>
          </a:graphicData>
        </a:graphic>
      </p:graphicFrame>
      <p:sp>
        <p:nvSpPr>
          <p:cNvPr id="147469" name="Text Box 13"/>
          <p:cNvSpPr txBox="1">
            <a:spLocks noChangeArrowheads="1"/>
          </p:cNvSpPr>
          <p:nvPr/>
        </p:nvSpPr>
        <p:spPr bwMode="auto">
          <a:xfrm>
            <a:off x="1600200" y="3657600"/>
            <a:ext cx="381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chemeClr val="tx1"/>
                </a:solidFill>
                <a:latin typeface="Times New Roman" pitchFamily="18" charset="0"/>
                <a:sym typeface="Symbol" pitchFamily="18" charset="2"/>
              </a:rPr>
              <a:t> </a:t>
            </a:r>
          </a:p>
        </p:txBody>
      </p:sp>
      <p:graphicFrame>
        <p:nvGraphicFramePr>
          <p:cNvPr id="47105" name="Object 1"/>
          <p:cNvGraphicFramePr>
            <a:graphicFrameLocks noChangeAspect="1"/>
          </p:cNvGraphicFramePr>
          <p:nvPr/>
        </p:nvGraphicFramePr>
        <p:xfrm>
          <a:off x="1219200" y="2209800"/>
          <a:ext cx="2286000" cy="849313"/>
        </p:xfrm>
        <a:graphic>
          <a:graphicData uri="http://schemas.openxmlformats.org/presentationml/2006/ole">
            <p:oleObj spid="_x0000_s47105" r:id="rId4" imgW="1409088" imgH="520474" progId="Equation.3">
              <p:embed/>
            </p:oleObj>
          </a:graphicData>
        </a:graphic>
      </p:graphicFrame>
      <p:sp>
        <p:nvSpPr>
          <p:cNvPr id="39952" name="Text Box 16"/>
          <p:cNvSpPr txBox="1">
            <a:spLocks noChangeArrowheads="1"/>
          </p:cNvSpPr>
          <p:nvPr/>
        </p:nvSpPr>
        <p:spPr bwMode="auto">
          <a:xfrm>
            <a:off x="533400" y="3124200"/>
            <a:ext cx="7194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>
                <a:solidFill>
                  <a:schemeClr val="tx1"/>
                </a:solidFill>
                <a:latin typeface="Tahoma" pitchFamily="34" charset="0"/>
              </a:rPr>
              <a:t>2)  Jaká podmínka platí pro základ mocniny </a:t>
            </a:r>
            <a:r>
              <a:rPr lang="cs-CZ" i="1">
                <a:solidFill>
                  <a:schemeClr val="tx1"/>
                </a:solidFill>
                <a:latin typeface="Tahoma" pitchFamily="34" charset="0"/>
              </a:rPr>
              <a:t>a, </a:t>
            </a:r>
            <a:r>
              <a:rPr lang="cs-CZ">
                <a:solidFill>
                  <a:schemeClr val="tx1"/>
                </a:solidFill>
                <a:latin typeface="Tahoma" pitchFamily="34" charset="0"/>
              </a:rPr>
              <a:t>víte-li, že platí vztah</a:t>
            </a:r>
            <a:r>
              <a:rPr lang="cs-CZ">
                <a:solidFill>
                  <a:schemeClr val="tx1"/>
                </a:solidFill>
              </a:rPr>
              <a:t>  </a:t>
            </a:r>
          </a:p>
        </p:txBody>
      </p:sp>
      <p:graphicFrame>
        <p:nvGraphicFramePr>
          <p:cNvPr id="47106" name="Object 2"/>
          <p:cNvGraphicFramePr>
            <a:graphicFrameLocks noChangeAspect="1"/>
          </p:cNvGraphicFramePr>
          <p:nvPr/>
        </p:nvGraphicFramePr>
        <p:xfrm>
          <a:off x="1219200" y="3581400"/>
          <a:ext cx="1206500" cy="574675"/>
        </p:xfrm>
        <a:graphic>
          <a:graphicData uri="http://schemas.openxmlformats.org/presentationml/2006/ole">
            <p:oleObj spid="_x0000_s47106" name="Rovnice" r:id="rId5" imgW="825480" imgH="393480" progId="Equation.3">
              <p:embed/>
            </p:oleObj>
          </a:graphicData>
        </a:graphic>
      </p:graphicFrame>
      <p:sp>
        <p:nvSpPr>
          <p:cNvPr id="39954" name="Text Box 18"/>
          <p:cNvSpPr txBox="1">
            <a:spLocks noChangeArrowheads="1"/>
          </p:cNvSpPr>
          <p:nvPr/>
        </p:nvSpPr>
        <p:spPr bwMode="auto">
          <a:xfrm>
            <a:off x="593725" y="4379913"/>
            <a:ext cx="6572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tx1"/>
                </a:solidFill>
              </a:rPr>
              <a:t>3)   Porovnejte reálná čísla </a:t>
            </a:r>
            <a:r>
              <a:rPr lang="cs-CZ" i="1">
                <a:solidFill>
                  <a:schemeClr val="tx1"/>
                </a:solidFill>
              </a:rPr>
              <a:t>m</a:t>
            </a:r>
            <a:r>
              <a:rPr lang="cs-CZ">
                <a:solidFill>
                  <a:schemeClr val="tx1"/>
                </a:solidFill>
              </a:rPr>
              <a:t> a </a:t>
            </a:r>
            <a:r>
              <a:rPr lang="cs-CZ" i="1">
                <a:solidFill>
                  <a:schemeClr val="tx1"/>
                </a:solidFill>
              </a:rPr>
              <a:t>n</a:t>
            </a:r>
            <a:r>
              <a:rPr lang="cs-CZ">
                <a:solidFill>
                  <a:schemeClr val="tx1"/>
                </a:solidFill>
              </a:rPr>
              <a:t> podle velikosti, víte-li že platí:</a:t>
            </a:r>
          </a:p>
        </p:txBody>
      </p:sp>
      <p:sp>
        <p:nvSpPr>
          <p:cNvPr id="39955" name="Text Box 19"/>
          <p:cNvSpPr txBox="1">
            <a:spLocks noChangeArrowheads="1"/>
          </p:cNvSpPr>
          <p:nvPr/>
        </p:nvSpPr>
        <p:spPr bwMode="auto">
          <a:xfrm>
            <a:off x="593725" y="5294313"/>
            <a:ext cx="5378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tx1"/>
                </a:solidFill>
              </a:rPr>
              <a:t>4)   Určete alespoň tři reálná čísla, pro která platí:   </a:t>
            </a:r>
          </a:p>
        </p:txBody>
      </p:sp>
      <p:graphicFrame>
        <p:nvGraphicFramePr>
          <p:cNvPr id="47107" name="Object 3"/>
          <p:cNvGraphicFramePr>
            <a:graphicFrameLocks noChangeAspect="1"/>
          </p:cNvGraphicFramePr>
          <p:nvPr/>
        </p:nvGraphicFramePr>
        <p:xfrm>
          <a:off x="1295400" y="5867400"/>
          <a:ext cx="1752600" cy="508000"/>
        </p:xfrm>
        <a:graphic>
          <a:graphicData uri="http://schemas.openxmlformats.org/presentationml/2006/ole">
            <p:oleObj spid="_x0000_s47107" name="Rovnice" r:id="rId6" imgW="965160" imgH="279360" progId="Equation.3">
              <p:embed/>
            </p:oleObj>
          </a:graphicData>
        </a:graphic>
      </p:graphicFrame>
      <p:sp>
        <p:nvSpPr>
          <p:cNvPr id="39960" name="Text Box 24"/>
          <p:cNvSpPr txBox="1">
            <a:spLocks noChangeArrowheads="1"/>
          </p:cNvSpPr>
          <p:nvPr/>
        </p:nvSpPr>
        <p:spPr bwMode="auto">
          <a:xfrm>
            <a:off x="2209800" y="5943600"/>
            <a:ext cx="304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>
                <a:solidFill>
                  <a:schemeClr val="tx1"/>
                </a:solidFill>
                <a:cs typeface="Arial" charset="0"/>
              </a:rPr>
              <a:t>&gt;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Zástupný symbol pro obsah 2"/>
          <p:cNvSpPr>
            <a:spLocks noGrp="1"/>
          </p:cNvSpPr>
          <p:nvPr>
            <p:ph idx="4294967295"/>
          </p:nvPr>
        </p:nvSpPr>
        <p:spPr>
          <a:xfrm>
            <a:off x="533400" y="1600200"/>
            <a:ext cx="8229600" cy="4525963"/>
          </a:xfrm>
        </p:spPr>
        <p:txBody>
          <a:bodyPr lIns="91440" tIns="45720" rIns="91440" bIns="45720"/>
          <a:lstStyle/>
          <a:p>
            <a:pPr marL="0" indent="0" defTabSz="914400"/>
            <a:endParaRPr lang="cs-CZ" sz="2000"/>
          </a:p>
          <a:p>
            <a:pPr marL="0" indent="0" defTabSz="914400"/>
            <a:r>
              <a:rPr lang="cs-CZ" sz="2000"/>
              <a:t>Anotace: </a:t>
            </a:r>
          </a:p>
          <a:p>
            <a:pPr marL="0" indent="0" defTabSz="914400"/>
            <a:r>
              <a:rPr lang="cs-CZ" sz="2000"/>
              <a:t> Určeno jako úvodní materiál k teoretickému výkladu exponenciálních</a:t>
            </a:r>
          </a:p>
          <a:p>
            <a:pPr marL="0" indent="0" defTabSz="914400"/>
            <a:r>
              <a:rPr lang="cs-CZ" sz="2000"/>
              <a:t> funkcí. Vhodné</a:t>
            </a:r>
            <a:r>
              <a:rPr lang="cs-CZ" sz="2000">
                <a:solidFill>
                  <a:srgbClr val="323D4F"/>
                </a:solidFill>
                <a:cs typeface="Arial" charset="0"/>
              </a:rPr>
              <a:t> </a:t>
            </a:r>
            <a:r>
              <a:rPr lang="cs-CZ" sz="2000">
                <a:cs typeface="Arial" charset="0"/>
              </a:rPr>
              <a:t>k přímé výuce</a:t>
            </a:r>
            <a:r>
              <a:rPr lang="cs-CZ">
                <a:cs typeface="Arial" charset="0"/>
              </a:rPr>
              <a:t> </a:t>
            </a:r>
            <a:r>
              <a:rPr lang="cs-CZ" sz="2000">
                <a:cs typeface="Arial" charset="0"/>
              </a:rPr>
              <a:t>i k samostudiu</a:t>
            </a:r>
            <a:r>
              <a:rPr lang="cs-CZ">
                <a:cs typeface="Arial" charset="0"/>
              </a:rPr>
              <a:t>.</a:t>
            </a:r>
            <a:r>
              <a:rPr lang="cs-CZ"/>
              <a:t> </a:t>
            </a:r>
            <a:endParaRPr lang="cs-CZ">
              <a:cs typeface="Arial" charset="0"/>
            </a:endParaRPr>
          </a:p>
          <a:p>
            <a:pPr marL="0" indent="0" defTabSz="914400"/>
            <a:endParaRPr lang="cs-CZ" sz="2000">
              <a:cs typeface="Arial" charset="0"/>
            </a:endParaRPr>
          </a:p>
          <a:p>
            <a:pPr marL="0" indent="0" defTabSz="914400"/>
            <a:r>
              <a:rPr lang="cs-CZ" sz="2000">
                <a:cs typeface="Arial" charset="0"/>
              </a:rPr>
              <a:t>Zdroje: - program Graph</a:t>
            </a:r>
          </a:p>
          <a:p>
            <a:pPr marL="0" indent="0" defTabSz="914400"/>
            <a:r>
              <a:rPr lang="cs-CZ" sz="2000">
                <a:cs typeface="Arial" charset="0"/>
              </a:rPr>
              <a:t>            - vlastní archiv autora</a:t>
            </a:r>
          </a:p>
        </p:txBody>
      </p:sp>
      <p:pic>
        <p:nvPicPr>
          <p:cNvPr id="41987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9350" y="127000"/>
            <a:ext cx="6807200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pitchFamily="34" charset="-122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2114</TotalTime>
  <Words>329</Words>
  <Application>Microsoft Office PowerPoint</Application>
  <PresentationFormat>Předvádění na obrazovce (4:3)</PresentationFormat>
  <Paragraphs>84</Paragraphs>
  <Slides>10</Slides>
  <Notes>5</Notes>
  <HiddenSlides>0</HiddenSlides>
  <MMClips>0</MMClips>
  <ScaleCrop>false</ScaleCrop>
  <HeadingPairs>
    <vt:vector size="8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3</vt:i4>
      </vt:variant>
      <vt:variant>
        <vt:lpstr>Nadpisy snímků</vt:lpstr>
      </vt:variant>
      <vt:variant>
        <vt:i4>10</vt:i4>
      </vt:variant>
    </vt:vector>
  </HeadingPairs>
  <TitlesOfParts>
    <vt:vector size="21" baseType="lpstr">
      <vt:lpstr>Arial</vt:lpstr>
      <vt:lpstr>Microsoft YaHei</vt:lpstr>
      <vt:lpstr>Times New Roman</vt:lpstr>
      <vt:lpstr>Tahoma</vt:lpstr>
      <vt:lpstr>Wingdings</vt:lpstr>
      <vt:lpstr>Amerigo AT</vt:lpstr>
      <vt:lpstr>Symbol</vt:lpstr>
      <vt:lpstr>Default Design</vt:lpstr>
      <vt:lpstr>Microsoft Equation 3.0</vt:lpstr>
      <vt:lpstr>Obrázek programu Paintbrush</vt:lpstr>
      <vt:lpstr>Editor rovnic 3.0</vt:lpstr>
      <vt:lpstr>Střední průmyslová škola elektrotechnická a informačních technologií Brno   Číslo a název projektu: CZ.1.07/1.5.00/34.0521 – Investice do vzdělání nesou nejvyšší úrok  Autor: Mgr. Blanka Šmídová  Tematická sada: Závislosti,vztahy a práce s daty  Téma: Exponenciální funkce  Číslo materiálu: VY_42_INOVACE_03_29</vt:lpstr>
      <vt:lpstr>Snímek 2</vt:lpstr>
      <vt:lpstr>Exponenciální funkce 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Lineární funkce</dc:title>
  <dc:creator>Blanka Šmídová</dc:creator>
  <dc:description>Autorem materiálu a všech jeho částí, není-li uvedeno jinak, je Ing. Kamila Kočová._x000d_
Dostupné z Metodického portálu www.rvp.cz, ISSN: 1802-4785, financovaného z ESF a státního rozpočtu ČR._x000d_
Provozováno Výzkumným ústavem pedagogickým v Praze.</dc:description>
  <cp:lastModifiedBy>Dum</cp:lastModifiedBy>
  <cp:revision>96</cp:revision>
  <cp:lastPrinted>1601-01-01T00:00:00Z</cp:lastPrinted>
  <dcterms:created xsi:type="dcterms:W3CDTF">2005-12-12T15:07:41Z</dcterms:created>
  <dcterms:modified xsi:type="dcterms:W3CDTF">2014-03-16T09:29:14Z</dcterms:modified>
</cp:coreProperties>
</file>