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275" r:id="rId2"/>
    <p:sldId id="256" r:id="rId3"/>
    <p:sldId id="257" r:id="rId4"/>
    <p:sldId id="259" r:id="rId5"/>
    <p:sldId id="271" r:id="rId6"/>
    <p:sldId id="262" r:id="rId7"/>
    <p:sldId id="277" r:id="rId8"/>
    <p:sldId id="272" r:id="rId9"/>
    <p:sldId id="276" r:id="rId10"/>
  </p:sldIdLst>
  <p:sldSz cx="9144000" cy="6858000" type="screen4x3"/>
  <p:notesSz cx="6858000" cy="9144000"/>
  <p:defaultTextStyle>
    <a:defPPr>
      <a:defRPr lang="en-GB"/>
    </a:defPPr>
    <a:lvl1pPr algn="ctr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ctr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ctr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ctr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ctr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FF0000"/>
    <a:srgbClr val="6600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748" autoAdjust="0"/>
    <p:restoredTop sz="98352" autoAdjust="0"/>
  </p:normalViewPr>
  <p:slideViewPr>
    <p:cSldViewPr>
      <p:cViewPr>
        <p:scale>
          <a:sx n="90" d="100"/>
          <a:sy n="90" d="100"/>
        </p:scale>
        <p:origin x="-360" y="-48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 cap="sq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0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ldImg"/>
          </p:nvPr>
        </p:nvSpPr>
        <p:spPr bwMode="auto">
          <a:xfrm>
            <a:off x="-11798300" y="-11796713"/>
            <a:ext cx="11795125" cy="124888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2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1638" cy="41100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049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050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26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Rectangle 1027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054BD07-1078-4101-A28B-7FD3757A770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2274D3DD-E18C-4CB1-A8D7-2F7292F307C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448EFFD6-C3D1-44D1-A776-DC79964A06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6FF3E8DD-A694-4C4C-976C-9E44E1DCA2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580C9BEF-2C45-4259-A64C-2A16450BAC6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ABF90FAB-C65C-4DC1-B8F5-2090E5FCE3F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9A74DE2D-BD14-4B30-AA11-E8402F91E04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EBBE2C9C-3DD0-4848-8445-C0BD0B349A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DE1005F4-DA6D-450F-B46B-3817FE0A67B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110F224-03FE-4D07-B2B5-379D81C89F7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28588"/>
            <a:ext cx="2055813" cy="59928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6625" cy="59928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6C3EE8FE-53EA-4CBC-88ED-CC6962F194B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4838" cy="143351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28838" cy="471488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0838" cy="471488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28838" cy="471488"/>
          </a:xfrm>
        </p:spPr>
        <p:txBody>
          <a:bodyPr/>
          <a:lstStyle>
            <a:lvl1pPr>
              <a:defRPr/>
            </a:lvl1pPr>
          </a:lstStyle>
          <a:p>
            <a:fld id="{66B3CCC9-39D0-4220-A921-92DA83B66F2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4838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4838" cy="4521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5225"/>
            <a:ext cx="2128838" cy="4714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l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5225"/>
            <a:ext cx="2890838" cy="4714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l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28838" cy="4714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l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</a:defRPr>
            </a:lvl1pPr>
          </a:lstStyle>
          <a:p>
            <a:fld id="{19673BC6-42CC-4909-876F-4657BF6DED3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2pPr>
      <a:lvl3pPr marL="1143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3pPr>
      <a:lvl4pPr marL="1600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4pPr>
      <a:lvl5pPr marL="20574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9pPr>
    </p:titleStyle>
    <p:bodyStyle>
      <a:lvl1pPr marL="342900" indent="-342900" algn="l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8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fontAlgn="base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6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oleObject" Target="../embeddings/oleObject7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3.bin"/><Relationship Id="rId3" Type="http://schemas.openxmlformats.org/officeDocument/2006/relationships/oleObject" Target="../embeddings/oleObject8.bin"/><Relationship Id="rId7" Type="http://schemas.openxmlformats.org/officeDocument/2006/relationships/oleObject" Target="../embeddings/oleObject1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1.bin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250825" y="1989138"/>
            <a:ext cx="8785225" cy="4535487"/>
          </a:xfrm>
        </p:spPr>
        <p:txBody>
          <a:bodyPr lIns="91440" tIns="45720" rIns="91440" bIns="45720"/>
          <a:lstStyle/>
          <a:p>
            <a:r>
              <a:rPr lang="cs-CZ" sz="2000" dirty="0"/>
              <a:t>Střední průmyslová škola elektrotechnická a informačních technologií Brno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a název projektu:	CZ.1.07/1.5.00/34.0521 – Investice do vzdělání nesou nejvyšší úrok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Autor:	Mgr. Blanka Šmídová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Tematická sada: Závislosti,vztahy a práce s daty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Téma:	</a:t>
            </a:r>
            <a:r>
              <a:rPr lang="cs-CZ" sz="2000" b="1" dirty="0"/>
              <a:t>Logaritmická funkce</a:t>
            </a:r>
            <a:br>
              <a:rPr lang="cs-CZ" sz="2000" b="1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materiálu:	VY_42_INOVACE_03_30</a:t>
            </a:r>
          </a:p>
        </p:txBody>
      </p:sp>
      <p:pic>
        <p:nvPicPr>
          <p:cNvPr id="40963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323850" y="26368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660033"/>
                </a:solidFill>
                <a:latin typeface="Tahoma" pitchFamily="34" charset="0"/>
              </a:rPr>
              <a:t>Logaritmická funkce</a:t>
            </a:r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1674153" y="6109346"/>
            <a:ext cx="5909993" cy="463846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lIns="90000" tIns="46800" rIns="90000" bIns="46800" anchor="ctr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200" i="1" dirty="0">
                <a:solidFill>
                  <a:srgbClr val="1C1C1C"/>
                </a:solidFill>
              </a:rPr>
              <a:t>Autorem materiálu a všech jeho částí, není-li uvedeno jinak, je Mgr. Blanka Šmídová</a:t>
            </a:r>
            <a:br>
              <a:rPr lang="cs-CZ" sz="1200" i="1" dirty="0">
                <a:solidFill>
                  <a:srgbClr val="1C1C1C"/>
                </a:solidFill>
              </a:rPr>
            </a:br>
            <a:endParaRPr lang="cs-CZ" sz="1200" i="1" dirty="0">
              <a:solidFill>
                <a:srgbClr val="1C1C1C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7620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b="1">
                <a:solidFill>
                  <a:srgbClr val="660033"/>
                </a:solidFill>
                <a:latin typeface="Tahoma" pitchFamily="34" charset="0"/>
              </a:rPr>
              <a:t>Logaritmická funkce</a:t>
            </a:r>
            <a:br>
              <a:rPr lang="cs-CZ" sz="3200" b="1">
                <a:solidFill>
                  <a:srgbClr val="660033"/>
                </a:solidFill>
                <a:latin typeface="Tahoma" pitchFamily="34" charset="0"/>
              </a:rPr>
            </a:br>
            <a:endParaRPr lang="cs-CZ" sz="3200" b="1">
              <a:solidFill>
                <a:srgbClr val="660033"/>
              </a:solidFill>
              <a:latin typeface="Tahoma" pitchFamily="34" charset="0"/>
            </a:endParaRP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ln/>
        </p:spPr>
        <p:txBody>
          <a:bodyPr/>
          <a:lstStyle/>
          <a:p>
            <a:pPr marL="338138" indent="-338138" algn="ctr">
              <a:buFont typeface="Arial" charset="0"/>
              <a:buNone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cs-CZ"/>
              <a:t>Logaritmická funkce o základu </a:t>
            </a:r>
            <a:r>
              <a:rPr lang="cs-CZ" i="1"/>
              <a:t>a</a:t>
            </a:r>
            <a:r>
              <a:rPr lang="cs-CZ"/>
              <a:t> je funkce daná předpisem </a:t>
            </a:r>
          </a:p>
        </p:txBody>
      </p:sp>
      <p:graphicFrame>
        <p:nvGraphicFramePr>
          <p:cNvPr id="4100" name="Object 4"/>
          <p:cNvGraphicFramePr>
            <a:graphicFrameLocks noChangeAspect="1"/>
          </p:cNvGraphicFramePr>
          <p:nvPr/>
        </p:nvGraphicFramePr>
        <p:xfrm>
          <a:off x="3276600" y="3048000"/>
          <a:ext cx="2136775" cy="541338"/>
        </p:xfrm>
        <a:graphic>
          <a:graphicData uri="http://schemas.openxmlformats.org/presentationml/2006/ole">
            <p:oleObj spid="_x0000_s4100" name="Rovnice" r:id="rId4" imgW="1104840" imgH="279360" progId="Equation.3">
              <p:embed/>
            </p:oleObj>
          </a:graphicData>
        </a:graphic>
      </p:graphicFrame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533400" y="4419600"/>
            <a:ext cx="39782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i="1">
                <a:solidFill>
                  <a:srgbClr val="660033"/>
                </a:solidFill>
              </a:rPr>
              <a:t>a … základ logaritmu ; a </a:t>
            </a:r>
            <a:r>
              <a:rPr lang="cs-CZ" i="1">
                <a:solidFill>
                  <a:srgbClr val="660033"/>
                </a:solidFill>
                <a:cs typeface="Arial" charset="0"/>
              </a:rPr>
              <a:t>&gt; 0; a     1</a:t>
            </a:r>
          </a:p>
        </p:txBody>
      </p:sp>
      <p:graphicFrame>
        <p:nvGraphicFramePr>
          <p:cNvPr id="4103" name="Object 7"/>
          <p:cNvGraphicFramePr>
            <a:graphicFrameLocks noChangeAspect="1"/>
          </p:cNvGraphicFramePr>
          <p:nvPr/>
        </p:nvGraphicFramePr>
        <p:xfrm>
          <a:off x="3810000" y="4495800"/>
          <a:ext cx="215900" cy="215900"/>
        </p:xfrm>
        <a:graphic>
          <a:graphicData uri="http://schemas.openxmlformats.org/presentationml/2006/ole">
            <p:oleObj spid="_x0000_s4103" name="Rovnice" r:id="rId5" imgW="215640" imgH="215640" progId="Equation.3">
              <p:embed/>
            </p:oleObj>
          </a:graphicData>
        </a:graphic>
      </p:graphicFrame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2133600" y="3810000"/>
            <a:ext cx="4260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1"/>
                </a:solidFill>
              </a:rPr>
              <a:t>Čteme „ logaritmus čísla </a:t>
            </a:r>
            <a:r>
              <a:rPr lang="cs-CZ" i="1">
                <a:solidFill>
                  <a:schemeClr val="tx1"/>
                </a:solidFill>
              </a:rPr>
              <a:t>x </a:t>
            </a:r>
            <a:r>
              <a:rPr lang="cs-CZ">
                <a:solidFill>
                  <a:schemeClr val="tx1"/>
                </a:solidFill>
              </a:rPr>
              <a:t>při základu </a:t>
            </a:r>
            <a:r>
              <a:rPr lang="cs-CZ" i="1">
                <a:solidFill>
                  <a:schemeClr val="tx1"/>
                </a:solidFill>
              </a:rPr>
              <a:t>a“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533400" y="5029200"/>
            <a:ext cx="69945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000">
                <a:solidFill>
                  <a:srgbClr val="660033"/>
                </a:solidFill>
              </a:rPr>
              <a:t>Grafem logaritmické funkce je logaritmická křivka.</a:t>
            </a:r>
          </a:p>
          <a:p>
            <a:pPr algn="l"/>
            <a:r>
              <a:rPr lang="cs-CZ" sz="2000">
                <a:solidFill>
                  <a:srgbClr val="660033"/>
                </a:solidFill>
              </a:rPr>
              <a:t>Funkční hodnoty logaritmické funkce se nazývají </a:t>
            </a:r>
            <a:r>
              <a:rPr lang="cs-CZ" sz="2000" b="1">
                <a:solidFill>
                  <a:srgbClr val="660033"/>
                </a:solidFill>
              </a:rPr>
              <a:t>logaritmy.</a:t>
            </a:r>
            <a:r>
              <a:rPr lang="cs-CZ" sz="2000">
                <a:solidFill>
                  <a:srgbClr val="660033"/>
                </a:solidFill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4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457200" y="304800"/>
            <a:ext cx="8229600" cy="7921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b="1">
                <a:solidFill>
                  <a:srgbClr val="660033"/>
                </a:solidFill>
                <a:latin typeface="Tahoma" pitchFamily="34" charset="0"/>
              </a:rPr>
              <a:t>Logaritmická funkce</a:t>
            </a: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0" y="2590800"/>
            <a:ext cx="9144000" cy="1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304800" y="1143000"/>
            <a:ext cx="8305800" cy="8858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algn="l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200">
                <a:solidFill>
                  <a:srgbClr val="33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>
                <a:solidFill>
                  <a:srgbClr val="660033"/>
                </a:solidFill>
                <a:latin typeface="Tahoma" pitchFamily="34" charset="0"/>
                <a:cs typeface="Times New Roman" pitchFamily="18" charset="0"/>
              </a:rPr>
              <a:t>Logaritmická funkce je funkce </a:t>
            </a:r>
            <a:r>
              <a:rPr lang="cs-CZ" sz="2600" b="1">
                <a:solidFill>
                  <a:srgbClr val="660033"/>
                </a:solidFill>
                <a:latin typeface="Tahoma" pitchFamily="34" charset="0"/>
                <a:cs typeface="Times New Roman" pitchFamily="18" charset="0"/>
              </a:rPr>
              <a:t>inverzní</a:t>
            </a:r>
            <a:r>
              <a:rPr lang="cs-CZ" sz="2600">
                <a:solidFill>
                  <a:srgbClr val="660033"/>
                </a:solidFill>
                <a:latin typeface="Tahoma" pitchFamily="34" charset="0"/>
                <a:cs typeface="Times New Roman" pitchFamily="18" charset="0"/>
              </a:rPr>
              <a:t> k funkci exponenciální o stejném základu </a:t>
            </a:r>
            <a:r>
              <a:rPr lang="cs-CZ" sz="2600" i="1">
                <a:solidFill>
                  <a:srgbClr val="660033"/>
                </a:solidFill>
                <a:latin typeface="Tahoma" pitchFamily="34" charset="0"/>
                <a:cs typeface="Times New Roman" pitchFamily="18" charset="0"/>
              </a:rPr>
              <a:t>a</a:t>
            </a:r>
            <a:r>
              <a:rPr lang="cs-CZ" sz="2600">
                <a:solidFill>
                  <a:srgbClr val="660033"/>
                </a:solidFill>
                <a:latin typeface="Tahoma" pitchFamily="34" charset="0"/>
                <a:cs typeface="Times New Roman" pitchFamily="18" charset="0"/>
              </a:rPr>
              <a:t> .</a:t>
            </a:r>
          </a:p>
        </p:txBody>
      </p:sp>
      <p:sp>
        <p:nvSpPr>
          <p:cNvPr id="6239" name="Text Box 95"/>
          <p:cNvSpPr txBox="1">
            <a:spLocks noChangeArrowheads="1"/>
          </p:cNvSpPr>
          <p:nvPr/>
        </p:nvSpPr>
        <p:spPr bwMode="auto">
          <a:xfrm>
            <a:off x="312738" y="2108200"/>
            <a:ext cx="82359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tx1"/>
                </a:solidFill>
              </a:rPr>
              <a:t>Inverzní funkce</a:t>
            </a:r>
            <a:r>
              <a:rPr lang="cs-CZ" sz="2000">
                <a:solidFill>
                  <a:schemeClr val="tx1"/>
                </a:solidFill>
              </a:rPr>
              <a:t> vznikne záměnou </a:t>
            </a:r>
            <a:r>
              <a:rPr lang="cs-CZ" sz="2000" i="1">
                <a:solidFill>
                  <a:schemeClr val="tx1"/>
                </a:solidFill>
              </a:rPr>
              <a:t>x</a:t>
            </a:r>
            <a:r>
              <a:rPr lang="cs-CZ" sz="2000">
                <a:solidFill>
                  <a:schemeClr val="tx1"/>
                </a:solidFill>
              </a:rPr>
              <a:t> za </a:t>
            </a:r>
            <a:r>
              <a:rPr lang="cs-CZ" sz="2000" i="1">
                <a:solidFill>
                  <a:schemeClr val="tx1"/>
                </a:solidFill>
              </a:rPr>
              <a:t>y</a:t>
            </a:r>
            <a:r>
              <a:rPr lang="cs-CZ" sz="2000">
                <a:solidFill>
                  <a:schemeClr val="tx1"/>
                </a:solidFill>
              </a:rPr>
              <a:t> ve funkčním předpisu funkce</a:t>
            </a:r>
            <a:r>
              <a:rPr lang="cs-CZ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6240" name="AutoShape 96"/>
          <p:cNvSpPr>
            <a:spLocks noChangeArrowheads="1"/>
          </p:cNvSpPr>
          <p:nvPr/>
        </p:nvSpPr>
        <p:spPr bwMode="auto">
          <a:xfrm>
            <a:off x="152400" y="2743200"/>
            <a:ext cx="1981200" cy="1143000"/>
          </a:xfrm>
          <a:prstGeom prst="wedgeEllipseCallout">
            <a:avLst>
              <a:gd name="adj1" fmla="val 49838"/>
              <a:gd name="adj2" fmla="val 90000"/>
            </a:avLst>
          </a:prstGeom>
          <a:solidFill>
            <a:srgbClr val="00B8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aphicFrame>
        <p:nvGraphicFramePr>
          <p:cNvPr id="6242" name="Object 98"/>
          <p:cNvGraphicFramePr>
            <a:graphicFrameLocks noChangeAspect="1"/>
          </p:cNvGraphicFramePr>
          <p:nvPr/>
        </p:nvGraphicFramePr>
        <p:xfrm>
          <a:off x="533400" y="2971800"/>
          <a:ext cx="1295400" cy="677863"/>
        </p:xfrm>
        <a:graphic>
          <a:graphicData uri="http://schemas.openxmlformats.org/presentationml/2006/ole">
            <p:oleObj spid="_x0000_s6242" name="Rovnice" r:id="rId4" imgW="533160" imgH="279360" progId="Equation.3">
              <p:embed/>
            </p:oleObj>
          </a:graphicData>
        </a:graphic>
      </p:graphicFrame>
      <p:sp>
        <p:nvSpPr>
          <p:cNvPr id="6243" name="Text Box 99"/>
          <p:cNvSpPr txBox="1">
            <a:spLocks noChangeArrowheads="1"/>
          </p:cNvSpPr>
          <p:nvPr/>
        </p:nvSpPr>
        <p:spPr bwMode="auto">
          <a:xfrm>
            <a:off x="304800" y="4343400"/>
            <a:ext cx="2355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1"/>
                </a:solidFill>
              </a:rPr>
              <a:t>Exponenciální funkce</a:t>
            </a:r>
          </a:p>
        </p:txBody>
      </p:sp>
      <p:sp>
        <p:nvSpPr>
          <p:cNvPr id="6248" name="AutoShape 104"/>
          <p:cNvSpPr>
            <a:spLocks noChangeArrowheads="1"/>
          </p:cNvSpPr>
          <p:nvPr/>
        </p:nvSpPr>
        <p:spPr bwMode="auto">
          <a:xfrm>
            <a:off x="2819400" y="2743200"/>
            <a:ext cx="1981200" cy="1143000"/>
          </a:xfrm>
          <a:prstGeom prst="wedgeEllipseCallout">
            <a:avLst>
              <a:gd name="adj1" fmla="val 10097"/>
              <a:gd name="adj2" fmla="val 164444"/>
            </a:avLst>
          </a:prstGeom>
          <a:solidFill>
            <a:srgbClr val="00B8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aphicFrame>
        <p:nvGraphicFramePr>
          <p:cNvPr id="6249" name="Object 105"/>
          <p:cNvGraphicFramePr>
            <a:graphicFrameLocks noChangeAspect="1"/>
          </p:cNvGraphicFramePr>
          <p:nvPr/>
        </p:nvGraphicFramePr>
        <p:xfrm>
          <a:off x="3200400" y="2971800"/>
          <a:ext cx="1295400" cy="585788"/>
        </p:xfrm>
        <a:graphic>
          <a:graphicData uri="http://schemas.openxmlformats.org/presentationml/2006/ole">
            <p:oleObj spid="_x0000_s6249" name="Rovnice" r:id="rId5" imgW="533160" imgH="241200" progId="Equation.3">
              <p:embed/>
            </p:oleObj>
          </a:graphicData>
        </a:graphic>
      </p:graphicFrame>
      <p:sp>
        <p:nvSpPr>
          <p:cNvPr id="6250" name="AutoShape 106"/>
          <p:cNvSpPr>
            <a:spLocks noChangeArrowheads="1"/>
          </p:cNvSpPr>
          <p:nvPr/>
        </p:nvSpPr>
        <p:spPr bwMode="auto">
          <a:xfrm>
            <a:off x="6172200" y="2971800"/>
            <a:ext cx="2209800" cy="1143000"/>
          </a:xfrm>
          <a:prstGeom prst="wedgeEllipseCallout">
            <a:avLst>
              <a:gd name="adj1" fmla="val 1005"/>
              <a:gd name="adj2" fmla="val 215556"/>
            </a:avLst>
          </a:prstGeom>
          <a:solidFill>
            <a:srgbClr val="00B8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51" name="Text Box 107"/>
          <p:cNvSpPr txBox="1">
            <a:spLocks noChangeArrowheads="1"/>
          </p:cNvSpPr>
          <p:nvPr/>
        </p:nvSpPr>
        <p:spPr bwMode="auto">
          <a:xfrm>
            <a:off x="4953000" y="5791200"/>
            <a:ext cx="2216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1"/>
                </a:solidFill>
              </a:rPr>
              <a:t>Logaritmická funkce</a:t>
            </a:r>
          </a:p>
        </p:txBody>
      </p:sp>
      <p:sp>
        <p:nvSpPr>
          <p:cNvPr id="6252" name="Text Box 108"/>
          <p:cNvSpPr txBox="1">
            <a:spLocks noChangeArrowheads="1"/>
          </p:cNvSpPr>
          <p:nvPr/>
        </p:nvSpPr>
        <p:spPr bwMode="auto">
          <a:xfrm>
            <a:off x="2438400" y="5334000"/>
            <a:ext cx="1733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1"/>
                </a:solidFill>
              </a:rPr>
              <a:t>Inverzní funkce</a:t>
            </a:r>
          </a:p>
        </p:txBody>
      </p:sp>
      <p:graphicFrame>
        <p:nvGraphicFramePr>
          <p:cNvPr id="6254" name="Object 110"/>
          <p:cNvGraphicFramePr>
            <a:graphicFrameLocks noChangeAspect="1"/>
          </p:cNvGraphicFramePr>
          <p:nvPr/>
        </p:nvGraphicFramePr>
        <p:xfrm>
          <a:off x="6553200" y="3200400"/>
          <a:ext cx="1447800" cy="482600"/>
        </p:xfrm>
        <a:graphic>
          <a:graphicData uri="http://schemas.openxmlformats.org/presentationml/2006/ole">
            <p:oleObj spid="_x0000_s6254" name="Rovnice" r:id="rId6" imgW="838080" imgH="27936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0" grpId="0" animBg="1" autoUpdateAnimBg="0"/>
      <p:bldP spid="6243" grpId="0" autoUpdateAnimBg="0"/>
      <p:bldP spid="6248" grpId="0" animBg="1" autoUpdateAnimBg="0"/>
      <p:bldP spid="6250" grpId="0" animBg="1" autoUpdateAnimBg="0"/>
      <p:bldP spid="6251" grpId="0" autoUpdateAnimBg="0"/>
      <p:bldP spid="6252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ChangeArrowheads="1"/>
          </p:cNvSpPr>
          <p:nvPr/>
        </p:nvSpPr>
        <p:spPr bwMode="auto">
          <a:xfrm>
            <a:off x="457200" y="304800"/>
            <a:ext cx="8229600" cy="7921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b="1">
                <a:solidFill>
                  <a:srgbClr val="660033"/>
                </a:solidFill>
                <a:latin typeface="Tahoma" pitchFamily="34" charset="0"/>
              </a:rPr>
              <a:t>Logaritmická funkce </a:t>
            </a:r>
          </a:p>
        </p:txBody>
      </p:sp>
      <p:sp>
        <p:nvSpPr>
          <p:cNvPr id="35877" name="AutoShape 37"/>
          <p:cNvSpPr>
            <a:spLocks noChangeArrowheads="1"/>
          </p:cNvSpPr>
          <p:nvPr/>
        </p:nvSpPr>
        <p:spPr bwMode="auto">
          <a:xfrm>
            <a:off x="4876800" y="3962400"/>
            <a:ext cx="76200" cy="76200"/>
          </a:xfrm>
          <a:prstGeom prst="flowChartConnector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graphicFrame>
        <p:nvGraphicFramePr>
          <p:cNvPr id="45056" name="Object 0"/>
          <p:cNvGraphicFramePr>
            <a:graphicFrameLocks noChangeAspect="1"/>
          </p:cNvGraphicFramePr>
          <p:nvPr/>
        </p:nvGraphicFramePr>
        <p:xfrm>
          <a:off x="1676400" y="1600200"/>
          <a:ext cx="5181600" cy="3883025"/>
        </p:xfrm>
        <a:graphic>
          <a:graphicData uri="http://schemas.openxmlformats.org/presentationml/2006/ole">
            <p:oleObj spid="_x0000_s45056" name="Rastrový obrázek" r:id="rId4" imgW="4371429" imgH="3277057" progId="Paint.Picture">
              <p:embed/>
            </p:oleObj>
          </a:graphicData>
        </a:graphic>
      </p:graphicFrame>
      <p:sp>
        <p:nvSpPr>
          <p:cNvPr id="35889" name="Text Box 49"/>
          <p:cNvSpPr txBox="1">
            <a:spLocks noChangeArrowheads="1"/>
          </p:cNvSpPr>
          <p:nvPr/>
        </p:nvSpPr>
        <p:spPr bwMode="auto">
          <a:xfrm>
            <a:off x="330200" y="5715000"/>
            <a:ext cx="76898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rgbClr val="660033"/>
                </a:solidFill>
              </a:rPr>
              <a:t>Grafy inverzních funkcí jsou osově souměrné podle osy I. A III. Kvadrantu,</a:t>
            </a:r>
          </a:p>
          <a:p>
            <a:r>
              <a:rPr lang="cs-CZ">
                <a:solidFill>
                  <a:srgbClr val="660033"/>
                </a:solidFill>
              </a:rPr>
              <a:t>tj. podle přímky </a:t>
            </a:r>
            <a:r>
              <a:rPr lang="cs-CZ" i="1">
                <a:solidFill>
                  <a:srgbClr val="660033"/>
                </a:solidFill>
              </a:rPr>
              <a:t>y = x</a:t>
            </a:r>
            <a:r>
              <a:rPr lang="cs-CZ">
                <a:solidFill>
                  <a:srgbClr val="660033"/>
                </a:solidFill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7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457200" y="274638"/>
            <a:ext cx="8229600" cy="7159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b="1">
                <a:solidFill>
                  <a:srgbClr val="660033"/>
                </a:solidFill>
                <a:latin typeface="Tahoma" pitchFamily="34" charset="0"/>
              </a:rPr>
              <a:t>Logaritmická funkce</a:t>
            </a:r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152400" y="1295400"/>
            <a:ext cx="89154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u="sng">
                <a:solidFill>
                  <a:schemeClr val="tx1"/>
                </a:solidFill>
                <a:latin typeface="Times New Roman" pitchFamily="18" charset="0"/>
              </a:rPr>
              <a:t>Vlastnosti logaritmické funkce v závislosti na jejím základu</a:t>
            </a:r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4495800" y="6629400"/>
            <a:ext cx="184150" cy="228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1050925" y="1944688"/>
            <a:ext cx="869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400">
                <a:solidFill>
                  <a:schemeClr val="tx1"/>
                </a:solidFill>
              </a:rPr>
              <a:t>a </a:t>
            </a:r>
            <a:r>
              <a:rPr lang="cs-CZ" sz="2400">
                <a:solidFill>
                  <a:schemeClr val="tx1"/>
                </a:solidFill>
                <a:cs typeface="Arial" charset="0"/>
              </a:rPr>
              <a:t>&gt;</a:t>
            </a:r>
            <a:r>
              <a:rPr lang="cs-CZ" sz="2400">
                <a:solidFill>
                  <a:schemeClr val="tx1"/>
                </a:solidFill>
              </a:rPr>
              <a:t> 1</a:t>
            </a: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6553200" y="1905000"/>
            <a:ext cx="13858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400">
                <a:solidFill>
                  <a:schemeClr val="tx1"/>
                </a:solidFill>
              </a:rPr>
              <a:t>0 </a:t>
            </a:r>
            <a:r>
              <a:rPr lang="cs-CZ" sz="2400">
                <a:solidFill>
                  <a:schemeClr val="tx1"/>
                </a:solidFill>
                <a:cs typeface="Arial" charset="0"/>
              </a:rPr>
              <a:t>&lt;</a:t>
            </a:r>
            <a:r>
              <a:rPr lang="cs-CZ" sz="2400">
                <a:solidFill>
                  <a:schemeClr val="tx1"/>
                </a:solidFill>
              </a:rPr>
              <a:t> a </a:t>
            </a:r>
            <a:r>
              <a:rPr lang="cs-CZ" sz="2400">
                <a:solidFill>
                  <a:schemeClr val="tx1"/>
                </a:solidFill>
                <a:cs typeface="Arial" charset="0"/>
              </a:rPr>
              <a:t>&lt;</a:t>
            </a:r>
            <a:r>
              <a:rPr lang="cs-CZ" sz="2400">
                <a:solidFill>
                  <a:schemeClr val="tx1"/>
                </a:solidFill>
              </a:rPr>
              <a:t> 1</a:t>
            </a:r>
          </a:p>
        </p:txBody>
      </p:sp>
      <p:graphicFrame>
        <p:nvGraphicFramePr>
          <p:cNvPr id="46080" name="Object 0"/>
          <p:cNvGraphicFramePr>
            <a:graphicFrameLocks noChangeAspect="1"/>
          </p:cNvGraphicFramePr>
          <p:nvPr/>
        </p:nvGraphicFramePr>
        <p:xfrm>
          <a:off x="3352800" y="4335463"/>
          <a:ext cx="2819400" cy="376237"/>
        </p:xfrm>
        <a:graphic>
          <a:graphicData uri="http://schemas.openxmlformats.org/presentationml/2006/ole">
            <p:oleObj spid="_x0000_s46080" name="Rovnice" r:id="rId4" imgW="1993680" imgH="266400" progId="Equation.3">
              <p:embed/>
            </p:oleObj>
          </a:graphicData>
        </a:graphic>
      </p:graphicFrame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3048000" y="4800600"/>
            <a:ext cx="3270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i="1">
                <a:solidFill>
                  <a:schemeClr val="tx1"/>
                </a:solidFill>
              </a:rPr>
              <a:t>Funkce není ani sudá ani lichá</a:t>
            </a:r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3048000" y="5181600"/>
            <a:ext cx="3206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i="1">
                <a:solidFill>
                  <a:schemeClr val="tx1"/>
                </a:solidFill>
              </a:rPr>
              <a:t>Nemá maximum ani minimum</a:t>
            </a:r>
          </a:p>
        </p:txBody>
      </p:sp>
      <p:sp>
        <p:nvSpPr>
          <p:cNvPr id="9231" name="Text Box 15"/>
          <p:cNvSpPr txBox="1">
            <a:spLocks noChangeArrowheads="1"/>
          </p:cNvSpPr>
          <p:nvPr/>
        </p:nvSpPr>
        <p:spPr bwMode="auto">
          <a:xfrm>
            <a:off x="3124200" y="5486400"/>
            <a:ext cx="3054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i="1">
                <a:solidFill>
                  <a:schemeClr val="tx1"/>
                </a:solidFill>
              </a:rPr>
              <a:t>Graf  prochází bodem </a:t>
            </a:r>
            <a:r>
              <a:rPr lang="cs-CZ" i="1">
                <a:solidFill>
                  <a:schemeClr val="tx1"/>
                </a:solidFill>
                <a:cs typeface="Arial" charset="0"/>
              </a:rPr>
              <a:t>[</a:t>
            </a:r>
            <a:r>
              <a:rPr lang="cs-CZ" i="1">
                <a:solidFill>
                  <a:schemeClr val="tx1"/>
                </a:solidFill>
              </a:rPr>
              <a:t>1;0</a:t>
            </a:r>
            <a:r>
              <a:rPr lang="cs-CZ" i="1">
                <a:solidFill>
                  <a:schemeClr val="tx1"/>
                </a:solidFill>
                <a:cs typeface="Arial" charset="0"/>
              </a:rPr>
              <a:t>]</a:t>
            </a:r>
            <a:endParaRPr lang="cs-CZ" i="1">
              <a:solidFill>
                <a:schemeClr val="tx1"/>
              </a:solidFill>
            </a:endParaRPr>
          </a:p>
        </p:txBody>
      </p:sp>
      <p:sp>
        <p:nvSpPr>
          <p:cNvPr id="9232" name="Text Box 16"/>
          <p:cNvSpPr txBox="1">
            <a:spLocks noChangeArrowheads="1"/>
          </p:cNvSpPr>
          <p:nvPr/>
        </p:nvSpPr>
        <p:spPr bwMode="auto">
          <a:xfrm>
            <a:off x="3048000" y="5867400"/>
            <a:ext cx="3155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i="1">
                <a:solidFill>
                  <a:schemeClr val="tx1"/>
                </a:solidFill>
              </a:rPr>
              <a:t>Osa y je asymptotou grafu</a:t>
            </a:r>
          </a:p>
        </p:txBody>
      </p:sp>
      <p:sp>
        <p:nvSpPr>
          <p:cNvPr id="9233" name="Text Box 17"/>
          <p:cNvSpPr txBox="1">
            <a:spLocks noChangeArrowheads="1"/>
          </p:cNvSpPr>
          <p:nvPr/>
        </p:nvSpPr>
        <p:spPr bwMode="auto">
          <a:xfrm>
            <a:off x="323850" y="5157788"/>
            <a:ext cx="2063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>
                <a:solidFill>
                  <a:schemeClr val="tx1"/>
                </a:solidFill>
              </a:rPr>
              <a:t>Je rostoucí, prostá</a:t>
            </a:r>
          </a:p>
        </p:txBody>
      </p:sp>
      <p:sp>
        <p:nvSpPr>
          <p:cNvPr id="9234" name="Text Box 18"/>
          <p:cNvSpPr txBox="1">
            <a:spLocks noChangeArrowheads="1"/>
          </p:cNvSpPr>
          <p:nvPr/>
        </p:nvSpPr>
        <p:spPr bwMode="auto">
          <a:xfrm>
            <a:off x="6443663" y="5157788"/>
            <a:ext cx="2076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>
                <a:solidFill>
                  <a:schemeClr val="tx1"/>
                </a:solidFill>
              </a:rPr>
              <a:t>Je klesající, prostá</a:t>
            </a:r>
          </a:p>
        </p:txBody>
      </p:sp>
      <p:pic>
        <p:nvPicPr>
          <p:cNvPr id="9238" name="Picture 2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750" y="2565400"/>
            <a:ext cx="2324100" cy="2273300"/>
          </a:xfrm>
          <a:prstGeom prst="rect">
            <a:avLst/>
          </a:prstGeom>
          <a:noFill/>
        </p:spPr>
      </p:pic>
      <p:pic>
        <p:nvPicPr>
          <p:cNvPr id="9239" name="Picture 2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3663" y="2636838"/>
            <a:ext cx="2016125" cy="2160587"/>
          </a:xfrm>
          <a:prstGeom prst="rect">
            <a:avLst/>
          </a:prstGeom>
          <a:noFill/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4838" cy="914400"/>
          </a:xfrm>
        </p:spPr>
        <p:txBody>
          <a:bodyPr/>
          <a:lstStyle/>
          <a:p>
            <a:r>
              <a:rPr lang="cs-CZ" sz="3200" b="1">
                <a:solidFill>
                  <a:srgbClr val="660033"/>
                </a:solidFill>
                <a:latin typeface="Tahoma" pitchFamily="34" charset="0"/>
              </a:rPr>
              <a:t>Logaritmická funkce</a:t>
            </a:r>
            <a:br>
              <a:rPr lang="cs-CZ" sz="3200" b="1">
                <a:solidFill>
                  <a:srgbClr val="660033"/>
                </a:solidFill>
                <a:latin typeface="Tahoma" pitchFamily="34" charset="0"/>
              </a:rPr>
            </a:br>
            <a:endParaRPr lang="cs-CZ" sz="3200" b="1">
              <a:solidFill>
                <a:srgbClr val="660033"/>
              </a:solidFill>
              <a:latin typeface="Tahoma" pitchFamily="34" charset="0"/>
            </a:endParaRPr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 bwMode="auto">
          <a:xfrm>
            <a:off x="323850" y="1341438"/>
            <a:ext cx="40830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u="sng">
                <a:solidFill>
                  <a:schemeClr val="tx1"/>
                </a:solidFill>
              </a:rPr>
              <a:t>Důležité logaritmické funkce:</a:t>
            </a:r>
          </a:p>
        </p:txBody>
      </p:sp>
      <p:sp>
        <p:nvSpPr>
          <p:cNvPr id="44036" name="Text Box 4"/>
          <p:cNvSpPr txBox="1">
            <a:spLocks noChangeArrowheads="1"/>
          </p:cNvSpPr>
          <p:nvPr/>
        </p:nvSpPr>
        <p:spPr bwMode="auto">
          <a:xfrm>
            <a:off x="330200" y="2362200"/>
            <a:ext cx="647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660033"/>
                </a:solidFill>
              </a:rPr>
              <a:t>Dekadická logaritmická funkce</a:t>
            </a:r>
            <a:r>
              <a:rPr lang="cs-CZ">
                <a:solidFill>
                  <a:srgbClr val="660033"/>
                </a:solidFill>
              </a:rPr>
              <a:t> …  log. funkce o základu 10 </a:t>
            </a:r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 bwMode="auto">
          <a:xfrm>
            <a:off x="3851275" y="2924175"/>
            <a:ext cx="31083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solidFill>
                  <a:srgbClr val="660033"/>
                </a:solidFill>
              </a:rPr>
              <a:t>  značí se log x , místo log</a:t>
            </a:r>
            <a:r>
              <a:rPr lang="cs-CZ" baseline="-25000">
                <a:solidFill>
                  <a:srgbClr val="660033"/>
                </a:solidFill>
              </a:rPr>
              <a:t>10</a:t>
            </a:r>
            <a:r>
              <a:rPr lang="cs-CZ">
                <a:solidFill>
                  <a:srgbClr val="660033"/>
                </a:solidFill>
              </a:rPr>
              <a:t>x</a:t>
            </a:r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403225" y="3962400"/>
            <a:ext cx="61991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660033"/>
                </a:solidFill>
              </a:rPr>
              <a:t>Přirozená logaritmická funkce</a:t>
            </a:r>
            <a:r>
              <a:rPr lang="cs-CZ">
                <a:solidFill>
                  <a:srgbClr val="660033"/>
                </a:solidFill>
              </a:rPr>
              <a:t> … log. funkce o základu </a:t>
            </a:r>
            <a:r>
              <a:rPr lang="cs-CZ" i="1">
                <a:solidFill>
                  <a:srgbClr val="660033"/>
                </a:solidFill>
              </a:rPr>
              <a:t>e</a:t>
            </a:r>
            <a:r>
              <a:rPr lang="cs-CZ">
                <a:solidFill>
                  <a:srgbClr val="660033"/>
                </a:solidFill>
              </a:rPr>
              <a:t> </a:t>
            </a:r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 bwMode="auto">
          <a:xfrm>
            <a:off x="539750" y="5445125"/>
            <a:ext cx="71755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i="1">
                <a:solidFill>
                  <a:srgbClr val="660033"/>
                </a:solidFill>
              </a:rPr>
              <a:t>e</a:t>
            </a:r>
            <a:r>
              <a:rPr lang="cs-CZ" i="1">
                <a:solidFill>
                  <a:srgbClr val="660033"/>
                </a:solidFill>
              </a:rPr>
              <a:t> je tzv. Eulerovo číslo; je to iracionální číslo s hodnotou e = 2,718….</a:t>
            </a:r>
          </a:p>
        </p:txBody>
      </p:sp>
      <p:sp>
        <p:nvSpPr>
          <p:cNvPr id="44040" name="Rectangle 8"/>
          <p:cNvSpPr>
            <a:spLocks noChangeArrowheads="1"/>
          </p:cNvSpPr>
          <p:nvPr/>
        </p:nvSpPr>
        <p:spPr bwMode="auto">
          <a:xfrm>
            <a:off x="3995738" y="4437063"/>
            <a:ext cx="1517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solidFill>
                  <a:srgbClr val="660033"/>
                </a:solidFill>
              </a:rPr>
              <a:t>značí se ln x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ChangeArrowheads="1"/>
          </p:cNvSpPr>
          <p:nvPr/>
        </p:nvSpPr>
        <p:spPr bwMode="auto">
          <a:xfrm>
            <a:off x="609600" y="152400"/>
            <a:ext cx="82296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defTabSz="914400">
              <a:buClrTx/>
              <a:buFontTx/>
              <a:buNone/>
            </a:pPr>
            <a:endParaRPr lang="cs-CZ" sz="3200" b="1">
              <a:solidFill>
                <a:srgbClr val="660033"/>
              </a:solidFill>
              <a:latin typeface="Tahoma" pitchFamily="34" charset="0"/>
            </a:endParaRPr>
          </a:p>
          <a:p>
            <a:pPr defTabSz="914400">
              <a:buClrTx/>
              <a:buFontTx/>
              <a:buNone/>
            </a:pPr>
            <a:r>
              <a:rPr lang="cs-CZ" sz="3200" b="1">
                <a:solidFill>
                  <a:srgbClr val="660033"/>
                </a:solidFill>
                <a:latin typeface="Tahoma" pitchFamily="34" charset="0"/>
              </a:rPr>
              <a:t>Logaritmická funkce</a:t>
            </a:r>
          </a:p>
          <a:p>
            <a:pPr defTabSz="914400">
              <a:buClrTx/>
              <a:buFontTx/>
              <a:buNone/>
            </a:pPr>
            <a:endParaRPr lang="cs-CZ" sz="4000" b="1">
              <a:solidFill>
                <a:schemeClr val="accent2"/>
              </a:solidFill>
              <a:latin typeface="Amerigo AT" pitchFamily="2" charset="0"/>
            </a:endParaRPr>
          </a:p>
        </p:txBody>
      </p:sp>
      <p:sp>
        <p:nvSpPr>
          <p:cNvPr id="142339" name="Text Box 3"/>
          <p:cNvSpPr txBox="1">
            <a:spLocks noChangeArrowheads="1"/>
          </p:cNvSpPr>
          <p:nvPr/>
        </p:nvSpPr>
        <p:spPr bwMode="auto">
          <a:xfrm>
            <a:off x="381000" y="914400"/>
            <a:ext cx="8175625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cs-CZ" sz="2400" b="1" u="sng">
                <a:solidFill>
                  <a:schemeClr val="tx1"/>
                </a:solidFill>
                <a:latin typeface="Tahoma" pitchFamily="34" charset="0"/>
              </a:rPr>
              <a:t>Příklad:</a:t>
            </a:r>
          </a:p>
          <a:p>
            <a:pPr algn="l"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cs-CZ" sz="2000">
                <a:solidFill>
                  <a:schemeClr val="tx1"/>
                </a:solidFill>
                <a:latin typeface="Tahoma" pitchFamily="34" charset="0"/>
              </a:rPr>
              <a:t>S využitím grafů logaritmických funkcí rozhodněte, zda platí výroky:</a:t>
            </a:r>
          </a:p>
        </p:txBody>
      </p:sp>
      <p:graphicFrame>
        <p:nvGraphicFramePr>
          <p:cNvPr id="142340" name="Object 4"/>
          <p:cNvGraphicFramePr>
            <a:graphicFrameLocks noChangeAspect="1"/>
          </p:cNvGraphicFramePr>
          <p:nvPr/>
        </p:nvGraphicFramePr>
        <p:xfrm>
          <a:off x="533400" y="2743200"/>
          <a:ext cx="1646238" cy="549275"/>
        </p:xfrm>
        <a:graphic>
          <a:graphicData uri="http://schemas.openxmlformats.org/presentationml/2006/ole">
            <p:oleObj spid="_x0000_s47104" name="Rovnice" r:id="rId3" imgW="799920" imgH="266400" progId="Equation.3">
              <p:embed/>
            </p:oleObj>
          </a:graphicData>
        </a:graphic>
      </p:graphicFrame>
      <p:graphicFrame>
        <p:nvGraphicFramePr>
          <p:cNvPr id="142341" name="Object 5"/>
          <p:cNvGraphicFramePr>
            <a:graphicFrameLocks noChangeAspect="1"/>
          </p:cNvGraphicFramePr>
          <p:nvPr/>
        </p:nvGraphicFramePr>
        <p:xfrm>
          <a:off x="533400" y="3810000"/>
          <a:ext cx="1738313" cy="571500"/>
        </p:xfrm>
        <a:graphic>
          <a:graphicData uri="http://schemas.openxmlformats.org/presentationml/2006/ole">
            <p:oleObj spid="_x0000_s47105" name="Rovnice" r:id="rId4" imgW="888840" imgH="291960" progId="Equation.3">
              <p:embed/>
            </p:oleObj>
          </a:graphicData>
        </a:graphic>
      </p:graphicFrame>
      <p:graphicFrame>
        <p:nvGraphicFramePr>
          <p:cNvPr id="142343" name="Object 7"/>
          <p:cNvGraphicFramePr>
            <a:graphicFrameLocks noChangeAspect="1"/>
          </p:cNvGraphicFramePr>
          <p:nvPr/>
        </p:nvGraphicFramePr>
        <p:xfrm>
          <a:off x="685800" y="4800600"/>
          <a:ext cx="812800" cy="928688"/>
        </p:xfrm>
        <a:graphic>
          <a:graphicData uri="http://schemas.openxmlformats.org/presentationml/2006/ole">
            <p:oleObj spid="_x0000_s47106" name="Rovnice" r:id="rId5" imgW="444240" imgH="507960" progId="Equation.3">
              <p:embed/>
            </p:oleObj>
          </a:graphicData>
        </a:graphic>
      </p:graphicFrame>
      <p:sp>
        <p:nvSpPr>
          <p:cNvPr id="142349" name="Text Box 13"/>
          <p:cNvSpPr txBox="1">
            <a:spLocks noChangeArrowheads="1"/>
          </p:cNvSpPr>
          <p:nvPr/>
        </p:nvSpPr>
        <p:spPr bwMode="auto">
          <a:xfrm>
            <a:off x="1524000" y="4953000"/>
            <a:ext cx="1296988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cs-CZ" sz="2800">
                <a:solidFill>
                  <a:schemeClr val="tx1"/>
                </a:solidFill>
                <a:latin typeface="Times New Roman" pitchFamily="18" charset="0"/>
                <a:sym typeface="Symbol" pitchFamily="18" charset="2"/>
              </a:rPr>
              <a:t> 1</a:t>
            </a:r>
          </a:p>
        </p:txBody>
      </p:sp>
      <p:sp>
        <p:nvSpPr>
          <p:cNvPr id="142350" name="Text Box 14"/>
          <p:cNvSpPr txBox="1">
            <a:spLocks noChangeArrowheads="1"/>
          </p:cNvSpPr>
          <p:nvPr/>
        </p:nvSpPr>
        <p:spPr bwMode="auto">
          <a:xfrm>
            <a:off x="2819400" y="2743200"/>
            <a:ext cx="1296988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cs-CZ" sz="2800">
                <a:solidFill>
                  <a:srgbClr val="FF0000"/>
                </a:solidFill>
                <a:latin typeface="Times New Roman" pitchFamily="18" charset="0"/>
                <a:sym typeface="Symbol" pitchFamily="18" charset="2"/>
              </a:rPr>
              <a:t>ano</a:t>
            </a:r>
          </a:p>
        </p:txBody>
      </p:sp>
      <p:sp>
        <p:nvSpPr>
          <p:cNvPr id="142351" name="Text Box 15"/>
          <p:cNvSpPr txBox="1">
            <a:spLocks noChangeArrowheads="1"/>
          </p:cNvSpPr>
          <p:nvPr/>
        </p:nvSpPr>
        <p:spPr bwMode="auto">
          <a:xfrm>
            <a:off x="2895600" y="3733800"/>
            <a:ext cx="1296988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cs-CZ" sz="2800">
                <a:solidFill>
                  <a:srgbClr val="FF0000"/>
                </a:solidFill>
                <a:latin typeface="Times New Roman" pitchFamily="18" charset="0"/>
                <a:sym typeface="Symbol" pitchFamily="18" charset="2"/>
              </a:rPr>
              <a:t>ne</a:t>
            </a:r>
          </a:p>
        </p:txBody>
      </p:sp>
      <p:graphicFrame>
        <p:nvGraphicFramePr>
          <p:cNvPr id="142352" name="Object 16"/>
          <p:cNvGraphicFramePr>
            <a:graphicFrameLocks noChangeAspect="1"/>
          </p:cNvGraphicFramePr>
          <p:nvPr/>
        </p:nvGraphicFramePr>
        <p:xfrm>
          <a:off x="4267200" y="2667000"/>
          <a:ext cx="1990725" cy="636588"/>
        </p:xfrm>
        <a:graphic>
          <a:graphicData uri="http://schemas.openxmlformats.org/presentationml/2006/ole">
            <p:oleObj spid="_x0000_s47107" name="Rovnice" r:id="rId6" imgW="914400" imgH="291960" progId="Equation.3">
              <p:embed/>
            </p:oleObj>
          </a:graphicData>
        </a:graphic>
      </p:graphicFrame>
      <p:graphicFrame>
        <p:nvGraphicFramePr>
          <p:cNvPr id="142353" name="Object 17"/>
          <p:cNvGraphicFramePr>
            <a:graphicFrameLocks noChangeAspect="1"/>
          </p:cNvGraphicFramePr>
          <p:nvPr/>
        </p:nvGraphicFramePr>
        <p:xfrm>
          <a:off x="4191000" y="4876800"/>
          <a:ext cx="2819400" cy="573088"/>
        </p:xfrm>
        <a:graphic>
          <a:graphicData uri="http://schemas.openxmlformats.org/presentationml/2006/ole">
            <p:oleObj spid="_x0000_s47108" name="Rovnice" r:id="rId7" imgW="1434960" imgH="291960" progId="Equation.3">
              <p:embed/>
            </p:oleObj>
          </a:graphicData>
        </a:graphic>
      </p:graphicFrame>
      <p:sp>
        <p:nvSpPr>
          <p:cNvPr id="142356" name="Text Box 20"/>
          <p:cNvSpPr txBox="1">
            <a:spLocks noChangeArrowheads="1"/>
          </p:cNvSpPr>
          <p:nvPr/>
        </p:nvSpPr>
        <p:spPr bwMode="auto">
          <a:xfrm>
            <a:off x="7772400" y="2667000"/>
            <a:ext cx="762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cs-CZ" sz="2800">
                <a:solidFill>
                  <a:srgbClr val="FF0000"/>
                </a:solidFill>
                <a:latin typeface="Times New Roman" pitchFamily="18" charset="0"/>
                <a:sym typeface="Symbol" pitchFamily="18" charset="2"/>
              </a:rPr>
              <a:t>ano</a:t>
            </a:r>
          </a:p>
        </p:txBody>
      </p:sp>
      <p:sp>
        <p:nvSpPr>
          <p:cNvPr id="2" name="Text Box 14"/>
          <p:cNvSpPr txBox="1">
            <a:spLocks noChangeArrowheads="1"/>
          </p:cNvSpPr>
          <p:nvPr/>
        </p:nvSpPr>
        <p:spPr bwMode="auto">
          <a:xfrm>
            <a:off x="2819400" y="4876800"/>
            <a:ext cx="1296988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cs-CZ" sz="2800">
                <a:solidFill>
                  <a:srgbClr val="FF0000"/>
                </a:solidFill>
                <a:latin typeface="Times New Roman" pitchFamily="18" charset="0"/>
                <a:sym typeface="Symbol" pitchFamily="18" charset="2"/>
              </a:rPr>
              <a:t>ano</a:t>
            </a:r>
          </a:p>
        </p:txBody>
      </p:sp>
      <p:sp>
        <p:nvSpPr>
          <p:cNvPr id="3" name="Text Box 20"/>
          <p:cNvSpPr txBox="1">
            <a:spLocks noChangeArrowheads="1"/>
          </p:cNvSpPr>
          <p:nvPr/>
        </p:nvSpPr>
        <p:spPr bwMode="auto">
          <a:xfrm>
            <a:off x="7772400" y="4800600"/>
            <a:ext cx="762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cs-CZ" sz="2800">
                <a:solidFill>
                  <a:srgbClr val="FF0000"/>
                </a:solidFill>
                <a:latin typeface="Times New Roman" pitchFamily="18" charset="0"/>
                <a:sym typeface="Symbol" pitchFamily="18" charset="2"/>
              </a:rPr>
              <a:t>ano</a:t>
            </a:r>
          </a:p>
        </p:txBody>
      </p:sp>
      <p:graphicFrame>
        <p:nvGraphicFramePr>
          <p:cNvPr id="47109" name="Object 5"/>
          <p:cNvGraphicFramePr>
            <a:graphicFrameLocks noChangeAspect="1"/>
          </p:cNvGraphicFramePr>
          <p:nvPr/>
        </p:nvGraphicFramePr>
        <p:xfrm>
          <a:off x="4191000" y="3810000"/>
          <a:ext cx="2362200" cy="533400"/>
        </p:xfrm>
        <a:graphic>
          <a:graphicData uri="http://schemas.openxmlformats.org/presentationml/2006/ole">
            <p:oleObj spid="_x0000_s47109" name="Rovnice" r:id="rId8" imgW="1180800" imgH="266400" progId="Equation.3">
              <p:embed/>
            </p:oleObj>
          </a:graphicData>
        </a:graphic>
      </p:graphicFrame>
      <p:sp>
        <p:nvSpPr>
          <p:cNvPr id="4" name="Text Box 20"/>
          <p:cNvSpPr txBox="1">
            <a:spLocks noChangeArrowheads="1"/>
          </p:cNvSpPr>
          <p:nvPr/>
        </p:nvSpPr>
        <p:spPr bwMode="auto">
          <a:xfrm>
            <a:off x="7696200" y="3810000"/>
            <a:ext cx="762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cs-CZ" sz="2800">
                <a:solidFill>
                  <a:srgbClr val="FF0000"/>
                </a:solidFill>
                <a:latin typeface="Times New Roman" pitchFamily="18" charset="0"/>
                <a:sym typeface="Symbol" pitchFamily="18" charset="2"/>
              </a:rPr>
              <a:t>ano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2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2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2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2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49" grpId="0" autoUpdateAnimBg="0"/>
      <p:bldP spid="142350" grpId="0" autoUpdateAnimBg="0"/>
      <p:bldP spid="142351" grpId="0" autoUpdateAnimBg="0"/>
      <p:bldP spid="142356" grpId="0" autoUpdateAnimBg="0"/>
      <p:bldP spid="2" grpId="0" autoUpdateAnimBg="0"/>
      <p:bldP spid="3" grpId="0" autoUpdateAnimBg="0"/>
      <p:bldP spid="4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Zástupný symbol pro obsah 2"/>
          <p:cNvSpPr>
            <a:spLocks noGrp="1"/>
          </p:cNvSpPr>
          <p:nvPr>
            <p:ph idx="4294967295"/>
          </p:nvPr>
        </p:nvSpPr>
        <p:spPr>
          <a:xfrm>
            <a:off x="533400" y="1600200"/>
            <a:ext cx="8229600" cy="4525963"/>
          </a:xfrm>
        </p:spPr>
        <p:txBody>
          <a:bodyPr lIns="91440" tIns="45720" rIns="91440" bIns="45720"/>
          <a:lstStyle/>
          <a:p>
            <a:pPr marL="0" indent="0" defTabSz="914400"/>
            <a:endParaRPr lang="cs-CZ" sz="2000"/>
          </a:p>
          <a:p>
            <a:pPr marL="0" indent="0" defTabSz="914400"/>
            <a:r>
              <a:rPr lang="cs-CZ" sz="2000">
                <a:latin typeface="Tahoma" pitchFamily="34" charset="0"/>
              </a:rPr>
              <a:t>Anotace: </a:t>
            </a:r>
          </a:p>
          <a:p>
            <a:pPr marL="0" indent="0" defTabSz="914400"/>
            <a:r>
              <a:rPr lang="cs-CZ" sz="2000">
                <a:latin typeface="Tahoma" pitchFamily="34" charset="0"/>
              </a:rPr>
              <a:t> Určeno jako úvodní materiál k seznámení s pojmem logaritmická funkce. Vhodné</a:t>
            </a:r>
            <a:r>
              <a:rPr lang="cs-CZ" sz="2000">
                <a:solidFill>
                  <a:srgbClr val="323D4F"/>
                </a:solidFill>
                <a:latin typeface="Tahoma" pitchFamily="34" charset="0"/>
                <a:cs typeface="Arial" charset="0"/>
              </a:rPr>
              <a:t> </a:t>
            </a:r>
            <a:r>
              <a:rPr lang="cs-CZ" sz="2000">
                <a:latin typeface="Tahoma" pitchFamily="34" charset="0"/>
                <a:cs typeface="Arial" charset="0"/>
              </a:rPr>
              <a:t>k přímé výuce</a:t>
            </a:r>
            <a:r>
              <a:rPr lang="cs-CZ">
                <a:latin typeface="Tahoma" pitchFamily="34" charset="0"/>
                <a:cs typeface="Arial" charset="0"/>
              </a:rPr>
              <a:t> </a:t>
            </a:r>
            <a:r>
              <a:rPr lang="cs-CZ" sz="2000">
                <a:latin typeface="Tahoma" pitchFamily="34" charset="0"/>
                <a:cs typeface="Arial" charset="0"/>
              </a:rPr>
              <a:t>i k samostudiu</a:t>
            </a:r>
            <a:r>
              <a:rPr lang="cs-CZ">
                <a:latin typeface="Tahoma" pitchFamily="34" charset="0"/>
                <a:cs typeface="Arial" charset="0"/>
              </a:rPr>
              <a:t>.</a:t>
            </a:r>
            <a:r>
              <a:rPr lang="cs-CZ">
                <a:latin typeface="Tahoma" pitchFamily="34" charset="0"/>
              </a:rPr>
              <a:t> </a:t>
            </a:r>
            <a:endParaRPr lang="cs-CZ">
              <a:latin typeface="Tahoma" pitchFamily="34" charset="0"/>
              <a:cs typeface="Arial" charset="0"/>
            </a:endParaRPr>
          </a:p>
          <a:p>
            <a:pPr marL="0" indent="0" defTabSz="914400"/>
            <a:endParaRPr lang="cs-CZ">
              <a:latin typeface="Tahoma" pitchFamily="34" charset="0"/>
              <a:cs typeface="Arial" charset="0"/>
            </a:endParaRPr>
          </a:p>
          <a:p>
            <a:pPr marL="0" indent="0" defTabSz="914400"/>
            <a:r>
              <a:rPr lang="cs-CZ" sz="2000">
                <a:latin typeface="Tahoma" pitchFamily="34" charset="0"/>
                <a:cs typeface="Arial" charset="0"/>
              </a:rPr>
              <a:t>Zdroje:</a:t>
            </a:r>
          </a:p>
          <a:p>
            <a:pPr marL="0" indent="0" defTabSz="914400"/>
            <a:r>
              <a:rPr lang="cs-CZ" sz="2000">
                <a:latin typeface="Tahoma" pitchFamily="34" charset="0"/>
                <a:cs typeface="Arial" charset="0"/>
              </a:rPr>
              <a:t>Josef Polák, Přehled středoškolské matematiky, 1991</a:t>
            </a:r>
          </a:p>
          <a:p>
            <a:pPr marL="0" indent="0" defTabSz="914400"/>
            <a:r>
              <a:rPr lang="cs-CZ" sz="2000">
                <a:latin typeface="Tahoma" pitchFamily="34" charset="0"/>
                <a:cs typeface="Arial" charset="0"/>
              </a:rPr>
              <a:t>Program Graph</a:t>
            </a:r>
          </a:p>
          <a:p>
            <a:pPr marL="0" indent="0" defTabSz="914400"/>
            <a:endParaRPr lang="cs-CZ">
              <a:latin typeface="Tahoma" pitchFamily="34" charset="0"/>
              <a:cs typeface="Arial" charset="0"/>
            </a:endParaRPr>
          </a:p>
        </p:txBody>
      </p:sp>
      <p:pic>
        <p:nvPicPr>
          <p:cNvPr id="41987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Microsoft YaHei"/>
        <a:cs typeface=""/>
      </a:majorFont>
      <a:minorFont>
        <a:latin typeface="Arial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pitchFamily="34" charset="-122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2318</TotalTime>
  <Words>270</Words>
  <Application>Microsoft Office PowerPoint</Application>
  <PresentationFormat>Předvádění na obrazovce (4:3)</PresentationFormat>
  <Paragraphs>53</Paragraphs>
  <Slides>9</Slides>
  <Notes>5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Arial</vt:lpstr>
      <vt:lpstr>Microsoft YaHei</vt:lpstr>
      <vt:lpstr>Times New Roman</vt:lpstr>
      <vt:lpstr>Tahoma</vt:lpstr>
      <vt:lpstr>Amerigo AT</vt:lpstr>
      <vt:lpstr>Symbol</vt:lpstr>
      <vt:lpstr>Default Design</vt:lpstr>
      <vt:lpstr>Microsoft Equation 3.0</vt:lpstr>
      <vt:lpstr>Obrázek programu Paintbrush</vt:lpstr>
      <vt:lpstr>Střední průmyslová škola elektrotechnická a informačních technologií Brno   Číslo a název projektu: CZ.1.07/1.5.00/34.0521 – Investice do vzdělání nesou nejvyšší úrok  Autor: Mgr. Blanka Šmídová  Tematická sada: Závislosti,vztahy a práce s daty  Téma: Logaritmická funkce  Číslo materiálu: VY_42_INOVACE_03_30</vt:lpstr>
      <vt:lpstr>Snímek 2</vt:lpstr>
      <vt:lpstr>Logaritmická funkce </vt:lpstr>
      <vt:lpstr>Snímek 4</vt:lpstr>
      <vt:lpstr>Snímek 5</vt:lpstr>
      <vt:lpstr>Snímek 6</vt:lpstr>
      <vt:lpstr>Logaritmická funkce 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funkce</dc:title>
  <dc:creator>Blanka Šmídová</dc:creator>
  <dc:description>Autorem materiálu a všech jeho částí, není-li uvedeno jinak, je Ing. Kamila Kočová._x000d_
Dostupné z Metodického portálu www.rvp.cz, ISSN: 1802-4785, financovaného z ESF a státního rozpočtu ČR._x000d_
Provozováno Výzkumným ústavem pedagogickým v Praze.</dc:description>
  <cp:lastModifiedBy>Dum</cp:lastModifiedBy>
  <cp:revision>97</cp:revision>
  <cp:lastPrinted>1601-01-01T00:00:00Z</cp:lastPrinted>
  <dcterms:created xsi:type="dcterms:W3CDTF">2005-12-12T15:07:41Z</dcterms:created>
  <dcterms:modified xsi:type="dcterms:W3CDTF">2014-03-16T09:27:21Z</dcterms:modified>
</cp:coreProperties>
</file>