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56" r:id="rId3"/>
    <p:sldId id="305" r:id="rId4"/>
    <p:sldId id="302" r:id="rId5"/>
    <p:sldId id="296" r:id="rId6"/>
    <p:sldId id="297" r:id="rId7"/>
    <p:sldId id="298" r:id="rId8"/>
    <p:sldId id="313" r:id="rId9"/>
    <p:sldId id="314" r:id="rId10"/>
    <p:sldId id="308" r:id="rId11"/>
    <p:sldId id="306" r:id="rId12"/>
    <p:sldId id="307" r:id="rId13"/>
    <p:sldId id="315" r:id="rId14"/>
    <p:sldId id="316" r:id="rId15"/>
    <p:sldId id="317" r:id="rId16"/>
    <p:sldId id="275" r:id="rId17"/>
    <p:sldId id="277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6C0867"/>
    <a:srgbClr val="EA851B"/>
    <a:srgbClr val="000000"/>
    <a:srgbClr val="66FFFF"/>
    <a:srgbClr val="02283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853" autoAdjust="0"/>
    <p:restoredTop sz="93605" autoAdjust="0"/>
  </p:normalViewPr>
  <p:slideViewPr>
    <p:cSldViewPr snapToGrid="0">
      <p:cViewPr>
        <p:scale>
          <a:sx n="75" d="100"/>
          <a:sy n="75" d="100"/>
        </p:scale>
        <p:origin x="-846" y="12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6669788-B51A-4748-B163-C912783B9544}" type="datetimeFigureOut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B8D5499-A71C-49B8-A0CE-CC000D8E25C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C692F-ADD8-453E-BD4E-BD3F67EB9E71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EB29E-4F25-4538-A39B-D61BB62EA30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82F14-9B73-43A0-BAC1-52E41DDB06C7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40535-3DCA-4600-A281-35FF8D91B00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C40A0-B2D4-45AF-B8DC-97ED8DC34FF8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11CC6-B978-4069-9520-183EB864212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4588BA-F1BA-4E66-9956-7C932712320A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326DE-2F41-496F-A89A-912EE6AE35F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1A76B-94D9-4BBC-893C-2856F5052E5B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8227F-F0FB-4908-B473-426514C8B68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6DD99-A3F8-4E2C-807D-6FC9C8D9B67A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1E76B-14FB-45F4-8C55-C2D3E80D082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D602B-FE9E-49D5-B7F1-AE1FCC01A156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6637C-8EB5-4F18-9528-58185C06A4A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8680B-211B-49CC-8721-36D03C0E6CC0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7279E-61AC-4883-9819-BD33A01E3B8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571AC-65C6-403A-A223-DC476ACC8CFB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CEB16-2721-4445-92C7-564AC9B6A54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BF3C5-5F94-41BB-89B8-B71AB21EC246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64C98-4DB6-4858-B5F9-8C554E1BB02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BA8C5-B8D7-4794-BF2F-FDB65D0156C1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FB09B-D32E-4293-841A-948390175B0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1D71B-AC13-467F-B9C2-E8BC76EDE601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AE33E-7923-4950-B9CF-432942A3B70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B15CC-10E0-4607-9795-493384830B08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99648-7FD5-457E-9439-327FF1F2CD9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D80D8-6F0F-4BB6-9D7F-CAD57BA947AF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D15D1-08A9-4057-B7FD-2E23D13BD2A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E717F-A833-4119-883A-ED89F9F2C3D2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1D24E-8302-48A5-8326-DF8939DFA11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8AE35-FADC-4D0F-9033-2102F54D5DFD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3CDAE-7A34-49D3-AC25-2F2864C682E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472C1-1BFC-44A5-8C3B-393EC9836398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0C20A9-F0E2-44AA-A5FA-742893019A1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A6E8B-1DDA-4E5D-A8A1-182EBBF80088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9936D-BA14-4FB7-9D2D-8E59A658A67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F6F95-D6A9-49AA-A201-4C0C27B98447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ADC2E-C0BF-4E55-8151-A9C2BBD711B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CA6A7-830E-4418-BECD-F583E9879568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C9048-216A-40AB-97C2-35CC0170605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8C905-1961-4288-99C4-5C8E2EBBCF90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56850-134F-40F8-BC22-7328A0F62D3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F4F07-7FFA-4CDD-9FFB-7B380BA2E836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747F8-1E54-495F-8594-83B002AE397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3352E2F-2A16-4B64-AAE1-251DA36E4D92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26C637E-BDF1-49EC-8EB1-C75DE504542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ransition spd="slow">
    <p:fade/>
  </p:transition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3315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423242A-6594-43AB-A865-55585391A8FB}" type="datetime1">
              <a:rPr lang="cs-CZ"/>
              <a:pPr>
                <a:defRPr/>
              </a:pPr>
              <a:t>15.3.2014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7A23801-001E-4A7D-9D2F-3A822A9D646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1" r:id="rId2"/>
    <p:sldLayoutId id="2147483680" r:id="rId3"/>
    <p:sldLayoutId id="2147483679" r:id="rId4"/>
    <p:sldLayoutId id="2147483678" r:id="rId5"/>
    <p:sldLayoutId id="2147483677" r:id="rId6"/>
    <p:sldLayoutId id="2147483676" r:id="rId7"/>
    <p:sldLayoutId id="2147483675" r:id="rId8"/>
    <p:sldLayoutId id="2147483674" r:id="rId9"/>
    <p:sldLayoutId id="2147483673" r:id="rId10"/>
    <p:sldLayoutId id="2147483672" r:id="rId11"/>
  </p:sldLayoutIdLst>
  <p:transition spd="slow">
    <p:fade/>
  </p:transition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utorubik.sk/wp-content/uploads/2011/03/brzdny_valec.png" TargetMode="External"/><Relationship Id="rId13" Type="http://schemas.openxmlformats.org/officeDocument/2006/relationships/hyperlink" Target="http://obchod.fimas.cz/fotky7833/fotos/_vyr_13678804370.jpg" TargetMode="External"/><Relationship Id="rId3" Type="http://schemas.openxmlformats.org/officeDocument/2006/relationships/image" Target="../media/image2.jpeg"/><Relationship Id="rId7" Type="http://schemas.openxmlformats.org/officeDocument/2006/relationships/hyperlink" Target="http://www.autoznalosti.cz/images/stories/podvozek_kola/posilovac-maly.jpg" TargetMode="External"/><Relationship Id="rId12" Type="http://schemas.openxmlformats.org/officeDocument/2006/relationships/hyperlink" Target="http://www.fm-autodily.com/images/BR-001-LUC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autoznalosti.cz/images/stories/podvozek_kola/brzdy_II.jpg" TargetMode="External"/><Relationship Id="rId11" Type="http://schemas.openxmlformats.org/officeDocument/2006/relationships/hyperlink" Target="http://skoda.panda.cz/obrazky2/312_3.jpg" TargetMode="External"/><Relationship Id="rId5" Type="http://schemas.openxmlformats.org/officeDocument/2006/relationships/hyperlink" Target="http://pepon1.free.fr/CITROEN%20XM_fichiers/mecanic/brzdovy_pedal.gif" TargetMode="External"/><Relationship Id="rId10" Type="http://schemas.openxmlformats.org/officeDocument/2006/relationships/hyperlink" Target="http://skoda.panda.cz/obrazky2/312_7.jpg" TargetMode="External"/><Relationship Id="rId4" Type="http://schemas.openxmlformats.org/officeDocument/2006/relationships/hyperlink" Target="http://www.autoznalosti.cz/images/stories/podvozek_kola/okruh_HH.jpg" TargetMode="External"/><Relationship Id="rId9" Type="http://schemas.openxmlformats.org/officeDocument/2006/relationships/hyperlink" Target="http://www.autoznalosti.cz/images/stories/podvozek_kola/hlavni_valec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750888" y="2060575"/>
          <a:ext cx="7559675" cy="3671888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Brzdy kapalinové dvouokruhové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Brzdy, hlavní brzdový válec, brzdové okruhy, brzdiče, hydraulický převod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Automobily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Bc. Ladislav Hajný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1. ročník - Mechanik opravář motorových vozidel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Seznam viz poslední strana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83" name="TextovéPole 9"/>
          <p:cNvSpPr txBox="1">
            <a:spLocks noChangeArrowheads="1"/>
          </p:cNvSpPr>
          <p:nvPr/>
        </p:nvSpPr>
        <p:spPr bwMode="auto">
          <a:xfrm>
            <a:off x="757238" y="977900"/>
            <a:ext cx="75596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800" b="1">
                <a:latin typeface="Calibri" pitchFamily="34" charset="0"/>
              </a:rPr>
              <a:t>Brzdy kapalinové dvouokruhové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0609ABEE-E655-4416-98ED-76FAEC92CC3B}" type="slidenum">
              <a:rPr lang="cs-CZ"/>
              <a:pPr>
                <a:defRPr/>
              </a:pPr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6686" name="TextovéPole 12"/>
          <p:cNvSpPr txBox="1">
            <a:spLocks noChangeArrowheads="1"/>
          </p:cNvSpPr>
          <p:nvPr/>
        </p:nvSpPr>
        <p:spPr bwMode="auto">
          <a:xfrm>
            <a:off x="757238" y="1500188"/>
            <a:ext cx="75596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000" b="1">
                <a:latin typeface="Calibri" pitchFamily="34" charset="0"/>
              </a:rPr>
              <a:t>VY_32_INOVACE_14_275</a:t>
            </a:r>
          </a:p>
        </p:txBody>
      </p:sp>
      <p:pic>
        <p:nvPicPr>
          <p:cNvPr id="26687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88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>
          <a:xfrm>
            <a:off x="612775" y="360363"/>
            <a:ext cx="7918450" cy="719137"/>
          </a:xfrm>
          <a:solidFill>
            <a:srgbClr val="EA851B"/>
          </a:solidFill>
        </p:spPr>
        <p:txBody>
          <a:bodyPr/>
          <a:lstStyle/>
          <a:p>
            <a:r>
              <a:rPr lang="cs-CZ" sz="3200" smtClean="0"/>
              <a:t>Brzdy kapalinové dvouokruhové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44F85E-C092-4C8D-A737-E2F5AA8C9135}" type="slidenum">
              <a:rPr lang="cs-CZ"/>
              <a:pPr>
                <a:defRPr/>
              </a:pPr>
              <a:t>2</a:t>
            </a:fld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2775" y="1439863"/>
            <a:ext cx="7918450" cy="5040312"/>
          </a:xfrm>
          <a:prstGeom prst="rect">
            <a:avLst/>
          </a:prstGeom>
          <a:noFill/>
        </p:spPr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200" i="1" u="sng" dirty="0">
                <a:latin typeface="+mn-lt"/>
                <a:cs typeface="+mn-cs"/>
              </a:rPr>
              <a:t>Brzdová dvouokruhová hydraulická soustava s podtlakovým posilovačem</a:t>
            </a:r>
            <a:r>
              <a:rPr lang="cs-CZ" sz="2200" dirty="0">
                <a:latin typeface="+mn-lt"/>
                <a:cs typeface="+mn-cs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200" i="1" u="sng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200" i="1" u="sng" dirty="0">
              <a:latin typeface="+mn-lt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>
                <a:latin typeface="+mn-lt"/>
                <a:cs typeface="+mn-cs"/>
              </a:rPr>
              <a:t>brzdový pedál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>
                <a:latin typeface="+mn-lt"/>
                <a:cs typeface="+mn-cs"/>
              </a:rPr>
              <a:t>podtlakový posilovač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>
                <a:latin typeface="+mn-lt"/>
                <a:cs typeface="+mn-cs"/>
              </a:rPr>
              <a:t>hlavní brzdový válec</a:t>
            </a: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	(tandemový)</a:t>
            </a: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Tx/>
              <a:buAutoNum type="arabicPeriod" startAt="4"/>
              <a:defRPr/>
            </a:pPr>
            <a:r>
              <a:rPr lang="cs-CZ" dirty="0">
                <a:latin typeface="+mn-lt"/>
                <a:cs typeface="+mn-cs"/>
              </a:rPr>
              <a:t>omezovač brzd. tlaku</a:t>
            </a: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	</a:t>
            </a:r>
            <a:r>
              <a:rPr lang="cs-CZ" dirty="0">
                <a:latin typeface="+mn-lt"/>
                <a:cs typeface="+mn-cs"/>
              </a:rPr>
              <a:t>zadních brzd</a:t>
            </a: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Tx/>
              <a:buAutoNum type="arabicPeriod" startAt="5"/>
              <a:defRPr/>
            </a:pPr>
            <a:r>
              <a:rPr lang="cs-CZ" dirty="0">
                <a:latin typeface="+mn-lt"/>
                <a:cs typeface="+mn-cs"/>
              </a:rPr>
              <a:t>kotoučové brzdy</a:t>
            </a: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Tx/>
              <a:buAutoNum type="arabicPeriod" startAt="5"/>
              <a:defRPr/>
            </a:pPr>
            <a:r>
              <a:rPr lang="cs-CZ" dirty="0">
                <a:latin typeface="+mn-lt"/>
                <a:cs typeface="+mn-cs"/>
              </a:rPr>
              <a:t>bubnové brzdy</a:t>
            </a:r>
            <a:endParaRPr lang="cs-CZ" dirty="0">
              <a:latin typeface="+mn-lt"/>
              <a:cs typeface="+mn-cs"/>
            </a:endParaRPr>
          </a:p>
        </p:txBody>
      </p:sp>
      <p:pic>
        <p:nvPicPr>
          <p:cNvPr id="2765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68650" y="2590800"/>
            <a:ext cx="5414963" cy="350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775" y="360363"/>
            <a:ext cx="7918450" cy="719137"/>
          </a:xfrm>
          <a:solidFill>
            <a:srgbClr val="EA851B"/>
          </a:soli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4000" dirty="0"/>
              <a:t>Brzdy kapalinové dvouokruhové</a:t>
            </a:r>
            <a:br>
              <a:rPr lang="cs-CZ" sz="4000" dirty="0"/>
            </a:br>
            <a:r>
              <a:rPr lang="cs-CZ" sz="3200" dirty="0"/>
              <a:t/>
            </a:r>
            <a:br>
              <a:rPr lang="cs-CZ" sz="3200" dirty="0"/>
            </a:br>
            <a:endParaRPr lang="cs-CZ" sz="32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F39F13-C53D-445C-8ADF-7FC871693134}" type="slidenum">
              <a:rPr lang="cs-CZ"/>
              <a:pPr>
                <a:defRPr/>
              </a:pPr>
              <a:t>3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775" y="1439863"/>
            <a:ext cx="7918450" cy="5003800"/>
          </a:xfrm>
        </p:spPr>
        <p:txBody>
          <a:bodyPr rtlCol="0">
            <a:normAutofit/>
          </a:bodyPr>
          <a:lstStyle/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Brzdový pedál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/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Pomocí brzdového pedálu vyvíjí řidič svou svalovou silou tlak na hydraulickou soustavu brzd.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/>
              <a:t>vyvíjená síla nesmí být větší než 450N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/>
              <a:t>pedál brzdy je převod, kdy délkou a uložením pedálu se může zmenšit ovládací síla</a:t>
            </a:r>
            <a:endParaRPr lang="cs-CZ" sz="2000" dirty="0"/>
          </a:p>
        </p:txBody>
      </p:sp>
      <p:pic>
        <p:nvPicPr>
          <p:cNvPr id="28676" name="Picture 3"/>
          <p:cNvPicPr>
            <a:picLocks noChangeAspect="1" noChangeArrowheads="1"/>
          </p:cNvPicPr>
          <p:nvPr/>
        </p:nvPicPr>
        <p:blipFill>
          <a:blip r:embed="rId2"/>
          <a:srcRect l="1361" t="1794" r="2119" b="51395"/>
          <a:stretch>
            <a:fillRect/>
          </a:stretch>
        </p:blipFill>
        <p:spPr bwMode="auto">
          <a:xfrm>
            <a:off x="611188" y="3983038"/>
            <a:ext cx="3635375" cy="246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4"/>
          <p:cNvPicPr>
            <a:picLocks noChangeAspect="1" noChangeArrowheads="1"/>
          </p:cNvPicPr>
          <p:nvPr/>
        </p:nvPicPr>
        <p:blipFill>
          <a:blip r:embed="rId2"/>
          <a:srcRect l="1741" t="51192" r="1741" b="1453"/>
          <a:stretch>
            <a:fillRect/>
          </a:stretch>
        </p:blipFill>
        <p:spPr bwMode="auto">
          <a:xfrm>
            <a:off x="4878388" y="3983038"/>
            <a:ext cx="3594100" cy="246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Nadpis 1"/>
          <p:cNvSpPr>
            <a:spLocks noGrp="1"/>
          </p:cNvSpPr>
          <p:nvPr>
            <p:ph type="title"/>
          </p:nvPr>
        </p:nvSpPr>
        <p:spPr>
          <a:xfrm>
            <a:off x="612775" y="360363"/>
            <a:ext cx="7918450" cy="719137"/>
          </a:xfrm>
          <a:solidFill>
            <a:srgbClr val="EA851B"/>
          </a:solidFill>
        </p:spPr>
        <p:txBody>
          <a:bodyPr/>
          <a:lstStyle/>
          <a:p>
            <a:r>
              <a:rPr lang="cs-CZ" sz="3200" smtClean="0"/>
              <a:t>Brzdy kapalinové dvouokruhové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20CE34-C67D-4880-87B3-7ED2811830BE}" type="slidenum">
              <a:rPr lang="cs-CZ"/>
              <a:pPr>
                <a:defRPr/>
              </a:pPr>
              <a:t>4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775" y="1439863"/>
            <a:ext cx="7918450" cy="5003800"/>
          </a:xfrm>
        </p:spPr>
        <p:txBody>
          <a:bodyPr rtlCol="0">
            <a:normAutofit/>
          </a:bodyPr>
          <a:lstStyle/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Podtlakový posilovač brzd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/>
              <a:t>posilovač </a:t>
            </a:r>
            <a:r>
              <a:rPr lang="cs-CZ" sz="2000" dirty="0"/>
              <a:t>brzd zesiluje </a:t>
            </a:r>
            <a:r>
              <a:rPr lang="cs-CZ" sz="2000" dirty="0" smtClean="0"/>
              <a:t>sílu ovládání </a:t>
            </a:r>
            <a:r>
              <a:rPr lang="cs-CZ" sz="2000" dirty="0"/>
              <a:t>brzdy </a:t>
            </a:r>
            <a:r>
              <a:rPr lang="cs-CZ" sz="2000" dirty="0" smtClean="0"/>
              <a:t>a tím </a:t>
            </a:r>
            <a:r>
              <a:rPr lang="cs-CZ" sz="2000" dirty="0"/>
              <a:t>snižuje manuální práci řidiče potřebnou pro správnou funkci</a:t>
            </a:r>
            <a:r>
              <a:rPr lang="cs-CZ" sz="2000" dirty="0" smtClean="0"/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/>
              <a:t>většina </a:t>
            </a:r>
            <a:r>
              <a:rPr lang="cs-CZ" sz="2000" dirty="0"/>
              <a:t>automobilů </a:t>
            </a:r>
            <a:r>
              <a:rPr lang="cs-CZ" sz="2000" dirty="0" smtClean="0"/>
              <a:t>používá posilovač </a:t>
            </a:r>
            <a:r>
              <a:rPr lang="cs-CZ" sz="2000" dirty="0"/>
              <a:t>brzd v kombinaci s hlavním </a:t>
            </a:r>
            <a:r>
              <a:rPr lang="cs-CZ" sz="2000" dirty="0" smtClean="0"/>
              <a:t>brzdovým válcem.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/>
              <a:t>posilovač </a:t>
            </a:r>
            <a:r>
              <a:rPr lang="cs-CZ" sz="2000" dirty="0"/>
              <a:t>nesmí narušit přesné, citlivé ovládání brzdné síly. 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/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/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Z </a:t>
            </a:r>
            <a:r>
              <a:rPr lang="cs-CZ" sz="2000" dirty="0"/>
              <a:t>hlediska </a:t>
            </a:r>
            <a:r>
              <a:rPr lang="cs-CZ" sz="2000" dirty="0" smtClean="0"/>
              <a:t>konstrukce </a:t>
            </a:r>
            <a:r>
              <a:rPr lang="cs-CZ" sz="2000" dirty="0"/>
              <a:t>rozeznáváme dva </a:t>
            </a:r>
            <a:r>
              <a:rPr lang="cs-CZ" sz="2000" dirty="0" smtClean="0"/>
              <a:t>druhy: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/>
              <a:t>podtlakový – všechna vozidla OA + NA₁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/>
              <a:t>hydraulický – v současnosti málo používaný</a:t>
            </a:r>
          </a:p>
        </p:txBody>
      </p:sp>
      <p:pic>
        <p:nvPicPr>
          <p:cNvPr id="29700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61038" y="3703638"/>
            <a:ext cx="2768600" cy="276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Nadpis 1"/>
          <p:cNvSpPr>
            <a:spLocks noGrp="1"/>
          </p:cNvSpPr>
          <p:nvPr>
            <p:ph type="title"/>
          </p:nvPr>
        </p:nvSpPr>
        <p:spPr>
          <a:xfrm>
            <a:off x="612775" y="360363"/>
            <a:ext cx="7918450" cy="719137"/>
          </a:xfrm>
          <a:solidFill>
            <a:srgbClr val="EA851B"/>
          </a:solidFill>
        </p:spPr>
        <p:txBody>
          <a:bodyPr/>
          <a:lstStyle/>
          <a:p>
            <a:r>
              <a:rPr lang="cs-CZ" sz="3200" smtClean="0"/>
              <a:t>Brzdy kapalinové dvouokruhové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7DD5E4-5901-4289-8419-4467B6976BB5}" type="slidenum">
              <a:rPr lang="cs-CZ"/>
              <a:pPr>
                <a:defRPr/>
              </a:pPr>
              <a:t>5</a:t>
            </a:fld>
            <a:endParaRPr lang="cs-CZ" dirty="0"/>
          </a:p>
        </p:txBody>
      </p:sp>
      <p:sp>
        <p:nvSpPr>
          <p:cNvPr id="30723" name="Zástupný symbol pro obsah 2"/>
          <p:cNvSpPr>
            <a:spLocks noGrp="1"/>
          </p:cNvSpPr>
          <p:nvPr>
            <p:ph idx="1"/>
          </p:nvPr>
        </p:nvSpPr>
        <p:spPr>
          <a:xfrm>
            <a:off x="612775" y="1439863"/>
            <a:ext cx="7918450" cy="5003800"/>
          </a:xfrm>
        </p:spPr>
        <p:txBody>
          <a:bodyPr/>
          <a:lstStyle/>
          <a:p>
            <a:pPr marL="361950" indent="-361950">
              <a:spcBef>
                <a:spcPct val="0"/>
              </a:spcBef>
              <a:buFont typeface="Arial" charset="0"/>
              <a:buNone/>
            </a:pPr>
            <a:r>
              <a:rPr lang="cs-CZ" sz="2000" smtClean="0"/>
              <a:t>Podtlakový posilovač brzd</a:t>
            </a:r>
          </a:p>
        </p:txBody>
      </p:sp>
      <p:pic>
        <p:nvPicPr>
          <p:cNvPr id="3072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35363" y="1439863"/>
            <a:ext cx="4992687" cy="499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Nadpis 1"/>
          <p:cNvSpPr>
            <a:spLocks noGrp="1"/>
          </p:cNvSpPr>
          <p:nvPr>
            <p:ph type="title"/>
          </p:nvPr>
        </p:nvSpPr>
        <p:spPr>
          <a:xfrm>
            <a:off x="612775" y="360363"/>
            <a:ext cx="7918450" cy="719137"/>
          </a:xfrm>
          <a:solidFill>
            <a:srgbClr val="EA851B"/>
          </a:solidFill>
        </p:spPr>
        <p:txBody>
          <a:bodyPr/>
          <a:lstStyle/>
          <a:p>
            <a:r>
              <a:rPr lang="cs-CZ" sz="3200" smtClean="0"/>
              <a:t>Brzdy kapalinové dvouokruhové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2CC7DF-1656-4752-8153-BDF7A6E98FF7}" type="slidenum">
              <a:rPr lang="cs-CZ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 noChangeAspect="1"/>
          </p:cNvSpPr>
          <p:nvPr>
            <p:ph idx="1"/>
          </p:nvPr>
        </p:nvSpPr>
        <p:spPr>
          <a:xfrm>
            <a:off x="612775" y="1439863"/>
            <a:ext cx="7918450" cy="5040312"/>
          </a:xfrm>
        </p:spPr>
        <p:txBody>
          <a:bodyPr rtlCol="0">
            <a:no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</a:t>
            </a:r>
            <a:r>
              <a:rPr lang="cs-CZ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válec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/>
              <a:t>brzdící </a:t>
            </a:r>
            <a:r>
              <a:rPr lang="cs-CZ" sz="2000" dirty="0"/>
              <a:t>proces je zahájen a řízen prostřednictvím hlavního brzdového </a:t>
            </a:r>
            <a:r>
              <a:rPr lang="cs-CZ" sz="2000" dirty="0" smtClean="0"/>
              <a:t>válce tomto případě dvouokruhového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/>
              <a:t>současné </a:t>
            </a:r>
            <a:r>
              <a:rPr lang="cs-CZ" sz="2000" dirty="0"/>
              <a:t>předpisy stanovují, že z hlediska bezpečnosti musí být osobní automobily vybaveny dvěma brzdnými </a:t>
            </a:r>
            <a:r>
              <a:rPr lang="cs-CZ" sz="2000" dirty="0" smtClean="0"/>
              <a:t>okruhy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/>
              <a:t>hlavní </a:t>
            </a:r>
            <a:r>
              <a:rPr lang="cs-CZ" sz="2000" dirty="0"/>
              <a:t>válec </a:t>
            </a:r>
            <a:r>
              <a:rPr lang="cs-CZ" sz="2000" dirty="0" smtClean="0"/>
              <a:t>je navržen </a:t>
            </a:r>
            <a:r>
              <a:rPr lang="cs-CZ" sz="2000" dirty="0"/>
              <a:t>jako dvouokruhový - tandemový</a:t>
            </a:r>
            <a:r>
              <a:rPr lang="cs-CZ" sz="2000" dirty="0" smtClean="0"/>
              <a:t>.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Uvnitř </a:t>
            </a:r>
            <a:r>
              <a:rPr lang="cs-CZ" sz="2000" dirty="0"/>
              <a:t>tělesa válce nalezneme dva písty, plovoucí a tlačný. Každý z nich je utěsněn </a:t>
            </a:r>
            <a:r>
              <a:rPr lang="cs-CZ" sz="2000" dirty="0" smtClean="0"/>
              <a:t>manžetami, </a:t>
            </a:r>
            <a:r>
              <a:rPr lang="cs-CZ" sz="2000" dirty="0"/>
              <a:t>oddělující od sebe pracovní okruhy. Okruhy jsou </a:t>
            </a:r>
            <a:r>
              <a:rPr lang="cs-CZ" sz="2000" dirty="0" smtClean="0"/>
              <a:t>doplňujícími </a:t>
            </a:r>
            <a:r>
              <a:rPr lang="cs-CZ" sz="2000" dirty="0"/>
              <a:t>kanálky spojeny s vyrovnávací </a:t>
            </a:r>
            <a:r>
              <a:rPr lang="cs-CZ" sz="2000" dirty="0" smtClean="0"/>
              <a:t>nádobou.</a:t>
            </a:r>
            <a:endParaRPr lang="cs-CZ" sz="20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/>
              <a:t> </a:t>
            </a:r>
            <a:endParaRPr lang="cs-CZ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	</a:t>
            </a:r>
          </a:p>
        </p:txBody>
      </p:sp>
      <p:pic>
        <p:nvPicPr>
          <p:cNvPr id="3174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4350" y="4310063"/>
            <a:ext cx="5302250" cy="227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Nadpis 1"/>
          <p:cNvSpPr>
            <a:spLocks noGrp="1"/>
          </p:cNvSpPr>
          <p:nvPr>
            <p:ph type="title"/>
          </p:nvPr>
        </p:nvSpPr>
        <p:spPr>
          <a:xfrm>
            <a:off x="612775" y="360363"/>
            <a:ext cx="7918450" cy="719137"/>
          </a:xfrm>
          <a:solidFill>
            <a:srgbClr val="EA851B"/>
          </a:solidFill>
        </p:spPr>
        <p:txBody>
          <a:bodyPr/>
          <a:lstStyle/>
          <a:p>
            <a:r>
              <a:rPr lang="cs-CZ" sz="3200" smtClean="0"/>
              <a:t>Brzdy kapalinové dvouokruhové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3CB49E-B20D-46F7-90DA-EA2DB632CC4D}" type="slidenum">
              <a:rPr lang="cs-CZ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 noChangeAspect="1"/>
          </p:cNvSpPr>
          <p:nvPr>
            <p:ph idx="1"/>
          </p:nvPr>
        </p:nvSpPr>
        <p:spPr>
          <a:xfrm>
            <a:off x="612775" y="1439863"/>
            <a:ext cx="7918450" cy="5040312"/>
          </a:xfrm>
        </p:spPr>
        <p:txBody>
          <a:bodyPr rtlCol="0">
            <a:no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/>
              <a:t> </a:t>
            </a:r>
            <a:endParaRPr lang="cs-CZ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	</a:t>
            </a:r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1100" y="1200150"/>
            <a:ext cx="6781800" cy="558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Nadpis 1"/>
          <p:cNvSpPr>
            <a:spLocks noGrp="1"/>
          </p:cNvSpPr>
          <p:nvPr>
            <p:ph type="title"/>
          </p:nvPr>
        </p:nvSpPr>
        <p:spPr>
          <a:xfrm>
            <a:off x="612775" y="360363"/>
            <a:ext cx="7918450" cy="719137"/>
          </a:xfrm>
          <a:solidFill>
            <a:srgbClr val="EA851B"/>
          </a:solidFill>
        </p:spPr>
        <p:txBody>
          <a:bodyPr/>
          <a:lstStyle/>
          <a:p>
            <a:r>
              <a:rPr lang="cs-CZ" sz="3200" smtClean="0"/>
              <a:t>Brzdy kapalinové dvouokruhové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FD7A86-6705-4AA4-A4A6-9E364604A11F}" type="slidenum">
              <a:rPr lang="cs-CZ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 noChangeAspect="1"/>
          </p:cNvSpPr>
          <p:nvPr>
            <p:ph idx="1"/>
          </p:nvPr>
        </p:nvSpPr>
        <p:spPr>
          <a:xfrm>
            <a:off x="612775" y="1439863"/>
            <a:ext cx="7918450" cy="5040312"/>
          </a:xfrm>
        </p:spPr>
        <p:txBody>
          <a:bodyPr rtlCol="0">
            <a:no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Činnost při brzdění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/>
              <a:t>sešlápnutím </a:t>
            </a:r>
            <a:r>
              <a:rPr lang="cs-CZ" sz="2000" dirty="0"/>
              <a:t>pedálu táhlo posune tlačný píst. Vyrovnávací otvor je utěsněn primární manžetou a tlakový prostor I. okruhu uzavřen. Manžeta je chráněna podložkou, aby nedošlo k tomu, že by hrana manžety byla kapalinou natlačena do vyrovnávacího otvoru a tím poškozena.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/>
              <a:t>rostoucí </a:t>
            </a:r>
            <a:r>
              <a:rPr lang="cs-CZ" sz="2000" dirty="0"/>
              <a:t>tlak I. okruhu posouvá plovoucí píst. Centrální kolík už není podepírán kolíkem dorazu, takže centrální ventil se uzavře a s ním i II. okruh. Tlak v II. okruhu </a:t>
            </a:r>
            <a:r>
              <a:rPr lang="cs-CZ" sz="2000" dirty="0" smtClean="0"/>
              <a:t>roste a brzdy </a:t>
            </a:r>
            <a:r>
              <a:rPr lang="cs-CZ" sz="2000" dirty="0"/>
              <a:t>jsou v provozu.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/>
              <a:t>při odbrzdění </a:t>
            </a:r>
            <a:r>
              <a:rPr lang="cs-CZ" sz="2000" dirty="0"/>
              <a:t>a uvolnění tlačné </a:t>
            </a:r>
            <a:r>
              <a:rPr lang="cs-CZ" sz="2000" dirty="0" smtClean="0"/>
              <a:t>tyče, </a:t>
            </a:r>
            <a:r>
              <a:rPr lang="cs-CZ" sz="2000" dirty="0"/>
              <a:t>pružiny vrací ventily zpět do </a:t>
            </a:r>
            <a:r>
              <a:rPr lang="cs-CZ" sz="2000" dirty="0" smtClean="0"/>
              <a:t>klidové </a:t>
            </a:r>
            <a:r>
              <a:rPr lang="cs-CZ" sz="2000" dirty="0"/>
              <a:t>polohy. Primární manžeta chráněná podložkou uvolňuje vyrovnávací otvor, centrální ventil se znovu otvírá. Brzdy se uvolňují.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/>
              <a:t> </a:t>
            </a:r>
            <a:endParaRPr lang="cs-CZ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	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775" y="360363"/>
            <a:ext cx="7918450" cy="719137"/>
          </a:xfrm>
          <a:solidFill>
            <a:srgbClr val="EA851B"/>
          </a:soli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Brzdy </a:t>
            </a:r>
            <a:r>
              <a:rPr lang="cs-CZ" sz="3200" dirty="0"/>
              <a:t>kapalinové dvouokruhové</a:t>
            </a:r>
            <a:br>
              <a:rPr lang="cs-CZ" sz="3200" dirty="0"/>
            </a:br>
            <a:r>
              <a:rPr lang="cs-CZ" sz="3200" dirty="0"/>
              <a:t/>
            </a:r>
            <a:br>
              <a:rPr lang="cs-CZ" sz="3200" dirty="0"/>
            </a:br>
            <a:endParaRPr lang="cs-CZ" sz="32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B321CC-7091-4355-B450-59DB4A56E6F4}" type="slidenum">
              <a:rPr lang="cs-CZ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5" name="TextovéPole 4"/>
          <p:cNvSpPr txBox="1">
            <a:spLocks noChangeAspect="1"/>
          </p:cNvSpPr>
          <p:nvPr/>
        </p:nvSpPr>
        <p:spPr>
          <a:xfrm>
            <a:off x="612775" y="1439863"/>
            <a:ext cx="7954963" cy="5040312"/>
          </a:xfrm>
          <a:prstGeom prst="rect">
            <a:avLst/>
          </a:prstGeom>
          <a:noFill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+mn-lt"/>
                <a:cs typeface="+mn-cs"/>
              </a:rPr>
              <a:t>Z </a:t>
            </a:r>
            <a:r>
              <a:rPr lang="cs-CZ" sz="2000" dirty="0">
                <a:latin typeface="+mn-lt"/>
                <a:cs typeface="+mn-cs"/>
              </a:rPr>
              <a:t>hlediska bezpečnosti </a:t>
            </a:r>
            <a:r>
              <a:rPr lang="cs-CZ" sz="2000" dirty="0">
                <a:latin typeface="+mn-lt"/>
                <a:cs typeface="+mn-cs"/>
              </a:rPr>
              <a:t>jsou dnes výhradně používány dvouokruhové brzdové systémy. </a:t>
            </a:r>
            <a:r>
              <a:rPr lang="cs-CZ" sz="2000" dirty="0">
                <a:latin typeface="+mn-lt"/>
                <a:cs typeface="+mn-cs"/>
              </a:rPr>
              <a:t>Jestliže </a:t>
            </a:r>
            <a:r>
              <a:rPr lang="cs-CZ" sz="2000" dirty="0">
                <a:latin typeface="+mn-lt"/>
                <a:cs typeface="+mn-cs"/>
              </a:rPr>
              <a:t>nastane porucha na jednom z nich, musí být možno druhým vozidlo zastavit. Způsoby zapojení </a:t>
            </a:r>
            <a:r>
              <a:rPr lang="cs-CZ" sz="2000" dirty="0">
                <a:latin typeface="+mn-lt"/>
                <a:cs typeface="+mn-cs"/>
              </a:rPr>
              <a:t>brzdových okruhů</a:t>
            </a:r>
            <a:r>
              <a:rPr lang="cs-CZ" sz="2000" dirty="0">
                <a:latin typeface="+mn-lt"/>
                <a:cs typeface="+mn-cs"/>
              </a:rPr>
              <a:t>, které se používají jsou</a:t>
            </a:r>
            <a:r>
              <a:rPr lang="cs-CZ" sz="2000" dirty="0">
                <a:latin typeface="+mn-lt"/>
                <a:cs typeface="+mn-cs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HH</a:t>
            </a:r>
            <a:r>
              <a:rPr lang="cs-CZ" sz="2000" dirty="0">
                <a:latin typeface="+mn-lt"/>
                <a:cs typeface="+mn-cs"/>
              </a:rPr>
              <a:t> </a:t>
            </a:r>
            <a:endParaRPr lang="cs-CZ" sz="2000" dirty="0">
              <a:latin typeface="+mn-lt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sz="2000" dirty="0">
                <a:latin typeface="+mn-lt"/>
                <a:cs typeface="+mn-cs"/>
              </a:rPr>
              <a:t>Zdvojené </a:t>
            </a:r>
            <a:r>
              <a:rPr lang="cs-CZ" sz="2000" dirty="0">
                <a:latin typeface="+mn-lt"/>
                <a:cs typeface="+mn-cs"/>
              </a:rPr>
              <a:t>okruhy. Oba brzdí obě </a:t>
            </a: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+mn-lt"/>
                <a:cs typeface="+mn-cs"/>
              </a:rPr>
              <a:t>	nápravy vozidla</a:t>
            </a: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X</a:t>
            </a: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sz="2000" dirty="0">
                <a:latin typeface="+mn-lt"/>
                <a:cs typeface="+mn-cs"/>
              </a:rPr>
              <a:t>Diagonální </a:t>
            </a:r>
            <a:r>
              <a:rPr lang="cs-CZ" sz="2000" dirty="0">
                <a:latin typeface="+mn-lt"/>
                <a:cs typeface="+mn-cs"/>
              </a:rPr>
              <a:t>řešení. Každý okruh </a:t>
            </a:r>
            <a:r>
              <a:rPr lang="cs-CZ" sz="2000" dirty="0">
                <a:latin typeface="+mn-lt"/>
                <a:cs typeface="+mn-cs"/>
              </a:rPr>
              <a:t>ovládá</a:t>
            </a: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+mn-lt"/>
                <a:cs typeface="+mn-cs"/>
              </a:rPr>
              <a:t>	křížem </a:t>
            </a:r>
            <a:r>
              <a:rPr lang="cs-CZ" sz="2000" dirty="0">
                <a:latin typeface="+mn-lt"/>
                <a:cs typeface="+mn-cs"/>
              </a:rPr>
              <a:t>jedno  kolo přední a jedno </a:t>
            </a:r>
            <a:endParaRPr lang="cs-CZ" sz="2000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+mn-lt"/>
                <a:cs typeface="+mn-cs"/>
              </a:rPr>
              <a:t>	</a:t>
            </a:r>
            <a:r>
              <a:rPr lang="cs-CZ" sz="2000" dirty="0">
                <a:latin typeface="+mn-lt"/>
                <a:cs typeface="+mn-cs"/>
              </a:rPr>
              <a:t>kolo </a:t>
            </a:r>
            <a:r>
              <a:rPr lang="cs-CZ" sz="2000" dirty="0">
                <a:latin typeface="+mn-lt"/>
                <a:cs typeface="+mn-cs"/>
              </a:rPr>
              <a:t>zadní nápravy.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+mn-lt"/>
                <a:cs typeface="+mn-cs"/>
              </a:rPr>
              <a:t>				</a:t>
            </a:r>
            <a:endParaRPr lang="cs-CZ" sz="20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+mn-lt"/>
                <a:cs typeface="+mn-cs"/>
              </a:rPr>
              <a:t>				</a:t>
            </a:r>
            <a:endParaRPr lang="cs-CZ" sz="2000" dirty="0">
              <a:latin typeface="+mn-lt"/>
              <a:cs typeface="+mn-cs"/>
            </a:endParaRPr>
          </a:p>
        </p:txBody>
      </p:sp>
      <p:pic>
        <p:nvPicPr>
          <p:cNvPr id="3482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11738" y="2757488"/>
            <a:ext cx="3390900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1263" y="4654550"/>
            <a:ext cx="3381375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Nadpis 1"/>
          <p:cNvSpPr>
            <a:spLocks noGrp="1"/>
          </p:cNvSpPr>
          <p:nvPr>
            <p:ph type="title"/>
          </p:nvPr>
        </p:nvSpPr>
        <p:spPr>
          <a:xfrm>
            <a:off x="612775" y="360363"/>
            <a:ext cx="7918450" cy="719137"/>
          </a:xfrm>
          <a:solidFill>
            <a:srgbClr val="EA851B"/>
          </a:solidFill>
        </p:spPr>
        <p:txBody>
          <a:bodyPr/>
          <a:lstStyle/>
          <a:p>
            <a:r>
              <a:rPr lang="cs-CZ" sz="3200" smtClean="0"/>
              <a:t>Brzdy kapalinové dvouokruhové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55C5C1-21DF-4487-BF2A-979831FAEC6B}" type="slidenum">
              <a:rPr lang="cs-CZ"/>
              <a:pPr>
                <a:defRPr/>
              </a:pPr>
              <a:t>10</a:t>
            </a:fld>
            <a:endParaRPr lang="cs-CZ" dirty="0"/>
          </a:p>
        </p:txBody>
      </p:sp>
      <p:sp>
        <p:nvSpPr>
          <p:cNvPr id="35843" name="Obdélník 2"/>
          <p:cNvSpPr>
            <a:spLocks noChangeAspect="1"/>
          </p:cNvSpPr>
          <p:nvPr/>
        </p:nvSpPr>
        <p:spPr bwMode="auto">
          <a:xfrm>
            <a:off x="611188" y="1439863"/>
            <a:ext cx="79200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cs-CZ">
              <a:latin typeface="Calibri" pitchFamily="34" charset="0"/>
            </a:endParaRPr>
          </a:p>
          <a:p>
            <a:pPr algn="just"/>
            <a:endParaRPr lang="cs-CZ">
              <a:latin typeface="Calibri" pitchFamily="34" charset="0"/>
            </a:endParaRPr>
          </a:p>
        </p:txBody>
      </p:sp>
      <p:sp>
        <p:nvSpPr>
          <p:cNvPr id="35844" name="Obdélník 4"/>
          <p:cNvSpPr>
            <a:spLocks noChangeAspect="1"/>
          </p:cNvSpPr>
          <p:nvPr/>
        </p:nvSpPr>
        <p:spPr bwMode="auto">
          <a:xfrm>
            <a:off x="612775" y="1439863"/>
            <a:ext cx="7918450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 sz="2000">
              <a:latin typeface="Calibri" pitchFamily="34" charset="0"/>
            </a:endParaRPr>
          </a:p>
        </p:txBody>
      </p:sp>
      <p:pic>
        <p:nvPicPr>
          <p:cNvPr id="3584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9850" y="1695450"/>
            <a:ext cx="33813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>
            <a:spLocks noChangeAspect="1"/>
          </p:cNvSpPr>
          <p:nvPr/>
        </p:nvSpPr>
        <p:spPr>
          <a:xfrm>
            <a:off x="611188" y="1439863"/>
            <a:ext cx="7920037" cy="504031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LL</a:t>
            </a: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sz="2000" dirty="0">
                <a:latin typeface="+mn-lt"/>
                <a:cs typeface="+mn-cs"/>
              </a:rPr>
              <a:t>Oba </a:t>
            </a:r>
            <a:r>
              <a:rPr lang="cs-CZ" sz="2000" dirty="0">
                <a:latin typeface="+mn-lt"/>
                <a:cs typeface="+mn-cs"/>
              </a:rPr>
              <a:t>okruhy brzdí přední nápravu </a:t>
            </a:r>
            <a:endParaRPr lang="cs-CZ" sz="2000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+mn-lt"/>
                <a:cs typeface="+mn-cs"/>
              </a:rPr>
              <a:t>	</a:t>
            </a:r>
            <a:r>
              <a:rPr lang="cs-CZ" sz="2000" dirty="0">
                <a:latin typeface="+mn-lt"/>
                <a:cs typeface="+mn-cs"/>
              </a:rPr>
              <a:t>plus </a:t>
            </a:r>
            <a:r>
              <a:rPr lang="cs-CZ" sz="2000" dirty="0">
                <a:latin typeface="+mn-lt"/>
                <a:cs typeface="+mn-cs"/>
              </a:rPr>
              <a:t>každý má jedno zadní </a:t>
            </a:r>
            <a:r>
              <a:rPr lang="cs-CZ" sz="2000" dirty="0">
                <a:latin typeface="+mn-lt"/>
                <a:cs typeface="+mn-cs"/>
              </a:rPr>
              <a:t>kolo</a:t>
            </a: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II</a:t>
            </a: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sz="2000" dirty="0">
                <a:latin typeface="+mn-lt"/>
                <a:cs typeface="+mn-cs"/>
              </a:rPr>
              <a:t>Rozdělené </a:t>
            </a:r>
            <a:r>
              <a:rPr lang="cs-CZ" sz="2000" dirty="0">
                <a:latin typeface="+mn-lt"/>
                <a:cs typeface="+mn-cs"/>
              </a:rPr>
              <a:t>okruhy pro přední a </a:t>
            </a:r>
            <a:endParaRPr lang="cs-CZ" sz="2000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+mn-lt"/>
                <a:cs typeface="+mn-cs"/>
              </a:rPr>
              <a:t>	</a:t>
            </a:r>
            <a:r>
              <a:rPr lang="cs-CZ" sz="2000" dirty="0">
                <a:latin typeface="+mn-lt"/>
                <a:cs typeface="+mn-cs"/>
              </a:rPr>
              <a:t>zadní nápravu</a:t>
            </a: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</p:txBody>
      </p:sp>
      <p:pic>
        <p:nvPicPr>
          <p:cNvPr id="358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21275" y="4252913"/>
            <a:ext cx="340995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Nadpis 1"/>
          <p:cNvSpPr>
            <a:spLocks noGrp="1"/>
          </p:cNvSpPr>
          <p:nvPr>
            <p:ph type="title"/>
          </p:nvPr>
        </p:nvSpPr>
        <p:spPr>
          <a:xfrm>
            <a:off x="612775" y="360363"/>
            <a:ext cx="7918450" cy="719137"/>
          </a:xfrm>
          <a:solidFill>
            <a:srgbClr val="EA851B"/>
          </a:solidFill>
        </p:spPr>
        <p:txBody>
          <a:bodyPr/>
          <a:lstStyle/>
          <a:p>
            <a:r>
              <a:rPr lang="cs-CZ" sz="3200" smtClean="0"/>
              <a:t>Brzdy kapalinové dvouokruhové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1C61D2-A46D-4D75-8C7B-EE6D6232ABE2}" type="slidenum">
              <a:rPr lang="cs-CZ"/>
              <a:pPr>
                <a:defRPr/>
              </a:pPr>
              <a:t>11</a:t>
            </a:fld>
            <a:endParaRPr lang="cs-CZ" dirty="0"/>
          </a:p>
        </p:txBody>
      </p:sp>
      <p:sp>
        <p:nvSpPr>
          <p:cNvPr id="36867" name="Obdélník 5"/>
          <p:cNvSpPr>
            <a:spLocks noChangeArrowheads="1"/>
          </p:cNvSpPr>
          <p:nvPr/>
        </p:nvSpPr>
        <p:spPr bwMode="auto">
          <a:xfrm>
            <a:off x="611188" y="1439863"/>
            <a:ext cx="792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36868" name="Obdélník 2"/>
          <p:cNvSpPr>
            <a:spLocks noChangeArrowheads="1"/>
          </p:cNvSpPr>
          <p:nvPr/>
        </p:nvSpPr>
        <p:spPr bwMode="auto">
          <a:xfrm>
            <a:off x="612775" y="1439863"/>
            <a:ext cx="7918450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 sz="2000">
              <a:latin typeface="Calibri" pitchFamily="34" charset="0"/>
            </a:endParaRPr>
          </a:p>
        </p:txBody>
      </p:sp>
      <p:sp>
        <p:nvSpPr>
          <p:cNvPr id="5" name="Obdélník 4"/>
          <p:cNvSpPr>
            <a:spLocks noChangeAspect="1"/>
          </p:cNvSpPr>
          <p:nvPr/>
        </p:nvSpPr>
        <p:spPr>
          <a:xfrm>
            <a:off x="612775" y="1439863"/>
            <a:ext cx="7918450" cy="504031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HI</a:t>
            </a: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sz="2000" dirty="0">
                <a:latin typeface="+mn-lt"/>
                <a:cs typeface="+mn-cs"/>
              </a:rPr>
              <a:t>Jeden </a:t>
            </a:r>
            <a:r>
              <a:rPr lang="cs-CZ" sz="2000" dirty="0">
                <a:latin typeface="+mn-lt"/>
                <a:cs typeface="+mn-cs"/>
              </a:rPr>
              <a:t>okruh pro obě nápravy, </a:t>
            </a:r>
            <a:r>
              <a:rPr lang="cs-CZ" sz="2000" dirty="0">
                <a:latin typeface="+mn-lt"/>
                <a:cs typeface="+mn-cs"/>
              </a:rPr>
              <a:t>druhý</a:t>
            </a: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+mn-lt"/>
                <a:cs typeface="+mn-cs"/>
              </a:rPr>
              <a:t>	dělá </a:t>
            </a:r>
            <a:r>
              <a:rPr lang="cs-CZ" sz="2000" dirty="0">
                <a:latin typeface="+mn-lt"/>
                <a:cs typeface="+mn-cs"/>
              </a:rPr>
              <a:t>zálohu pro přední </a:t>
            </a:r>
            <a:r>
              <a:rPr lang="cs-CZ" sz="2000" dirty="0">
                <a:latin typeface="+mn-lt"/>
                <a:cs typeface="+mn-cs"/>
              </a:rPr>
              <a:t>osu</a:t>
            </a: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+mn-lt"/>
                <a:cs typeface="+mn-cs"/>
              </a:rPr>
              <a:t>Princip přenosu síly u hydraulických brzd je </a:t>
            </a:r>
            <a:r>
              <a:rPr lang="cs-CZ" sz="2000" dirty="0">
                <a:latin typeface="+mn-lt"/>
                <a:cs typeface="+mn-cs"/>
              </a:rPr>
              <a:t>podle Pascalova zákona. Řidič svalovou silou </a:t>
            </a:r>
            <a:r>
              <a:rPr lang="cs-CZ" sz="2000" dirty="0">
                <a:latin typeface="+mn-lt"/>
                <a:cs typeface="+mn-cs"/>
              </a:rPr>
              <a:t>tlačí na brzdový </a:t>
            </a:r>
            <a:r>
              <a:rPr lang="cs-CZ" sz="2000" dirty="0">
                <a:latin typeface="+mn-lt"/>
                <a:cs typeface="+mn-cs"/>
              </a:rPr>
              <a:t>pedál, jeho </a:t>
            </a:r>
            <a:r>
              <a:rPr lang="cs-CZ" sz="2000" dirty="0">
                <a:latin typeface="+mn-lt"/>
                <a:cs typeface="+mn-cs"/>
              </a:rPr>
              <a:t>síla je pomocí kapaliny přenesena až na brzdu kola. Hydraulická brzda může pracovat s tlakem až 18Mpa, což </a:t>
            </a:r>
            <a:r>
              <a:rPr lang="cs-CZ" sz="2000" dirty="0">
                <a:latin typeface="+mn-lt"/>
                <a:cs typeface="+mn-cs"/>
              </a:rPr>
              <a:t>umožňuje, </a:t>
            </a:r>
            <a:r>
              <a:rPr lang="cs-CZ" sz="2000" dirty="0">
                <a:latin typeface="+mn-lt"/>
                <a:cs typeface="+mn-cs"/>
              </a:rPr>
              <a:t>aby </a:t>
            </a:r>
            <a:r>
              <a:rPr lang="cs-CZ" sz="2000" dirty="0">
                <a:latin typeface="+mn-lt"/>
                <a:cs typeface="+mn-cs"/>
              </a:rPr>
              <a:t>jednotlivé komponenty </a:t>
            </a:r>
            <a:r>
              <a:rPr lang="cs-CZ" sz="2000" dirty="0">
                <a:latin typeface="+mn-lt"/>
                <a:cs typeface="+mn-cs"/>
              </a:rPr>
              <a:t>systému </a:t>
            </a:r>
            <a:r>
              <a:rPr lang="cs-CZ" sz="2000" dirty="0">
                <a:latin typeface="+mn-lt"/>
                <a:cs typeface="+mn-cs"/>
              </a:rPr>
              <a:t>měly malé rozměry a tím i hmotnost. Pro  nestlačitelnost kapaliny jsou </a:t>
            </a:r>
            <a:r>
              <a:rPr lang="cs-CZ" sz="2000" dirty="0">
                <a:latin typeface="+mn-lt"/>
                <a:cs typeface="+mn-cs"/>
              </a:rPr>
              <a:t>vůle brzd </a:t>
            </a:r>
            <a:r>
              <a:rPr lang="cs-CZ" sz="2000" dirty="0">
                <a:latin typeface="+mn-lt"/>
                <a:cs typeface="+mn-cs"/>
              </a:rPr>
              <a:t>malé</a:t>
            </a:r>
            <a:r>
              <a:rPr lang="cs-CZ" sz="2000" dirty="0">
                <a:latin typeface="+mn-lt"/>
                <a:cs typeface="+mn-cs"/>
              </a:rPr>
              <a:t>, tlak roste rychle a brzdy reagují s rychlou odezvou</a:t>
            </a:r>
            <a:r>
              <a:rPr lang="cs-CZ" sz="2000" dirty="0">
                <a:latin typeface="+mn-lt"/>
                <a:cs typeface="+mn-cs"/>
              </a:rPr>
              <a:t>. Do systémů je vložen podtlakový posilovač brzd, který zvětšuje tlak v kapalině vyvolaný řidičem.</a:t>
            </a:r>
            <a:endParaRPr lang="cs-CZ" sz="2000" dirty="0">
              <a:latin typeface="+mn-lt"/>
              <a:cs typeface="+mn-cs"/>
            </a:endParaRPr>
          </a:p>
        </p:txBody>
      </p:sp>
      <p:pic>
        <p:nvPicPr>
          <p:cNvPr id="368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9850" y="1809750"/>
            <a:ext cx="33813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Nadpis 1"/>
          <p:cNvSpPr>
            <a:spLocks noGrp="1"/>
          </p:cNvSpPr>
          <p:nvPr>
            <p:ph type="title"/>
          </p:nvPr>
        </p:nvSpPr>
        <p:spPr>
          <a:xfrm>
            <a:off x="612775" y="360363"/>
            <a:ext cx="7918450" cy="719137"/>
          </a:xfrm>
          <a:solidFill>
            <a:srgbClr val="EA851B"/>
          </a:solidFill>
        </p:spPr>
        <p:txBody>
          <a:bodyPr/>
          <a:lstStyle/>
          <a:p>
            <a:r>
              <a:rPr lang="cs-CZ" sz="3200" smtClean="0"/>
              <a:t>Brzdy kapalinové dvouokruhové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73C638-938F-4BCA-9F59-CE6CB8888D46}" type="slidenum">
              <a:rPr lang="cs-CZ"/>
              <a:pPr>
                <a:defRPr/>
              </a:pPr>
              <a:t>12</a:t>
            </a:fld>
            <a:endParaRPr lang="cs-CZ" dirty="0"/>
          </a:p>
        </p:txBody>
      </p:sp>
      <p:sp>
        <p:nvSpPr>
          <p:cNvPr id="37891" name="Obdélník 5"/>
          <p:cNvSpPr>
            <a:spLocks noChangeArrowheads="1"/>
          </p:cNvSpPr>
          <p:nvPr/>
        </p:nvSpPr>
        <p:spPr bwMode="auto">
          <a:xfrm>
            <a:off x="611188" y="1439863"/>
            <a:ext cx="792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2775" y="1439863"/>
            <a:ext cx="7918450" cy="504031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Omezovač brzdového tlaku zadní nápravy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+mn-lt"/>
                <a:cs typeface="+mn-cs"/>
              </a:rPr>
              <a:t>Také </a:t>
            </a:r>
            <a:r>
              <a:rPr lang="cs-CZ" sz="2000" dirty="0">
                <a:latin typeface="+mn-lt"/>
                <a:cs typeface="+mn-cs"/>
              </a:rPr>
              <a:t>nazývaný regulátor brzdného tlaku zadní </a:t>
            </a:r>
            <a:r>
              <a:rPr lang="cs-CZ" sz="2000" dirty="0">
                <a:latin typeface="+mn-lt"/>
                <a:cs typeface="+mn-cs"/>
              </a:rPr>
              <a:t>nápravy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dirty="0">
              <a:latin typeface="+mn-lt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000" dirty="0">
                <a:latin typeface="+mn-lt"/>
                <a:cs typeface="+mn-cs"/>
              </a:rPr>
              <a:t>je </a:t>
            </a:r>
            <a:r>
              <a:rPr lang="cs-CZ" sz="2000" dirty="0">
                <a:latin typeface="+mn-lt"/>
                <a:cs typeface="+mn-cs"/>
              </a:rPr>
              <a:t>to většinou čistě mechanický prvek brzdového </a:t>
            </a:r>
            <a:r>
              <a:rPr lang="cs-CZ" sz="2000" dirty="0">
                <a:latin typeface="+mn-lt"/>
                <a:cs typeface="+mn-cs"/>
              </a:rPr>
              <a:t>systému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dirty="0">
              <a:latin typeface="+mn-lt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000" dirty="0">
                <a:latin typeface="+mn-lt"/>
                <a:cs typeface="+mn-cs"/>
              </a:rPr>
              <a:t>je umístěn </a:t>
            </a:r>
            <a:r>
              <a:rPr lang="cs-CZ" sz="2000" dirty="0">
                <a:latin typeface="+mn-lt"/>
                <a:cs typeface="+mn-cs"/>
              </a:rPr>
              <a:t>mezi rameny zadní </a:t>
            </a:r>
            <a:r>
              <a:rPr lang="cs-CZ" sz="2000" dirty="0">
                <a:latin typeface="+mn-lt"/>
                <a:cs typeface="+mn-cs"/>
              </a:rPr>
              <a:t>nápravy a samotné těleso </a:t>
            </a:r>
            <a:r>
              <a:rPr lang="cs-CZ" sz="2000" dirty="0">
                <a:latin typeface="+mn-lt"/>
                <a:cs typeface="+mn-cs"/>
              </a:rPr>
              <a:t>je </a:t>
            </a:r>
            <a:r>
              <a:rPr lang="cs-CZ" sz="2000" dirty="0">
                <a:latin typeface="+mn-lt"/>
                <a:cs typeface="+mn-cs"/>
              </a:rPr>
              <a:t>připevněno na karoserii - </a:t>
            </a:r>
            <a:r>
              <a:rPr lang="cs-CZ" sz="2000" dirty="0">
                <a:latin typeface="+mn-lt"/>
                <a:cs typeface="+mn-cs"/>
              </a:rPr>
              <a:t>ventily jsou ovládané </a:t>
            </a:r>
            <a:r>
              <a:rPr lang="cs-CZ" sz="2000" dirty="0">
                <a:latin typeface="+mn-lt"/>
                <a:cs typeface="+mn-cs"/>
              </a:rPr>
              <a:t>táhly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dirty="0">
              <a:latin typeface="+mn-lt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000" dirty="0">
                <a:latin typeface="+mn-lt"/>
                <a:cs typeface="+mn-cs"/>
              </a:rPr>
              <a:t>význam zařízení - je </a:t>
            </a:r>
            <a:r>
              <a:rPr lang="cs-CZ" sz="2000" dirty="0">
                <a:latin typeface="+mn-lt"/>
                <a:cs typeface="+mn-cs"/>
              </a:rPr>
              <a:t>omezení brzdného tlaku </a:t>
            </a:r>
            <a:r>
              <a:rPr lang="cs-CZ" sz="2000" dirty="0">
                <a:latin typeface="+mn-lt"/>
                <a:cs typeface="+mn-cs"/>
              </a:rPr>
              <a:t>zadních kol </a:t>
            </a:r>
            <a:r>
              <a:rPr lang="cs-CZ" sz="2000" dirty="0">
                <a:latin typeface="+mn-lt"/>
                <a:cs typeface="+mn-cs"/>
              </a:rPr>
              <a:t>tak, aby u vozu s </a:t>
            </a:r>
            <a:r>
              <a:rPr lang="cs-CZ" sz="2000" dirty="0">
                <a:latin typeface="+mn-lt"/>
                <a:cs typeface="+mn-cs"/>
              </a:rPr>
              <a:t>odlehčenou </a:t>
            </a:r>
            <a:r>
              <a:rPr lang="cs-CZ" sz="2000" dirty="0">
                <a:latin typeface="+mn-lt"/>
                <a:cs typeface="+mn-cs"/>
              </a:rPr>
              <a:t>zádí (motor vpředu), </a:t>
            </a:r>
            <a:r>
              <a:rPr lang="cs-CZ" sz="2000" dirty="0">
                <a:latin typeface="+mn-lt"/>
                <a:cs typeface="+mn-cs"/>
              </a:rPr>
              <a:t>kdy navíc je zadní náprava při brzdění </a:t>
            </a:r>
            <a:r>
              <a:rPr lang="cs-CZ" sz="2000" dirty="0">
                <a:latin typeface="+mn-lt"/>
                <a:cs typeface="+mn-cs"/>
              </a:rPr>
              <a:t>fyzikálně </a:t>
            </a:r>
            <a:r>
              <a:rPr lang="cs-CZ" sz="2000" dirty="0">
                <a:latin typeface="+mn-lt"/>
                <a:cs typeface="+mn-cs"/>
              </a:rPr>
              <a:t>odlehčena</a:t>
            </a:r>
            <a:r>
              <a:rPr lang="cs-CZ" sz="2000" dirty="0">
                <a:latin typeface="+mn-lt"/>
                <a:cs typeface="+mn-cs"/>
              </a:rPr>
              <a:t>, nedošlo k zablokování kol a následnému </a:t>
            </a:r>
            <a:r>
              <a:rPr lang="cs-CZ" sz="2000" dirty="0">
                <a:latin typeface="+mn-lt"/>
                <a:cs typeface="+mn-cs"/>
              </a:rPr>
              <a:t>smyku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dirty="0">
              <a:latin typeface="+mn-lt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000" dirty="0">
                <a:latin typeface="+mn-lt"/>
                <a:cs typeface="+mn-cs"/>
              </a:rPr>
              <a:t>tím </a:t>
            </a:r>
            <a:r>
              <a:rPr lang="cs-CZ" sz="2000" dirty="0">
                <a:latin typeface="+mn-lt"/>
                <a:cs typeface="+mn-cs"/>
              </a:rPr>
              <a:t>se </a:t>
            </a:r>
            <a:r>
              <a:rPr lang="cs-CZ" sz="2000" dirty="0">
                <a:latin typeface="+mn-lt"/>
                <a:cs typeface="+mn-cs"/>
              </a:rPr>
              <a:t>mění </a:t>
            </a:r>
            <a:r>
              <a:rPr lang="cs-CZ" sz="2000" dirty="0">
                <a:latin typeface="+mn-lt"/>
                <a:cs typeface="+mn-cs"/>
              </a:rPr>
              <a:t>brzdný poměr mezi přední a zadní nápravou v závislosti na "zatížení" vozidla. </a:t>
            </a:r>
          </a:p>
        </p:txBody>
      </p:sp>
      <p:sp>
        <p:nvSpPr>
          <p:cNvPr id="5" name="Obdélník 4"/>
          <p:cNvSpPr>
            <a:spLocks noChangeAspect="1"/>
          </p:cNvSpPr>
          <p:nvPr/>
        </p:nvSpPr>
        <p:spPr>
          <a:xfrm>
            <a:off x="612775" y="1439863"/>
            <a:ext cx="7918450" cy="5040312"/>
          </a:xfrm>
          <a:prstGeom prst="rect">
            <a:avLst/>
          </a:prstGeom>
        </p:spPr>
        <p:txBody>
          <a:bodyPr/>
          <a:lstStyle/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Nadpis 1"/>
          <p:cNvSpPr>
            <a:spLocks noGrp="1"/>
          </p:cNvSpPr>
          <p:nvPr>
            <p:ph type="title"/>
          </p:nvPr>
        </p:nvSpPr>
        <p:spPr>
          <a:xfrm>
            <a:off x="612775" y="360363"/>
            <a:ext cx="7918450" cy="719137"/>
          </a:xfrm>
          <a:solidFill>
            <a:srgbClr val="EA851B"/>
          </a:solidFill>
        </p:spPr>
        <p:txBody>
          <a:bodyPr/>
          <a:lstStyle/>
          <a:p>
            <a:r>
              <a:rPr lang="cs-CZ" sz="3200" smtClean="0"/>
              <a:t>Brzdy kapalinové dvouokruhové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FD876E-3797-4E01-9694-62C062024B40}" type="slidenum">
              <a:rPr lang="cs-CZ"/>
              <a:pPr>
                <a:defRPr/>
              </a:pPr>
              <a:t>13</a:t>
            </a:fld>
            <a:endParaRPr lang="cs-CZ" dirty="0"/>
          </a:p>
        </p:txBody>
      </p:sp>
      <p:sp>
        <p:nvSpPr>
          <p:cNvPr id="38915" name="Obdélník 5"/>
          <p:cNvSpPr>
            <a:spLocks noChangeArrowheads="1"/>
          </p:cNvSpPr>
          <p:nvPr/>
        </p:nvSpPr>
        <p:spPr bwMode="auto">
          <a:xfrm>
            <a:off x="611188" y="1439863"/>
            <a:ext cx="792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2775" y="1439863"/>
            <a:ext cx="7918450" cy="504031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Omezovač brzdového tlaku zadní nápravy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+mn-lt"/>
                <a:cs typeface="+mn-cs"/>
              </a:rPr>
              <a:t>Omezovač brzdového tlaku zadní		Průběh regulace tlaku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+mn-lt"/>
                <a:cs typeface="+mn-cs"/>
              </a:rPr>
              <a:t>nápravy Škoda Octavia</a:t>
            </a:r>
          </a:p>
        </p:txBody>
      </p:sp>
      <p:sp>
        <p:nvSpPr>
          <p:cNvPr id="5" name="Obdélník 4"/>
          <p:cNvSpPr>
            <a:spLocks noChangeAspect="1"/>
          </p:cNvSpPr>
          <p:nvPr/>
        </p:nvSpPr>
        <p:spPr>
          <a:xfrm>
            <a:off x="612775" y="1439863"/>
            <a:ext cx="7918450" cy="5040312"/>
          </a:xfrm>
          <a:prstGeom prst="rect">
            <a:avLst/>
          </a:prstGeom>
        </p:spPr>
        <p:txBody>
          <a:bodyPr/>
          <a:lstStyle/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dirty="0">
              <a:latin typeface="+mn-lt"/>
              <a:cs typeface="+mn-cs"/>
            </a:endParaRPr>
          </a:p>
        </p:txBody>
      </p:sp>
      <p:pic>
        <p:nvPicPr>
          <p:cNvPr id="389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1250" y="2165350"/>
            <a:ext cx="3609975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3" y="2225675"/>
            <a:ext cx="3338512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Nadpis 1"/>
          <p:cNvSpPr>
            <a:spLocks noGrp="1"/>
          </p:cNvSpPr>
          <p:nvPr>
            <p:ph type="title"/>
          </p:nvPr>
        </p:nvSpPr>
        <p:spPr>
          <a:xfrm>
            <a:off x="612775" y="360363"/>
            <a:ext cx="7918450" cy="719137"/>
          </a:xfrm>
          <a:solidFill>
            <a:srgbClr val="EA851B"/>
          </a:solidFill>
        </p:spPr>
        <p:txBody>
          <a:bodyPr/>
          <a:lstStyle/>
          <a:p>
            <a:r>
              <a:rPr lang="cs-CZ" sz="3200" smtClean="0"/>
              <a:t>Brzdy kapalinové dvouokruhové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097DEC-BA48-4689-8EE9-663EAD5EE0E5}" type="slidenum">
              <a:rPr lang="cs-CZ"/>
              <a:pPr>
                <a:defRPr/>
              </a:pPr>
              <a:t>14</a:t>
            </a:fld>
            <a:endParaRPr lang="cs-CZ" dirty="0"/>
          </a:p>
        </p:txBody>
      </p:sp>
      <p:sp>
        <p:nvSpPr>
          <p:cNvPr id="39939" name="Obdélník 5"/>
          <p:cNvSpPr>
            <a:spLocks noChangeArrowheads="1"/>
          </p:cNvSpPr>
          <p:nvPr/>
        </p:nvSpPr>
        <p:spPr bwMode="auto">
          <a:xfrm>
            <a:off x="611188" y="1439863"/>
            <a:ext cx="792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2775" y="1439863"/>
            <a:ext cx="7918450" cy="504031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Omezovač brzdového tlaku zadní nápravy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+mn-lt"/>
                <a:cs typeface="+mn-cs"/>
              </a:rPr>
              <a:t>Omezovač brzd. tlaku pneumatické		     Omezovač brzd. tlaku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+mn-lt"/>
                <a:cs typeface="+mn-cs"/>
              </a:rPr>
              <a:t>	        brzdy				hydraulické brzdy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dirty="0">
              <a:latin typeface="+mn-lt"/>
              <a:cs typeface="+mn-cs"/>
            </a:endParaRPr>
          </a:p>
        </p:txBody>
      </p:sp>
      <p:sp>
        <p:nvSpPr>
          <p:cNvPr id="5" name="Obdélník 4"/>
          <p:cNvSpPr>
            <a:spLocks noChangeAspect="1"/>
          </p:cNvSpPr>
          <p:nvPr/>
        </p:nvSpPr>
        <p:spPr>
          <a:xfrm>
            <a:off x="612775" y="1439863"/>
            <a:ext cx="7918450" cy="5040312"/>
          </a:xfrm>
          <a:prstGeom prst="rect">
            <a:avLst/>
          </a:prstGeom>
        </p:spPr>
        <p:txBody>
          <a:bodyPr/>
          <a:lstStyle/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61950" indent="-3619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dirty="0">
              <a:latin typeface="+mn-lt"/>
              <a:cs typeface="+mn-cs"/>
            </a:endParaRPr>
          </a:p>
        </p:txBody>
      </p:sp>
      <p:pic>
        <p:nvPicPr>
          <p:cNvPr id="39942" name="Picture 2"/>
          <p:cNvPicPr>
            <a:picLocks noChangeAspect="1" noChangeArrowheads="1"/>
          </p:cNvPicPr>
          <p:nvPr/>
        </p:nvPicPr>
        <p:blipFill>
          <a:blip r:embed="rId2"/>
          <a:srcRect l="16779" t="3294" r="17487" b="3258"/>
          <a:stretch>
            <a:fillRect/>
          </a:stretch>
        </p:blipFill>
        <p:spPr bwMode="auto">
          <a:xfrm>
            <a:off x="5397500" y="2058988"/>
            <a:ext cx="3011488" cy="290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3" name="Picture 3"/>
          <p:cNvPicPr>
            <a:picLocks noChangeAspect="1" noChangeArrowheads="1"/>
          </p:cNvPicPr>
          <p:nvPr/>
        </p:nvPicPr>
        <p:blipFill>
          <a:blip r:embed="rId3"/>
          <a:srcRect l="4198" t="16631" r="4700" b="11971"/>
          <a:stretch>
            <a:fillRect/>
          </a:stretch>
        </p:blipFill>
        <p:spPr bwMode="auto">
          <a:xfrm>
            <a:off x="788988" y="2058988"/>
            <a:ext cx="3703637" cy="290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61DA2E-05CF-4E09-8E23-208615A3B57F}" type="slidenum">
              <a:rPr lang="cs-CZ"/>
              <a:pPr>
                <a:defRPr/>
              </a:pPr>
              <a:t>15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188" y="620713"/>
            <a:ext cx="7921625" cy="5091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/>
            <a:r>
              <a:rPr lang="cs-CZ" sz="2000">
                <a:latin typeface="Calibri" pitchFamily="34" charset="0"/>
              </a:rPr>
              <a:t>Tato prezentace, ukazuje a seznamuje žáky s kapalinovými dvouokruhovými brzdami, které se používaly a používají v automobilech. Hydraulické brzdy jsou nedílnou součástí  podvozků osobních vozidel, jakož pneumatické brzdy nákladních vozidel a jsou tudíž velmi důležitým článkem v konstrukci stavby  vozidel.</a:t>
            </a:r>
          </a:p>
          <a:p>
            <a:endParaRPr lang="cs-CZ" sz="2000">
              <a:latin typeface="Calibri" pitchFamily="34" charset="0"/>
            </a:endParaRPr>
          </a:p>
          <a:p>
            <a:endParaRPr lang="cs-CZ" sz="2000">
              <a:latin typeface="Calibri" pitchFamily="34" charset="0"/>
            </a:endParaRPr>
          </a:p>
          <a:p>
            <a:r>
              <a:rPr lang="cs-CZ" sz="2000">
                <a:latin typeface="Calibri" pitchFamily="34" charset="0"/>
              </a:rPr>
              <a:t>Cvičení:</a:t>
            </a:r>
          </a:p>
          <a:p>
            <a:endParaRPr lang="cs-CZ" sz="2000">
              <a:latin typeface="Calibri" pitchFamily="34" charset="0"/>
            </a:endParaRPr>
          </a:p>
          <a:p>
            <a:pPr>
              <a:buFont typeface="Calibri" pitchFamily="34" charset="0"/>
              <a:buAutoNum type="arabicPeriod"/>
            </a:pPr>
            <a:r>
              <a:rPr lang="cs-CZ" sz="2000">
                <a:latin typeface="Calibri" pitchFamily="34" charset="0"/>
              </a:rPr>
              <a:t>K čemu slouží podtlakový posilovač brzd?</a:t>
            </a:r>
          </a:p>
          <a:p>
            <a:pPr>
              <a:buFont typeface="Calibri" pitchFamily="34" charset="0"/>
              <a:buAutoNum type="arabicPeriod"/>
            </a:pPr>
            <a:r>
              <a:rPr lang="cs-CZ" sz="2000">
                <a:latin typeface="Calibri" pitchFamily="34" charset="0"/>
              </a:rPr>
              <a:t>Proč je důležité rozdělení brzdových okruhů?</a:t>
            </a:r>
          </a:p>
          <a:p>
            <a:pPr>
              <a:buFont typeface="Calibri" pitchFamily="34" charset="0"/>
              <a:buAutoNum type="arabicPeriod"/>
            </a:pPr>
            <a:r>
              <a:rPr lang="cs-CZ" sz="2000">
                <a:latin typeface="Calibri" pitchFamily="34" charset="0"/>
              </a:rPr>
              <a:t>Popište princip činnosti omezovače brzd. tlaku zadní nápravy.</a:t>
            </a:r>
          </a:p>
          <a:p>
            <a:pPr>
              <a:buFont typeface="Calibri" pitchFamily="34" charset="0"/>
              <a:buAutoNum type="arabicPeriod"/>
            </a:pPr>
            <a:endParaRPr lang="cs-CZ" sz="2000">
              <a:latin typeface="Calibri" pitchFamily="34" charset="0"/>
            </a:endParaRPr>
          </a:p>
          <a:p>
            <a:pPr>
              <a:buFont typeface="Calibri" pitchFamily="34" charset="0"/>
              <a:buAutoNum type="arabicPeriod"/>
            </a:pPr>
            <a:endParaRPr lang="cs-CZ" sz="2000">
              <a:latin typeface="Calibri" pitchFamily="34" charset="0"/>
            </a:endParaRPr>
          </a:p>
          <a:p>
            <a:pPr algn="ctr"/>
            <a:r>
              <a:rPr lang="cs-CZ" sz="4800" i="1">
                <a:solidFill>
                  <a:srgbClr val="E46C0A"/>
                </a:solidFill>
                <a:latin typeface="Calibri" pitchFamily="34" charset="0"/>
              </a:rPr>
              <a:t>Děkuji za pozornost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987" name="Zástupný symbol pro číslo snímku 14"/>
          <p:cNvSpPr>
            <a:spLocks noGrp="1"/>
          </p:cNvSpPr>
          <p:nvPr>
            <p:ph type="sldNum" sz="quarter" idx="12"/>
          </p:nvPr>
        </p:nvSpPr>
        <p:spPr bwMode="auto">
          <a:xfrm>
            <a:off x="6480175" y="6335713"/>
            <a:ext cx="21336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A9A97B2-D76E-4A17-B80E-CAC44CCDCB64}" type="slidenum">
              <a:rPr lang="cs-CZ">
                <a:solidFill>
                  <a:srgbClr val="898989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cs-CZ">
              <a:solidFill>
                <a:srgbClr val="898989"/>
              </a:solidFill>
              <a:cs typeface="Arial" charset="0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4198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1" name="TextovéPole 9"/>
          <p:cNvSpPr txBox="1">
            <a:spLocks noChangeArrowheads="1"/>
          </p:cNvSpPr>
          <p:nvPr/>
        </p:nvSpPr>
        <p:spPr bwMode="auto">
          <a:xfrm>
            <a:off x="3276600" y="1079500"/>
            <a:ext cx="25860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3200" b="1">
                <a:solidFill>
                  <a:srgbClr val="000000"/>
                </a:solidFill>
                <a:latin typeface="Calibri" pitchFamily="34" charset="0"/>
              </a:rPr>
              <a:t>Použité zdroje</a:t>
            </a:r>
          </a:p>
        </p:txBody>
      </p:sp>
      <p:sp>
        <p:nvSpPr>
          <p:cNvPr id="41992" name="TextovéPole 10"/>
          <p:cNvSpPr txBox="1">
            <a:spLocks noChangeArrowheads="1"/>
          </p:cNvSpPr>
          <p:nvPr/>
        </p:nvSpPr>
        <p:spPr bwMode="auto">
          <a:xfrm>
            <a:off x="755650" y="1665288"/>
            <a:ext cx="7632700" cy="1357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000000"/>
                </a:solidFill>
                <a:latin typeface="Calibri" pitchFamily="34" charset="0"/>
              </a:rPr>
              <a:t>Publikace:</a:t>
            </a:r>
          </a:p>
          <a:p>
            <a:r>
              <a:rPr lang="cs-CZ">
                <a:solidFill>
                  <a:srgbClr val="000000"/>
                </a:solidFill>
                <a:latin typeface="Calibri" pitchFamily="34" charset="0"/>
              </a:rPr>
              <a:t>M. Pilárik, J. Pabst  -  Automobily I. – nakl. Informatorium</a:t>
            </a:r>
          </a:p>
          <a:p>
            <a:r>
              <a:rPr lang="cs-CZ">
                <a:solidFill>
                  <a:srgbClr val="000000"/>
                </a:solidFill>
                <a:latin typeface="Calibri" pitchFamily="34" charset="0"/>
              </a:rPr>
              <a:t>Rolf Gscheidle a kolektiv – Příručka pro automechanika – nakl. Sabotáles</a:t>
            </a:r>
          </a:p>
          <a:p>
            <a:r>
              <a:rPr lang="cs-CZ">
                <a:solidFill>
                  <a:srgbClr val="000000"/>
                </a:solidFill>
                <a:latin typeface="Calibri" pitchFamily="34" charset="0"/>
              </a:rPr>
              <a:t>Výukové sešity BOSCH pro pedagogické pracovníky. </a:t>
            </a:r>
          </a:p>
          <a:p>
            <a:pPr algn="just"/>
            <a:r>
              <a:rPr lang="cs-CZ">
                <a:solidFill>
                  <a:srgbClr val="000000"/>
                </a:solidFill>
                <a:latin typeface="Calibri" pitchFamily="34" charset="0"/>
              </a:rPr>
              <a:t>V prezentaci použity vlastní citace, fotografie a schémata, vyjma fotografií z volně dostupných zdrojů</a:t>
            </a:r>
            <a:r>
              <a:rPr lang="cs-CZ" sz="1600">
                <a:solidFill>
                  <a:srgbClr val="000000"/>
                </a:solidFill>
                <a:latin typeface="Calibri" pitchFamily="34" charset="0"/>
              </a:rPr>
              <a:t>:</a:t>
            </a:r>
          </a:p>
          <a:p>
            <a:pPr algn="just"/>
            <a:endParaRPr lang="cs-CZ" sz="1600">
              <a:solidFill>
                <a:srgbClr val="000000"/>
              </a:solidFill>
              <a:latin typeface="Calibri" pitchFamily="34" charset="0"/>
            </a:endParaRPr>
          </a:p>
          <a:p>
            <a:pPr algn="just"/>
            <a:r>
              <a:rPr lang="cs-CZ" sz="1200">
                <a:solidFill>
                  <a:srgbClr val="000000"/>
                </a:solidFill>
                <a:latin typeface="Calibri" pitchFamily="34" charset="0"/>
                <a:hlinkClick r:id="rId4"/>
              </a:rPr>
              <a:t>http://www.autoznalosti.cz/images/stories/podvozek_kola/system.jpg</a:t>
            </a:r>
          </a:p>
          <a:p>
            <a:pPr algn="just"/>
            <a:r>
              <a:rPr lang="cs-CZ" sz="1200">
                <a:solidFill>
                  <a:srgbClr val="000000"/>
                </a:solidFill>
                <a:latin typeface="Calibri" pitchFamily="34" charset="0"/>
                <a:hlinkClick r:id="rId5"/>
              </a:rPr>
              <a:t>http://pepon1.free.fr/CITROEN%20XM_fichiers/mecanic/brzdovy_pedal.gif</a:t>
            </a:r>
            <a:endParaRPr lang="cs-CZ" sz="1200">
              <a:solidFill>
                <a:srgbClr val="000000"/>
              </a:solidFill>
              <a:latin typeface="Calibri" pitchFamily="34" charset="0"/>
            </a:endParaRPr>
          </a:p>
          <a:p>
            <a:pPr algn="just"/>
            <a:r>
              <a:rPr lang="cs-CZ" sz="1200">
                <a:solidFill>
                  <a:srgbClr val="000000"/>
                </a:solidFill>
                <a:latin typeface="Calibri" pitchFamily="34" charset="0"/>
                <a:hlinkClick r:id="rId6"/>
              </a:rPr>
              <a:t>http://www.autoznalosti.cz/images/stories/podvozek_kola/brzdy_II.jpg</a:t>
            </a:r>
            <a:endParaRPr lang="cs-CZ" sz="1200">
              <a:solidFill>
                <a:srgbClr val="000000"/>
              </a:solidFill>
              <a:latin typeface="Calibri" pitchFamily="34" charset="0"/>
            </a:endParaRPr>
          </a:p>
          <a:p>
            <a:pPr algn="just"/>
            <a:r>
              <a:rPr lang="cs-CZ" sz="1200">
                <a:solidFill>
                  <a:srgbClr val="000000"/>
                </a:solidFill>
                <a:latin typeface="Calibri" pitchFamily="34" charset="0"/>
                <a:hlinkClick r:id="rId7"/>
              </a:rPr>
              <a:t>http://www.autoznalosti.cz/images/stories/podvozek_kola/posilovac-maly.jpg</a:t>
            </a:r>
            <a:endParaRPr lang="cs-CZ" sz="1200">
              <a:solidFill>
                <a:srgbClr val="000000"/>
              </a:solidFill>
              <a:latin typeface="Calibri" pitchFamily="34" charset="0"/>
            </a:endParaRPr>
          </a:p>
          <a:p>
            <a:pPr algn="just"/>
            <a:r>
              <a:rPr lang="cs-CZ" sz="1200">
                <a:solidFill>
                  <a:srgbClr val="000000"/>
                </a:solidFill>
                <a:latin typeface="Calibri" pitchFamily="34" charset="0"/>
                <a:hlinkClick r:id="rId8"/>
              </a:rPr>
              <a:t>http://www.autorubik.sk/wp-content/uploads/2011/03/brzdny_valec.png</a:t>
            </a:r>
            <a:endParaRPr lang="cs-CZ" sz="1200">
              <a:solidFill>
                <a:srgbClr val="000000"/>
              </a:solidFill>
              <a:latin typeface="Calibri" pitchFamily="34" charset="0"/>
            </a:endParaRPr>
          </a:p>
          <a:p>
            <a:pPr algn="just"/>
            <a:r>
              <a:rPr lang="cs-CZ" sz="1200">
                <a:solidFill>
                  <a:srgbClr val="000000"/>
                </a:solidFill>
                <a:latin typeface="Calibri" pitchFamily="34" charset="0"/>
                <a:hlinkClick r:id="rId9"/>
              </a:rPr>
              <a:t>http://www.autoznalosti.cz/images/stories/podvozek_kola/hlavni_valec.jpg</a:t>
            </a:r>
            <a:endParaRPr lang="cs-CZ" sz="1200">
              <a:solidFill>
                <a:srgbClr val="000000"/>
              </a:solidFill>
              <a:latin typeface="Calibri" pitchFamily="34" charset="0"/>
            </a:endParaRPr>
          </a:p>
          <a:p>
            <a:pPr algn="just"/>
            <a:r>
              <a:rPr lang="cs-CZ" sz="1200">
                <a:solidFill>
                  <a:srgbClr val="000000"/>
                </a:solidFill>
                <a:latin typeface="Calibri" pitchFamily="34" charset="0"/>
                <a:hlinkClick r:id="rId10"/>
              </a:rPr>
              <a:t>http://skoda.panda.cz/obrazky2/312_7.jpg</a:t>
            </a:r>
            <a:endParaRPr lang="cs-CZ" sz="1200">
              <a:solidFill>
                <a:srgbClr val="000000"/>
              </a:solidFill>
              <a:latin typeface="Calibri" pitchFamily="34" charset="0"/>
            </a:endParaRPr>
          </a:p>
          <a:p>
            <a:pPr algn="just"/>
            <a:r>
              <a:rPr lang="cs-CZ" sz="1200">
                <a:solidFill>
                  <a:srgbClr val="000000"/>
                </a:solidFill>
                <a:latin typeface="Calibri" pitchFamily="34" charset="0"/>
                <a:hlinkClick r:id="rId11"/>
              </a:rPr>
              <a:t>http://skoda.panda.cz/obrazky2/312_3.jpg</a:t>
            </a:r>
            <a:endParaRPr lang="cs-CZ" sz="1200">
              <a:solidFill>
                <a:srgbClr val="000000"/>
              </a:solidFill>
              <a:latin typeface="Calibri" pitchFamily="34" charset="0"/>
            </a:endParaRPr>
          </a:p>
          <a:p>
            <a:pPr algn="just"/>
            <a:r>
              <a:rPr lang="cs-CZ" sz="1200">
                <a:solidFill>
                  <a:srgbClr val="000000"/>
                </a:solidFill>
                <a:latin typeface="Calibri" pitchFamily="34" charset="0"/>
                <a:hlinkClick r:id="rId12"/>
              </a:rPr>
              <a:t>http://www.fm-autodily.com/images/BR-001-LUC.jpg</a:t>
            </a:r>
            <a:endParaRPr lang="cs-CZ" sz="1200">
              <a:solidFill>
                <a:srgbClr val="000000"/>
              </a:solidFill>
              <a:latin typeface="Calibri" pitchFamily="34" charset="0"/>
            </a:endParaRPr>
          </a:p>
          <a:p>
            <a:pPr algn="just"/>
            <a:r>
              <a:rPr lang="cs-CZ" sz="1200">
                <a:solidFill>
                  <a:srgbClr val="000000"/>
                </a:solidFill>
                <a:latin typeface="Calibri" pitchFamily="34" charset="0"/>
                <a:hlinkClick r:id="rId13"/>
              </a:rPr>
              <a:t>http://obchod.fimas.cz/fotky7833/fotos/_vyr_13678804370.jpg</a:t>
            </a:r>
            <a:endParaRPr lang="cs-CZ" sz="1200">
              <a:solidFill>
                <a:srgbClr val="000000"/>
              </a:solidFill>
              <a:latin typeface="Calibri" pitchFamily="34" charset="0"/>
            </a:endParaRPr>
          </a:p>
          <a:p>
            <a:pPr algn="just"/>
            <a:endParaRPr lang="cs-CZ" sz="1200">
              <a:solidFill>
                <a:srgbClr val="000000"/>
              </a:solidFill>
              <a:latin typeface="Calibri" pitchFamily="34" charset="0"/>
            </a:endParaRPr>
          </a:p>
          <a:p>
            <a:pPr algn="just"/>
            <a:endParaRPr lang="cs-CZ" sz="1200">
              <a:solidFill>
                <a:srgbClr val="000000"/>
              </a:solidFill>
              <a:latin typeface="Calibri" pitchFamily="34" charset="0"/>
            </a:endParaRPr>
          </a:p>
          <a:p>
            <a:pPr algn="just"/>
            <a:endParaRPr lang="cs-CZ" sz="1200">
              <a:solidFill>
                <a:srgbClr val="000000"/>
              </a:solidFill>
              <a:latin typeface="Calibri" pitchFamily="34" charset="0"/>
            </a:endParaRPr>
          </a:p>
          <a:p>
            <a:pPr algn="just"/>
            <a:endParaRPr lang="cs-CZ" sz="1200">
              <a:solidFill>
                <a:srgbClr val="000000"/>
              </a:solidFill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 u="sng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 u="sng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 b="1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 u="sng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 u="sng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 b="1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 u="sng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 u="sng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200" u="sng">
              <a:latin typeface="Calibri" pitchFamily="34" charset="0"/>
            </a:endParaRPr>
          </a:p>
          <a:p>
            <a:pPr algn="just"/>
            <a:endParaRPr lang="cs-CZ" sz="1200" u="sng">
              <a:latin typeface="Calibri" pitchFamily="34" charset="0"/>
            </a:endParaRPr>
          </a:p>
          <a:p>
            <a:pPr algn="just"/>
            <a:endParaRPr lang="cs-CZ" sz="1200">
              <a:latin typeface="Calibri" pitchFamily="34" charset="0"/>
            </a:endParaRPr>
          </a:p>
          <a:p>
            <a:pPr algn="just"/>
            <a:endParaRPr lang="cs-CZ" sz="1600" u="sng">
              <a:latin typeface="Calibri" pitchFamily="34" charset="0"/>
            </a:endParaRPr>
          </a:p>
          <a:p>
            <a:pPr algn="just"/>
            <a:endParaRPr lang="cs-CZ" sz="1600" u="sng">
              <a:latin typeface="Calibri" pitchFamily="34" charset="0"/>
            </a:endParaRPr>
          </a:p>
          <a:p>
            <a:pPr algn="just"/>
            <a:endParaRPr lang="cs-CZ" sz="1600">
              <a:latin typeface="Calibri" pitchFamily="34" charset="0"/>
            </a:endParaRPr>
          </a:p>
          <a:p>
            <a:pPr algn="just"/>
            <a:endParaRPr lang="cs-CZ" sz="1600">
              <a:solidFill>
                <a:srgbClr val="000000"/>
              </a:solidFill>
              <a:latin typeface="Calibri" pitchFamily="34" charset="0"/>
            </a:endParaRPr>
          </a:p>
          <a:p>
            <a:pPr algn="just"/>
            <a:endParaRPr lang="cs-CZ" sz="16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2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2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2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11893</TotalTime>
  <Words>863</Words>
  <Application>Microsoft Office PowerPoint</Application>
  <PresentationFormat>On-screen Show (4:3)</PresentationFormat>
  <Paragraphs>292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2</vt:i4>
      </vt:variant>
      <vt:variant>
        <vt:lpstr>Nadpisy snímků</vt:lpstr>
      </vt:variant>
      <vt:variant>
        <vt:i4>16</vt:i4>
      </vt:variant>
    </vt:vector>
  </HeadingPairs>
  <TitlesOfParts>
    <vt:vector size="22" baseType="lpstr">
      <vt:lpstr>Calibri</vt:lpstr>
      <vt:lpstr>Arial</vt:lpstr>
      <vt:lpstr>Times New Roman</vt:lpstr>
      <vt:lpstr>Book Antiqua</vt:lpstr>
      <vt:lpstr>Motiv systému Office</vt:lpstr>
      <vt:lpstr>1_Motiv systému Office</vt:lpstr>
      <vt:lpstr>STŘEDNÍ ŠKOLA STAVEBNÍ A TECHNICKÁ Ústí nad Labem, Čelakovského 5, příspěvková organizace Páteřní škola Ústeckého kraje</vt:lpstr>
      <vt:lpstr>Brzdy kapalinové dvouokruhové</vt:lpstr>
      <vt:lpstr>  Brzdy kapalinové dvouokruhové  </vt:lpstr>
      <vt:lpstr>Brzdy kapalinové dvouokruhové</vt:lpstr>
      <vt:lpstr>Brzdy kapalinové dvouokruhové</vt:lpstr>
      <vt:lpstr>Brzdy kapalinové dvouokruhové</vt:lpstr>
      <vt:lpstr>Brzdy kapalinové dvouokruhové</vt:lpstr>
      <vt:lpstr>Brzdy kapalinové dvouokruhové</vt:lpstr>
      <vt:lpstr>  Brzdy kapalinové dvouokruhové  </vt:lpstr>
      <vt:lpstr>Brzdy kapalinové dvouokruhové</vt:lpstr>
      <vt:lpstr>Brzdy kapalinové dvouokruhové</vt:lpstr>
      <vt:lpstr>Brzdy kapalinové dvouokruhové</vt:lpstr>
      <vt:lpstr>Brzdy kapalinové dvouokruhové</vt:lpstr>
      <vt:lpstr>Brzdy kapalinové dvouokruhové</vt:lpstr>
      <vt:lpstr>Snímek 15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DUM</cp:lastModifiedBy>
  <cp:revision>845</cp:revision>
  <dcterms:created xsi:type="dcterms:W3CDTF">2010-11-01T23:40:31Z</dcterms:created>
  <dcterms:modified xsi:type="dcterms:W3CDTF">2014-03-15T20:22:22Z</dcterms:modified>
</cp:coreProperties>
</file>