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5" r:id="rId2"/>
    <p:sldId id="276" r:id="rId3"/>
    <p:sldId id="314" r:id="rId4"/>
    <p:sldId id="315" r:id="rId5"/>
    <p:sldId id="310" r:id="rId6"/>
    <p:sldId id="317" r:id="rId7"/>
    <p:sldId id="320" r:id="rId8"/>
    <p:sldId id="319" r:id="rId9"/>
    <p:sldId id="309" r:id="rId10"/>
    <p:sldId id="292" r:id="rId11"/>
    <p:sldId id="321" r:id="rId12"/>
    <p:sldId id="306" r:id="rId13"/>
    <p:sldId id="322" r:id="rId14"/>
    <p:sldId id="296" r:id="rId15"/>
    <p:sldId id="285" r:id="rId16"/>
    <p:sldId id="307" r:id="rId17"/>
  </p:sldIdLst>
  <p:sldSz cx="9144000" cy="6858000" type="screen4x3"/>
  <p:notesSz cx="6811963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3CC"/>
    <a:srgbClr val="CC3399"/>
    <a:srgbClr val="800000"/>
    <a:srgbClr val="008000"/>
    <a:srgbClr val="009900"/>
    <a:srgbClr val="CC6600"/>
    <a:srgbClr val="6600CC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722" autoAdjust="0"/>
    <p:restoredTop sz="94660"/>
  </p:normalViewPr>
  <p:slideViewPr>
    <p:cSldViewPr>
      <p:cViewPr>
        <p:scale>
          <a:sx n="115" d="100"/>
          <a:sy n="115" d="100"/>
        </p:scale>
        <p:origin x="-1428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28" d="100"/>
        <a:sy n="128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8536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4EF55B-6C26-40CA-8007-9E96D91C8BBB}" type="datetimeFigureOut">
              <a:rPr lang="cs-CZ" smtClean="0"/>
              <a:t>12. 3. 2014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20750" y="746125"/>
            <a:ext cx="4970463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1197" y="4724202"/>
            <a:ext cx="544957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8536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031F6B-B4E8-4AD9-AC1B-C00572EFEA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057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9A9C2-6029-4B1C-98B5-0C7D31A15916}" type="datetimeFigureOut">
              <a:rPr lang="cs-CZ" smtClean="0"/>
              <a:t>12. 3. 2014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97F30-D0BA-4C2D-824A-21ABD09068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02322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9A9C2-6029-4B1C-98B5-0C7D31A15916}" type="datetimeFigureOut">
              <a:rPr lang="cs-CZ" smtClean="0"/>
              <a:t>12. 3. 2014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97F30-D0BA-4C2D-824A-21ABD09068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21819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9A9C2-6029-4B1C-98B5-0C7D31A15916}" type="datetimeFigureOut">
              <a:rPr lang="cs-CZ" smtClean="0"/>
              <a:t>12. 3. 2014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97F30-D0BA-4C2D-824A-21ABD09068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68080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9A9C2-6029-4B1C-98B5-0C7D31A15916}" type="datetimeFigureOut">
              <a:rPr lang="cs-CZ" smtClean="0"/>
              <a:t>12. 3. 2014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97F30-D0BA-4C2D-824A-21ABD09068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74763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9A9C2-6029-4B1C-98B5-0C7D31A15916}" type="datetimeFigureOut">
              <a:rPr lang="cs-CZ" smtClean="0"/>
              <a:t>12. 3. 2014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97F30-D0BA-4C2D-824A-21ABD09068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29878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9A9C2-6029-4B1C-98B5-0C7D31A15916}" type="datetimeFigureOut">
              <a:rPr lang="cs-CZ" smtClean="0"/>
              <a:t>12. 3. 2014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97F30-D0BA-4C2D-824A-21ABD09068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66915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9A9C2-6029-4B1C-98B5-0C7D31A15916}" type="datetimeFigureOut">
              <a:rPr lang="cs-CZ" smtClean="0"/>
              <a:t>12. 3. 2014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97F30-D0BA-4C2D-824A-21ABD09068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375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9A9C2-6029-4B1C-98B5-0C7D31A15916}" type="datetimeFigureOut">
              <a:rPr lang="cs-CZ" smtClean="0"/>
              <a:t>12. 3. 2014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97F30-D0BA-4C2D-824A-21ABD09068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4721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9A9C2-6029-4B1C-98B5-0C7D31A15916}" type="datetimeFigureOut">
              <a:rPr lang="cs-CZ" smtClean="0"/>
              <a:t>12. 3. 2014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97F30-D0BA-4C2D-824A-21ABD09068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3952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9A9C2-6029-4B1C-98B5-0C7D31A15916}" type="datetimeFigureOut">
              <a:rPr lang="cs-CZ" smtClean="0"/>
              <a:t>12. 3. 2014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97F30-D0BA-4C2D-824A-21ABD09068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45078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9A9C2-6029-4B1C-98B5-0C7D31A15916}" type="datetimeFigureOut">
              <a:rPr lang="cs-CZ" smtClean="0"/>
              <a:t>12. 3. 2014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97F30-D0BA-4C2D-824A-21ABD09068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76092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9A9C2-6029-4B1C-98B5-0C7D31A15916}" type="datetimeFigureOut">
              <a:rPr lang="cs-CZ" smtClean="0"/>
              <a:t>12. 3. 2014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F97F30-D0BA-4C2D-824A-21ABD09068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8783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microsoft.com/office/2007/relationships/hdphoto" Target="../media/hdphoto1.wdp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microsoft.com/office/2007/relationships/hdphoto" Target="../media/hdphoto2.wdp"/><Relationship Id="rId4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18" name="Group 7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3078913"/>
              </p:ext>
            </p:extLst>
          </p:nvPr>
        </p:nvGraphicFramePr>
        <p:xfrm>
          <a:off x="750888" y="2060575"/>
          <a:ext cx="7559675" cy="36720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15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Pájení kovů patří mezi nerozebíratelná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spojení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Klíčová slova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Pájka, pájedlo, tavidlo, pájecí voda, pájení na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měkko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Odborný výcvik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Autor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Lubomír Hrstka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Jazyk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Čeština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Potřebné pomůcky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PC, data projektor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Druh interaktivity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Střední 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Cílová skupina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1. ročník, žáci 15 - 16 let, elektrikář, autoelektrikář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Ne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Zdroje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59178"/>
            <a:ext cx="755967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2800" b="1" dirty="0" smtClean="0">
                <a:latin typeface="+mj-lt"/>
                <a:cs typeface="Arial" charset="0"/>
              </a:rPr>
              <a:t>Pájení</a:t>
            </a:r>
            <a:endParaRPr lang="cs-CZ" sz="2800" b="1" dirty="0">
              <a:latin typeface="+mj-lt"/>
              <a:cs typeface="Arial" charset="0"/>
            </a:endParaRPr>
          </a:p>
        </p:txBody>
      </p: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BB75579-3477-4C3C-A955-4BC898651D7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805184" y="1465141"/>
            <a:ext cx="7561262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2400" b="1" dirty="0" smtClean="0">
                <a:latin typeface="+mj-lt"/>
              </a:rPr>
              <a:t>VY_32_INOVACE_15_301</a:t>
            </a:r>
            <a:endParaRPr lang="cs-CZ" sz="2400" b="1" dirty="0">
              <a:latin typeface="+mj-lt"/>
              <a:cs typeface="Arial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20181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F7A7B114-F7CA-47AC-AF08-F032B32CCE81}" type="slidenum">
              <a:rPr lang="cs-CZ" smtClean="0"/>
              <a:pPr eaLnBrk="1" hangingPunct="1"/>
              <a:t>2</a:t>
            </a:fld>
            <a:endParaRPr lang="cs-CZ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1340768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Nerozebíratelné spoje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47664" y="2348880"/>
            <a:ext cx="6048672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>
                <a:cs typeface="Arial" charset="0"/>
              </a:rPr>
              <a:t>PÁJENÍ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7046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F7A7B114-F7CA-47AC-AF08-F032B32CCE81}" type="slidenum">
              <a:rPr lang="cs-CZ" smtClean="0"/>
              <a:pPr eaLnBrk="1" hangingPunct="1"/>
              <a:t>3</a:t>
            </a:fld>
            <a:endParaRPr lang="cs-CZ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1340768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33CC"/>
                </a:solidFill>
              </a:rPr>
              <a:t>NEROZEBÍRATELNÁ SPOJENÍ - PÁJENÍ</a:t>
            </a:r>
            <a:endParaRPr lang="cs-CZ" sz="3200" b="1" dirty="0">
              <a:solidFill>
                <a:srgbClr val="0033CC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664" y="1933962"/>
            <a:ext cx="6048672" cy="184665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cs typeface="Arial" charset="0"/>
              </a:rPr>
              <a:t>Pájení je nerozebíratelné spojení vhodného kovového materiálu</a:t>
            </a:r>
          </a:p>
          <a:p>
            <a:pPr algn="ctr"/>
            <a:r>
              <a:rPr lang="cs-CZ" sz="3200" b="1" dirty="0">
                <a:cs typeface="Arial" charset="0"/>
              </a:rPr>
              <a:t>p</a:t>
            </a:r>
            <a:r>
              <a:rPr lang="cs-CZ" sz="3200" b="1" dirty="0" smtClean="0">
                <a:cs typeface="Arial" charset="0"/>
              </a:rPr>
              <a:t>omocí kovových slitin.   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7462" y="3861048"/>
            <a:ext cx="7992888" cy="2062103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Podstatou pájení je pronikání roztavené pájky do povrchových vrstev základního materiálu </a:t>
            </a:r>
          </a:p>
          <a:p>
            <a:pPr algn="ctr"/>
            <a:r>
              <a:rPr lang="cs-CZ" sz="3200" b="1" dirty="0" smtClean="0"/>
              <a:t>= </a:t>
            </a:r>
          </a:p>
          <a:p>
            <a:pPr algn="ctr"/>
            <a:r>
              <a:rPr lang="cs-CZ" sz="3200" b="1" dirty="0" smtClean="0">
                <a:solidFill>
                  <a:srgbClr val="0033CC"/>
                </a:solidFill>
              </a:rPr>
              <a:t>d i f ú z e</a:t>
            </a:r>
            <a:endParaRPr lang="cs-CZ" sz="3200" b="1" dirty="0">
              <a:solidFill>
                <a:srgbClr val="0033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7874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F7A7B114-F7CA-47AC-AF08-F032B32CCE81}" type="slidenum">
              <a:rPr lang="cs-CZ" smtClean="0"/>
              <a:pPr eaLnBrk="1" hangingPunct="1"/>
              <a:t>4</a:t>
            </a:fld>
            <a:endParaRPr lang="cs-CZ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47564" y="1088249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33CC"/>
                </a:solidFill>
              </a:rPr>
              <a:t>VLASTNOSTI  SPOJE</a:t>
            </a:r>
            <a:endParaRPr lang="cs-CZ" sz="3200" b="1" dirty="0">
              <a:solidFill>
                <a:srgbClr val="0033CC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835696" y="1844824"/>
            <a:ext cx="5472608" cy="184665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cs typeface="Arial" charset="0"/>
              </a:rPr>
              <a:t>Spoj je elektricky a tepelně vodivý.</a:t>
            </a:r>
          </a:p>
          <a:p>
            <a:pPr algn="ctr"/>
            <a:r>
              <a:rPr lang="cs-CZ" sz="3200" b="1" dirty="0" smtClean="0">
                <a:cs typeface="Arial" charset="0"/>
              </a:rPr>
              <a:t>  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7462" y="3861048"/>
            <a:ext cx="7992888" cy="206210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Nevýhodou těchto spojení je poměrně nízká pevnost a elektrochemická koroze.</a:t>
            </a:r>
          </a:p>
          <a:p>
            <a:pPr algn="ctr"/>
            <a:r>
              <a:rPr lang="cs-CZ" sz="3200" b="1" dirty="0" smtClean="0">
                <a:solidFill>
                  <a:srgbClr val="0033CC"/>
                </a:solidFill>
              </a:rPr>
              <a:t>Kvalitu spoje ovlivňuje vhodná pájka, tavidlo, pájedlo.</a:t>
            </a:r>
            <a:endParaRPr lang="cs-CZ" sz="3200" b="1" dirty="0">
              <a:solidFill>
                <a:srgbClr val="0033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4615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F7A7B114-F7CA-47AC-AF08-F032B32CCE81}" type="slidenum">
              <a:rPr lang="cs-CZ" smtClean="0"/>
              <a:pPr eaLnBrk="1" hangingPunct="1"/>
              <a:t>5</a:t>
            </a:fld>
            <a:endParaRPr lang="cs-CZ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1340768"/>
            <a:ext cx="7848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33CC"/>
                </a:solidFill>
              </a:rPr>
              <a:t> P á j k a</a:t>
            </a: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2348880"/>
            <a:ext cx="7992888" cy="30469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Pájka je přídavný materiál pro pájení.</a:t>
            </a:r>
          </a:p>
          <a:p>
            <a:pPr algn="ctr"/>
            <a:endParaRPr lang="cs-CZ" sz="3200" b="1" dirty="0" smtClean="0"/>
          </a:p>
          <a:p>
            <a:pPr algn="ctr"/>
            <a:r>
              <a:rPr lang="cs-CZ" sz="3200" b="1" dirty="0" smtClean="0">
                <a:solidFill>
                  <a:srgbClr val="0033CC"/>
                </a:solidFill>
              </a:rPr>
              <a:t>Tvoří ji slitina kovů s nízkou teplotou tavení</a:t>
            </a:r>
            <a:r>
              <a:rPr lang="cs-CZ" sz="3200" b="1" dirty="0" smtClean="0"/>
              <a:t>.</a:t>
            </a:r>
          </a:p>
          <a:p>
            <a:pPr algn="ctr"/>
            <a:endParaRPr lang="cs-CZ" sz="3200" b="1" dirty="0" smtClean="0"/>
          </a:p>
          <a:p>
            <a:pPr algn="ctr"/>
            <a:r>
              <a:rPr lang="cs-CZ" sz="3200" b="1" dirty="0" smtClean="0"/>
              <a:t>Tavící teplota pájky je vždy nižší než teplota tavení základního materiálu.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735101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F7A7B114-F7CA-47AC-AF08-F032B32CCE81}" type="slidenum">
              <a:rPr lang="cs-CZ" smtClean="0"/>
              <a:pPr eaLnBrk="1" hangingPunct="1"/>
              <a:t>6</a:t>
            </a:fld>
            <a:endParaRPr lang="cs-CZ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1340768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33CC"/>
                </a:solidFill>
              </a:rPr>
              <a:t>Pájecí postup a pracovní teploty</a:t>
            </a:r>
            <a:endParaRPr lang="cs-CZ" sz="3200" b="1" dirty="0">
              <a:solidFill>
                <a:srgbClr val="0033CC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664" y="2348880"/>
            <a:ext cx="6048672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6000" b="1" dirty="0" smtClean="0">
              <a:cs typeface="Arial" charset="0"/>
            </a:endParaRPr>
          </a:p>
          <a:p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1046" y="2053662"/>
            <a:ext cx="6615094" cy="3705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3053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F7A7B114-F7CA-47AC-AF08-F032B32CCE81}" type="slidenum">
              <a:rPr lang="cs-CZ" smtClean="0"/>
              <a:pPr eaLnBrk="1" hangingPunct="1"/>
              <a:t>7</a:t>
            </a:fld>
            <a:endParaRPr lang="cs-CZ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490389" y="887413"/>
            <a:ext cx="8229600" cy="5715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dirty="0" smtClean="0">
                <a:solidFill>
                  <a:srgbClr val="0033CC"/>
                </a:solidFill>
              </a:rPr>
              <a:t>Pájení na </a:t>
            </a:r>
            <a:r>
              <a:rPr lang="cs-CZ" sz="3200" b="1" dirty="0" err="1" smtClean="0">
                <a:solidFill>
                  <a:srgbClr val="0033CC"/>
                </a:solidFill>
              </a:rPr>
              <a:t>měkko</a:t>
            </a:r>
            <a:endParaRPr lang="cs-CZ" sz="3200" b="1" dirty="0" smtClean="0">
              <a:solidFill>
                <a:srgbClr val="0033CC"/>
              </a:solidFill>
            </a:endParaRPr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>
          <a:xfrm>
            <a:off x="465584" y="1696244"/>
            <a:ext cx="7850832" cy="259685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2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buFontTx/>
              <a:buNone/>
            </a:pPr>
            <a:r>
              <a:rPr lang="cs-CZ" sz="2800" b="1" dirty="0" smtClean="0"/>
              <a:t>	</a:t>
            </a:r>
          </a:p>
          <a:p>
            <a:pPr>
              <a:lnSpc>
                <a:spcPct val="80000"/>
              </a:lnSpc>
            </a:pPr>
            <a:endParaRPr lang="cs-CZ" sz="8600" b="1" dirty="0" smtClean="0">
              <a:solidFill>
                <a:schemeClr val="tx1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8600" b="1" dirty="0" smtClean="0">
                <a:solidFill>
                  <a:schemeClr val="tx1"/>
                </a:solidFill>
              </a:rPr>
              <a:t>umožňuje pevné </a:t>
            </a:r>
            <a:r>
              <a:rPr lang="cs-CZ" sz="8600" b="1" dirty="0">
                <a:solidFill>
                  <a:schemeClr val="tx1"/>
                </a:solidFill>
              </a:rPr>
              <a:t>spojení </a:t>
            </a:r>
            <a:r>
              <a:rPr lang="cs-CZ" sz="8600" b="1" dirty="0" smtClean="0">
                <a:solidFill>
                  <a:schemeClr val="tx1"/>
                </a:solidFill>
              </a:rPr>
              <a:t>plechů, trubek, elektrických vodičů </a:t>
            </a:r>
          </a:p>
          <a:p>
            <a:pPr>
              <a:lnSpc>
                <a:spcPct val="80000"/>
              </a:lnSpc>
            </a:pPr>
            <a:endParaRPr lang="cs-CZ" sz="8600" b="1" dirty="0" smtClean="0">
              <a:solidFill>
                <a:schemeClr val="tx1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8600" b="1" dirty="0" smtClean="0">
                <a:solidFill>
                  <a:schemeClr val="tx1"/>
                </a:solidFill>
              </a:rPr>
              <a:t>z </a:t>
            </a:r>
          </a:p>
          <a:p>
            <a:pPr>
              <a:lnSpc>
                <a:spcPct val="80000"/>
              </a:lnSpc>
            </a:pPr>
            <a:endParaRPr lang="cs-CZ" sz="8600" b="1" dirty="0" smtClean="0">
              <a:solidFill>
                <a:schemeClr val="tx1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8600" b="1" dirty="0" smtClean="0">
                <a:solidFill>
                  <a:schemeClr val="tx1"/>
                </a:solidFill>
              </a:rPr>
              <a:t>oceli, pozinkovaného nebo pocínovaného ocelového plechu, </a:t>
            </a:r>
          </a:p>
          <a:p>
            <a:pPr>
              <a:lnSpc>
                <a:spcPct val="80000"/>
              </a:lnSpc>
            </a:pPr>
            <a:endParaRPr lang="cs-CZ" sz="8600" b="1" dirty="0" smtClean="0">
              <a:solidFill>
                <a:schemeClr val="tx1"/>
              </a:solidFill>
            </a:endParaRPr>
          </a:p>
          <a:p>
            <a:pPr>
              <a:lnSpc>
                <a:spcPct val="80000"/>
              </a:lnSpc>
            </a:pPr>
            <a:endParaRPr lang="cs-CZ" sz="8600" b="1" dirty="0" smtClean="0">
              <a:solidFill>
                <a:schemeClr val="tx1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8600" b="1" dirty="0" smtClean="0">
                <a:solidFill>
                  <a:schemeClr val="tx1"/>
                </a:solidFill>
              </a:rPr>
              <a:t>hliníku a slitin mědi.</a:t>
            </a:r>
          </a:p>
          <a:p>
            <a:pPr>
              <a:lnSpc>
                <a:spcPct val="80000"/>
              </a:lnSpc>
            </a:pPr>
            <a:endParaRPr lang="cs-CZ" sz="5100" b="1" dirty="0">
              <a:solidFill>
                <a:schemeClr val="tx1"/>
              </a:solidFill>
            </a:endParaRPr>
          </a:p>
          <a:p>
            <a:pPr>
              <a:lnSpc>
                <a:spcPct val="80000"/>
              </a:lnSpc>
              <a:buFontTx/>
              <a:buNone/>
            </a:pPr>
            <a:endParaRPr lang="cs-CZ" sz="2800" b="1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 b="1" dirty="0" smtClean="0"/>
              <a:t>	</a:t>
            </a:r>
            <a:endParaRPr lang="cs-CZ" sz="28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326344" y="4509120"/>
            <a:ext cx="81312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rgbClr val="0033CC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Pájení na </a:t>
            </a:r>
            <a:r>
              <a:rPr lang="cs-CZ" sz="3200" b="1" dirty="0" err="1" smtClean="0">
                <a:solidFill>
                  <a:srgbClr val="0033CC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t>tvrdo</a:t>
            </a:r>
            <a:endParaRPr lang="cs-CZ" sz="3200" b="1" dirty="0">
              <a:solidFill>
                <a:srgbClr val="0033CC"/>
              </a:solidFill>
              <a:latin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7" y="5301208"/>
            <a:ext cx="7272808" cy="64633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Tvrdé pájení slouží jako náhrada svařování.  K ohřevu se používá</a:t>
            </a:r>
          </a:p>
          <a:p>
            <a:pPr algn="ctr"/>
            <a:r>
              <a:rPr lang="cs-CZ" b="1" dirty="0" smtClean="0"/>
              <a:t> </a:t>
            </a:r>
            <a:r>
              <a:rPr lang="cs-CZ" b="1" dirty="0" err="1" smtClean="0"/>
              <a:t>kyslíko</a:t>
            </a:r>
            <a:r>
              <a:rPr lang="cs-CZ" b="1" dirty="0" smtClean="0"/>
              <a:t> - acetylenový plamen.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580019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F7A7B114-F7CA-47AC-AF08-F032B32CCE81}" type="slidenum">
              <a:rPr lang="cs-CZ" smtClean="0"/>
              <a:pPr eaLnBrk="1" hangingPunct="1"/>
              <a:t>8</a:t>
            </a:fld>
            <a:endParaRPr lang="cs-CZ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1340768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33CC"/>
                </a:solidFill>
              </a:rPr>
              <a:t>Pájedla s cizím zdrojem</a:t>
            </a:r>
            <a:endParaRPr lang="cs-CZ" sz="3200" b="1" dirty="0">
              <a:solidFill>
                <a:srgbClr val="0033CC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664" y="2348880"/>
            <a:ext cx="6048672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6000" b="1" dirty="0" smtClean="0">
              <a:cs typeface="Arial" charset="0"/>
            </a:endParaRPr>
          </a:p>
          <a:p>
            <a:pPr algn="ctr"/>
            <a:r>
              <a:rPr lang="cs-CZ" sz="6000" b="1" dirty="0" smtClean="0">
                <a:cs typeface="Arial" charset="0"/>
              </a:rPr>
              <a:t>PÁJENÍ</a:t>
            </a:r>
          </a:p>
          <a:p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FilmGrain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542" y="2033787"/>
            <a:ext cx="7484908" cy="3799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8764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F7A7B114-F7CA-47AC-AF08-F032B32CCE81}" type="slidenum">
              <a:rPr lang="cs-CZ" smtClean="0"/>
              <a:pPr eaLnBrk="1" hangingPunct="1"/>
              <a:t>9</a:t>
            </a:fld>
            <a:endParaRPr lang="cs-CZ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1340768"/>
            <a:ext cx="7848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33CC"/>
                </a:solidFill>
              </a:rPr>
              <a:t>Ukázka průmyslových pájedel</a:t>
            </a: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95736" y="1625451"/>
            <a:ext cx="6048672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6000" b="1" dirty="0" smtClean="0">
              <a:cs typeface="Arial" charset="0"/>
            </a:endParaRP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FilmGrain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132856"/>
            <a:ext cx="6336704" cy="364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6585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4D54886-0651-41FA-AF54-F28F17A5534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8" name="Nadpis 1"/>
          <p:cNvSpPr>
            <a:spLocks/>
          </p:cNvSpPr>
          <p:nvPr/>
        </p:nvSpPr>
        <p:spPr bwMode="auto">
          <a:xfrm>
            <a:off x="457200" y="1052513"/>
            <a:ext cx="8291513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/>
            <a:endParaRPr lang="cs-CZ" sz="2800" b="1">
              <a:solidFill>
                <a:schemeClr val="tx2"/>
              </a:solidFill>
            </a:endParaRPr>
          </a:p>
        </p:txBody>
      </p:sp>
      <p:sp>
        <p:nvSpPr>
          <p:cNvPr id="20489" name="TextovéPole 1"/>
          <p:cNvSpPr txBox="1">
            <a:spLocks noChangeArrowheads="1"/>
          </p:cNvSpPr>
          <p:nvPr/>
        </p:nvSpPr>
        <p:spPr bwMode="auto">
          <a:xfrm>
            <a:off x="3492500" y="2060575"/>
            <a:ext cx="44640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14" name="Rectangle 2"/>
          <p:cNvSpPr txBox="1">
            <a:spLocks noChangeArrowheads="1"/>
          </p:cNvSpPr>
          <p:nvPr/>
        </p:nvSpPr>
        <p:spPr>
          <a:xfrm>
            <a:off x="457200" y="1102519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dirty="0" smtClean="0">
                <a:solidFill>
                  <a:srgbClr val="0033CC"/>
                </a:solidFill>
              </a:rPr>
              <a:t>Měkké pájky</a:t>
            </a:r>
          </a:p>
        </p:txBody>
      </p:sp>
      <p:sp>
        <p:nvSpPr>
          <p:cNvPr id="17" name="Rectangle 3"/>
          <p:cNvSpPr txBox="1">
            <a:spLocks noChangeArrowheads="1"/>
          </p:cNvSpPr>
          <p:nvPr/>
        </p:nvSpPr>
        <p:spPr>
          <a:xfrm>
            <a:off x="423987" y="1915319"/>
            <a:ext cx="8229600" cy="396195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buFontTx/>
              <a:buNone/>
            </a:pPr>
            <a:r>
              <a:rPr lang="cs-CZ" sz="2400" b="1" dirty="0" smtClean="0"/>
              <a:t>	</a:t>
            </a:r>
          </a:p>
          <a:p>
            <a:pPr algn="ctr">
              <a:lnSpc>
                <a:spcPct val="80000"/>
              </a:lnSpc>
              <a:buFontTx/>
              <a:buNone/>
            </a:pPr>
            <a:r>
              <a:rPr lang="cs-CZ" sz="2400" b="1" dirty="0" smtClean="0"/>
              <a:t>	</a:t>
            </a:r>
          </a:p>
          <a:p>
            <a:pPr algn="ctr">
              <a:lnSpc>
                <a:spcPct val="80000"/>
              </a:lnSpc>
              <a:buFontTx/>
              <a:buNone/>
            </a:pPr>
            <a:r>
              <a:rPr lang="cs-CZ" sz="2400" b="1" dirty="0" smtClean="0"/>
              <a:t>Měkké pájky</a:t>
            </a:r>
            <a:r>
              <a:rPr lang="cs-CZ" sz="2400" dirty="0" smtClean="0"/>
              <a:t> </a:t>
            </a:r>
            <a:r>
              <a:rPr lang="cs-CZ" sz="2400" b="1" dirty="0" smtClean="0"/>
              <a:t>jsou slitiny cínu a olova a jsou normalizovány ve </a:t>
            </a:r>
          </a:p>
          <a:p>
            <a:pPr algn="ctr">
              <a:lnSpc>
                <a:spcPct val="80000"/>
              </a:lnSpc>
              <a:buFontTx/>
              <a:buNone/>
            </a:pPr>
            <a:r>
              <a:rPr lang="cs-CZ" sz="2400" b="1" dirty="0" smtClean="0"/>
              <a:t>složení cínu od 33 do 99 %. </a:t>
            </a:r>
          </a:p>
          <a:p>
            <a:pPr algn="just">
              <a:lnSpc>
                <a:spcPct val="80000"/>
              </a:lnSpc>
              <a:buFontTx/>
              <a:buNone/>
            </a:pPr>
            <a:r>
              <a:rPr lang="cs-CZ" sz="2400" b="1" dirty="0" smtClean="0"/>
              <a:t>	</a:t>
            </a:r>
          </a:p>
          <a:p>
            <a:pPr algn="ctr">
              <a:lnSpc>
                <a:spcPct val="80000"/>
              </a:lnSpc>
              <a:buFontTx/>
              <a:buNone/>
            </a:pPr>
            <a:r>
              <a:rPr lang="cs-CZ" sz="2400" b="1" dirty="0" smtClean="0"/>
              <a:t>	Měkké pájky se dodávají ve formách tyčí, pásků nebo jako </a:t>
            </a:r>
          </a:p>
          <a:p>
            <a:pPr algn="ctr">
              <a:lnSpc>
                <a:spcPct val="80000"/>
              </a:lnSpc>
              <a:buFontTx/>
              <a:buNone/>
            </a:pPr>
            <a:r>
              <a:rPr lang="cs-CZ" sz="2400" b="1" dirty="0" smtClean="0"/>
              <a:t>dutý drát naplněný tavidlem. Teplota tavení</a:t>
            </a:r>
            <a:r>
              <a:rPr lang="cs-CZ" sz="2400" dirty="0" smtClean="0"/>
              <a:t> </a:t>
            </a:r>
            <a:r>
              <a:rPr lang="cs-CZ" sz="2400" b="1" dirty="0" smtClean="0"/>
              <a:t>měkkých pájek je </a:t>
            </a:r>
          </a:p>
          <a:p>
            <a:pPr algn="ctr">
              <a:lnSpc>
                <a:spcPct val="80000"/>
              </a:lnSpc>
              <a:buFontTx/>
              <a:buNone/>
            </a:pPr>
            <a:r>
              <a:rPr lang="cs-CZ" sz="2400" b="1" dirty="0" smtClean="0"/>
              <a:t>od 180 do 240 °C. </a:t>
            </a:r>
          </a:p>
          <a:p>
            <a:pPr>
              <a:lnSpc>
                <a:spcPct val="80000"/>
              </a:lnSpc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420897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F7A7B114-F7CA-47AC-AF08-F032B32CCE81}" type="slidenum">
              <a:rPr lang="cs-CZ" smtClean="0"/>
              <a:pPr eaLnBrk="1" hangingPunct="1"/>
              <a:t>11</a:t>
            </a:fld>
            <a:endParaRPr lang="cs-CZ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96216" y="1344431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33CC"/>
                </a:solidFill>
              </a:rPr>
              <a:t>Příprava pájecí vody</a:t>
            </a:r>
            <a:endParaRPr lang="cs-CZ" sz="3200" b="1" dirty="0">
              <a:solidFill>
                <a:srgbClr val="0033CC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664" y="2348880"/>
            <a:ext cx="6048672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6000" b="1" dirty="0" smtClean="0">
              <a:cs typeface="Arial" charset="0"/>
            </a:endParaRPr>
          </a:p>
          <a:p>
            <a:pPr algn="ctr"/>
            <a:r>
              <a:rPr lang="cs-CZ" sz="6000" b="1" dirty="0" smtClean="0">
                <a:cs typeface="Arial" charset="0"/>
              </a:rPr>
              <a:t>PÁJENÍ</a:t>
            </a:r>
          </a:p>
          <a:p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192" y="2132854"/>
            <a:ext cx="7433397" cy="3592463"/>
          </a:xfrm>
          <a:prstGeom prst="rect">
            <a:avLst/>
          </a:prstGeom>
          <a:solidFill>
            <a:srgbClr val="FFFF00"/>
          </a:solidFill>
        </p:spPr>
      </p:pic>
    </p:spTree>
    <p:extLst>
      <p:ext uri="{BB962C8B-B14F-4D97-AF65-F5344CB8AC3E}">
        <p14:creationId xmlns:p14="http://schemas.microsoft.com/office/powerpoint/2010/main" val="3243571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4D54886-0651-41FA-AF54-F28F17A5534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9" name="TextovéPole 1"/>
          <p:cNvSpPr txBox="1">
            <a:spLocks noChangeArrowheads="1"/>
          </p:cNvSpPr>
          <p:nvPr/>
        </p:nvSpPr>
        <p:spPr bwMode="auto">
          <a:xfrm>
            <a:off x="3492500" y="2060575"/>
            <a:ext cx="44640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457200" y="1102519"/>
            <a:ext cx="8229600" cy="74230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dirty="0" smtClean="0">
                <a:solidFill>
                  <a:srgbClr val="0033CC"/>
                </a:solidFill>
              </a:rPr>
              <a:t>Tavidla </a:t>
            </a:r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>
          <a:xfrm>
            <a:off x="518968" y="2204865"/>
            <a:ext cx="8229600" cy="288031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90000"/>
              </a:lnSpc>
              <a:buNone/>
            </a:pPr>
            <a:r>
              <a:rPr lang="cs-CZ" sz="2400" b="1" dirty="0" smtClean="0"/>
              <a:t>Jsou různé přídavky, které se používají pro zlepšení kvality </a:t>
            </a:r>
          </a:p>
          <a:p>
            <a:pPr marL="0" indent="0" algn="ctr">
              <a:lnSpc>
                <a:spcPct val="90000"/>
              </a:lnSpc>
              <a:buNone/>
            </a:pPr>
            <a:r>
              <a:rPr lang="cs-CZ" sz="2400" b="1" dirty="0" smtClean="0"/>
              <a:t>spojení a zároveň chrání spoj před oxidací. Jsou buď součástí </a:t>
            </a:r>
          </a:p>
          <a:p>
            <a:pPr marL="0" indent="0" algn="ctr">
              <a:lnSpc>
                <a:spcPct val="90000"/>
              </a:lnSpc>
              <a:buNone/>
            </a:pPr>
            <a:r>
              <a:rPr lang="cs-CZ" sz="2400" b="1" dirty="0" smtClean="0"/>
              <a:t>pájek nebo se nanáší na očištěný spojovaný materiál.</a:t>
            </a:r>
          </a:p>
          <a:p>
            <a:pPr algn="just">
              <a:lnSpc>
                <a:spcPct val="90000"/>
              </a:lnSpc>
            </a:pPr>
            <a:endParaRPr lang="cs-CZ" sz="2400" b="1" dirty="0" smtClean="0"/>
          </a:p>
          <a:p>
            <a:pPr marL="0" indent="0" algn="ctr">
              <a:lnSpc>
                <a:spcPct val="90000"/>
              </a:lnSpc>
              <a:buNone/>
            </a:pPr>
            <a:endParaRPr lang="cs-CZ" sz="2400" b="1" dirty="0" smtClean="0"/>
          </a:p>
          <a:p>
            <a:pPr marL="0" indent="0" algn="ctr">
              <a:lnSpc>
                <a:spcPct val="90000"/>
              </a:lnSpc>
              <a:buNone/>
            </a:pPr>
            <a:r>
              <a:rPr lang="cs-CZ" sz="2400" b="1" dirty="0" smtClean="0"/>
              <a:t>Pro pájení mědi a cínu se s výhodou používá salmiak.</a:t>
            </a:r>
          </a:p>
          <a:p>
            <a:pPr marL="0" indent="0" algn="ctr">
              <a:lnSpc>
                <a:spcPct val="90000"/>
              </a:lnSpc>
              <a:buNone/>
            </a:pPr>
            <a:r>
              <a:rPr lang="cs-CZ" sz="2400" b="1" dirty="0" smtClean="0"/>
              <a:t> Další tavidla jsou zpracována ve formách pasty.</a:t>
            </a:r>
          </a:p>
        </p:txBody>
      </p:sp>
    </p:spTree>
    <p:extLst>
      <p:ext uri="{BB962C8B-B14F-4D97-AF65-F5344CB8AC3E}">
        <p14:creationId xmlns:p14="http://schemas.microsoft.com/office/powerpoint/2010/main" val="4126816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F7A7B114-F7CA-47AC-AF08-F032B32CCE81}" type="slidenum">
              <a:rPr lang="cs-CZ" smtClean="0"/>
              <a:pPr eaLnBrk="1" hangingPunct="1"/>
              <a:t>13</a:t>
            </a:fld>
            <a:endParaRPr lang="cs-CZ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1340768"/>
            <a:ext cx="7848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33CC"/>
                </a:solidFill>
              </a:rPr>
              <a:t>Způsoby přivádění pájky</a:t>
            </a: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664" y="2348880"/>
            <a:ext cx="6048672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6000" b="1" dirty="0" smtClean="0">
              <a:cs typeface="Arial" charset="0"/>
            </a:endParaRPr>
          </a:p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422" y="2060848"/>
            <a:ext cx="6336704" cy="3688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9229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4D54886-0651-41FA-AF54-F28F17A5534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8" name="Nadpis 1"/>
          <p:cNvSpPr>
            <a:spLocks/>
          </p:cNvSpPr>
          <p:nvPr/>
        </p:nvSpPr>
        <p:spPr bwMode="auto">
          <a:xfrm>
            <a:off x="457200" y="1052513"/>
            <a:ext cx="8291513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/>
            <a:endParaRPr lang="cs-CZ" sz="2800" b="1">
              <a:solidFill>
                <a:schemeClr val="tx2"/>
              </a:solidFill>
            </a:endParaRPr>
          </a:p>
        </p:txBody>
      </p:sp>
      <p:sp>
        <p:nvSpPr>
          <p:cNvPr id="20489" name="TextovéPole 1"/>
          <p:cNvSpPr txBox="1">
            <a:spLocks noChangeArrowheads="1"/>
          </p:cNvSpPr>
          <p:nvPr/>
        </p:nvSpPr>
        <p:spPr bwMode="auto">
          <a:xfrm>
            <a:off x="3492500" y="2060575"/>
            <a:ext cx="44640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14" name="Rectangle 2"/>
          <p:cNvSpPr txBox="1">
            <a:spLocks noChangeArrowheads="1"/>
          </p:cNvSpPr>
          <p:nvPr/>
        </p:nvSpPr>
        <p:spPr>
          <a:xfrm>
            <a:off x="457200" y="1077769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b="1" dirty="0" smtClean="0">
                <a:solidFill>
                  <a:srgbClr val="FF0000"/>
                </a:solidFill>
              </a:rPr>
              <a:t>Bezpečnost práce </a:t>
            </a:r>
          </a:p>
        </p:txBody>
      </p:sp>
      <p:sp>
        <p:nvSpPr>
          <p:cNvPr id="16" name="Rectangle 3"/>
          <p:cNvSpPr txBox="1">
            <a:spLocks noChangeArrowheads="1"/>
          </p:cNvSpPr>
          <p:nvPr/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buFontTx/>
              <a:buNone/>
            </a:pPr>
            <a:endParaRPr lang="cs-CZ" sz="1800" b="1" dirty="0" smtClean="0"/>
          </a:p>
          <a:p>
            <a:pPr>
              <a:lnSpc>
                <a:spcPct val="80000"/>
              </a:lnSpc>
              <a:buNone/>
            </a:pPr>
            <a:r>
              <a:rPr lang="cs-CZ" sz="1800" b="1" dirty="0" smtClean="0"/>
              <a:t>1. Dodržuj pravidla pro práci se zařízením pod elektrickým proudem!</a:t>
            </a:r>
          </a:p>
          <a:p>
            <a:pPr>
              <a:lnSpc>
                <a:spcPct val="80000"/>
              </a:lnSpc>
              <a:buNone/>
            </a:pPr>
            <a:endParaRPr lang="cs-CZ" sz="1800" b="1" dirty="0" smtClean="0"/>
          </a:p>
          <a:p>
            <a:pPr>
              <a:lnSpc>
                <a:spcPct val="80000"/>
              </a:lnSpc>
              <a:buNone/>
            </a:pPr>
            <a:r>
              <a:rPr lang="cs-CZ" sz="1800" b="1" dirty="0" smtClean="0"/>
              <a:t>2. </a:t>
            </a:r>
            <a:r>
              <a:rPr lang="cs-CZ" sz="1800" b="1" dirty="0"/>
              <a:t>Před započetím práce </a:t>
            </a:r>
            <a:r>
              <a:rPr lang="cs-CZ" sz="1800" b="1" dirty="0" smtClean="0"/>
              <a:t>překontroluj, </a:t>
            </a:r>
            <a:r>
              <a:rPr lang="cs-CZ" sz="1800" b="1" dirty="0"/>
              <a:t>zda nemá pájedlo </a:t>
            </a:r>
            <a:r>
              <a:rPr lang="cs-CZ" sz="1800" b="1" dirty="0" smtClean="0"/>
              <a:t>poškozený </a:t>
            </a:r>
            <a:r>
              <a:rPr lang="cs-CZ" sz="1800" b="1" dirty="0"/>
              <a:t>přívodní </a:t>
            </a:r>
            <a:r>
              <a:rPr lang="cs-CZ" sz="1800" b="1" dirty="0" smtClean="0"/>
              <a:t>kabel!</a:t>
            </a:r>
            <a:endParaRPr lang="cs-CZ" sz="1800" b="1" dirty="0"/>
          </a:p>
          <a:p>
            <a:pPr>
              <a:lnSpc>
                <a:spcPct val="80000"/>
              </a:lnSpc>
              <a:buFontTx/>
              <a:buNone/>
            </a:pPr>
            <a:endParaRPr lang="cs-CZ" sz="1800" b="1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800" b="1" dirty="0" smtClean="0"/>
              <a:t>3. Pro odkládání pájedla používej odkládací stojánek!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800" b="1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800" b="1" dirty="0" smtClean="0"/>
              <a:t>4. Při práci dbej, aby roztavená pájka nespadla na ruku!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800" b="1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800" b="1" dirty="0" smtClean="0"/>
              <a:t>5. Velkou pozornost věnuj manipulaci s pájecí vodou! Možnost poleptání.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800" b="1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800" b="1" dirty="0" smtClean="0"/>
              <a:t>6. Při zasažení pokožky kyselinou ihned omyj potřísněné místo vodou.</a:t>
            </a:r>
          </a:p>
        </p:txBody>
      </p:sp>
    </p:spTree>
    <p:extLst>
      <p:ext uri="{BB962C8B-B14F-4D97-AF65-F5344CB8AC3E}">
        <p14:creationId xmlns:p14="http://schemas.microsoft.com/office/powerpoint/2010/main" val="1359420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4D54886-0651-41FA-AF54-F28F17A5534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8" name="Nadpis 1"/>
          <p:cNvSpPr>
            <a:spLocks/>
          </p:cNvSpPr>
          <p:nvPr/>
        </p:nvSpPr>
        <p:spPr bwMode="auto">
          <a:xfrm>
            <a:off x="457200" y="1052513"/>
            <a:ext cx="8291513" cy="6482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/>
            <a:r>
              <a:rPr lang="cs-CZ" sz="2800" b="1" dirty="0" smtClean="0">
                <a:solidFill>
                  <a:srgbClr val="0070C0"/>
                </a:solidFill>
              </a:rPr>
              <a:t>Kontrolní otázky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20489" name="TextovéPole 1"/>
          <p:cNvSpPr txBox="1">
            <a:spLocks noChangeArrowheads="1"/>
          </p:cNvSpPr>
          <p:nvPr/>
        </p:nvSpPr>
        <p:spPr bwMode="auto">
          <a:xfrm>
            <a:off x="3492500" y="2060575"/>
            <a:ext cx="44640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23691" y="2040012"/>
            <a:ext cx="7990084" cy="286232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1. Vyjmenuj druhy spojování materiálů pájením.</a:t>
            </a:r>
          </a:p>
          <a:p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2.  Popiš výhody pájených spojů.</a:t>
            </a:r>
          </a:p>
          <a:p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3.  Vyjmenuj nevýhody pájení.</a:t>
            </a:r>
          </a:p>
          <a:p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4. Jaký je rozdíl mezi pájkou a pájedlem?</a:t>
            </a:r>
          </a:p>
          <a:p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5. K čemu se používá  základní pájecí voda.	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0553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88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5CF98B4E-A213-4FD2-9F90-606D16CF7113}" type="slidenum">
              <a:rPr 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16</a:t>
            </a:fld>
            <a:endParaRPr 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639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92" name="Rectangle 8"/>
          <p:cNvSpPr>
            <a:spLocks noChangeArrowheads="1"/>
          </p:cNvSpPr>
          <p:nvPr/>
        </p:nvSpPr>
        <p:spPr bwMode="auto">
          <a:xfrm>
            <a:off x="2843213" y="1125538"/>
            <a:ext cx="30718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7030A0"/>
                </a:solidFill>
              </a:rPr>
              <a:t>Použitá literatura</a:t>
            </a:r>
          </a:p>
        </p:txBody>
      </p:sp>
      <p:sp>
        <p:nvSpPr>
          <p:cNvPr id="16393" name="Zástupný symbol pro obsah 2"/>
          <p:cNvSpPr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cs-CZ" altLang="cs-CZ" sz="2800" b="1"/>
          </a:p>
          <a:p>
            <a:pPr>
              <a:buFontTx/>
              <a:buNone/>
            </a:pPr>
            <a:r>
              <a:rPr lang="cs-CZ" altLang="cs-CZ" sz="2400" b="1"/>
              <a:t>	</a:t>
            </a:r>
            <a:endParaRPr lang="cs-CZ" altLang="cs-CZ"/>
          </a:p>
        </p:txBody>
      </p:sp>
      <p:sp>
        <p:nvSpPr>
          <p:cNvPr id="16394" name="Obdélník 1"/>
          <p:cNvSpPr>
            <a:spLocks noChangeArrowheads="1"/>
          </p:cNvSpPr>
          <p:nvPr/>
        </p:nvSpPr>
        <p:spPr bwMode="auto">
          <a:xfrm>
            <a:off x="457200" y="1858963"/>
            <a:ext cx="8156575" cy="2862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cs-CZ" altLang="cs-CZ" b="1" i="1" dirty="0"/>
              <a:t>      Zámečnické práce a údržba </a:t>
            </a:r>
          </a:p>
          <a:p>
            <a:pPr eaLnBrk="1" hangingPunct="1"/>
            <a:r>
              <a:rPr lang="cs-CZ" altLang="cs-CZ" b="1" i="1" dirty="0"/>
              <a:t>      </a:t>
            </a:r>
          </a:p>
          <a:p>
            <a:pPr eaLnBrk="1" hangingPunct="1"/>
            <a:r>
              <a:rPr lang="cs-CZ" altLang="cs-CZ" b="1" i="1" dirty="0"/>
              <a:t>      Technologie </a:t>
            </a:r>
          </a:p>
          <a:p>
            <a:pPr eaLnBrk="1" hangingPunct="1"/>
            <a:r>
              <a:rPr lang="cs-CZ" altLang="cs-CZ" i="1" dirty="0"/>
              <a:t>      </a:t>
            </a:r>
            <a:r>
              <a:rPr lang="cs-CZ" altLang="cs-CZ" i="1" dirty="0" smtClean="0"/>
              <a:t>2. </a:t>
            </a:r>
            <a:r>
              <a:rPr lang="cs-CZ" altLang="cs-CZ" i="1" dirty="0"/>
              <a:t>díl učebnice pro odborná učiliště</a:t>
            </a:r>
            <a:endParaRPr lang="cs-CZ" altLang="cs-CZ" dirty="0"/>
          </a:p>
          <a:p>
            <a:pPr eaLnBrk="1" hangingPunct="1"/>
            <a:r>
              <a:rPr lang="cs-CZ" altLang="cs-CZ" dirty="0"/>
              <a:t>      Vydalo  Nakladatelství  PARTA, s.r.o.</a:t>
            </a:r>
          </a:p>
          <a:p>
            <a:pPr eaLnBrk="1" hangingPunct="1"/>
            <a:r>
              <a:rPr lang="cs-CZ" altLang="cs-CZ" dirty="0"/>
              <a:t>      Praha </a:t>
            </a:r>
            <a:r>
              <a:rPr lang="cs-CZ" altLang="cs-CZ" dirty="0" smtClean="0"/>
              <a:t>2007</a:t>
            </a:r>
            <a:endParaRPr lang="cs-CZ" altLang="cs-CZ" dirty="0"/>
          </a:p>
          <a:p>
            <a:pPr eaLnBrk="1" hangingPunct="1"/>
            <a:r>
              <a:rPr lang="cs-CZ" altLang="cs-CZ" dirty="0"/>
              <a:t>      </a:t>
            </a:r>
            <a:r>
              <a:rPr lang="cs-CZ" altLang="cs-CZ" b="1" dirty="0"/>
              <a:t>ISBN </a:t>
            </a:r>
            <a:r>
              <a:rPr lang="cs-CZ" altLang="cs-CZ" b="1" dirty="0" smtClean="0"/>
              <a:t>978-80-7320-105-0 </a:t>
            </a:r>
            <a:endParaRPr lang="cs-CZ" altLang="cs-CZ" b="1" dirty="0"/>
          </a:p>
          <a:p>
            <a:pPr eaLnBrk="1" hangingPunct="1"/>
            <a:endParaRPr lang="cs-CZ" altLang="cs-CZ" b="1" dirty="0"/>
          </a:p>
          <a:p>
            <a:pPr eaLnBrk="1" hangingPunct="1"/>
            <a:r>
              <a:rPr lang="cs-CZ" altLang="cs-CZ" dirty="0"/>
              <a:t>      </a:t>
            </a:r>
            <a:r>
              <a:rPr lang="cs-CZ" altLang="cs-CZ" b="1" dirty="0"/>
              <a:t>Autoři: </a:t>
            </a:r>
            <a:r>
              <a:rPr lang="cs-CZ" altLang="cs-CZ" i="1" dirty="0"/>
              <a:t>Fialová Dana Ing., </a:t>
            </a:r>
            <a:r>
              <a:rPr lang="cs-CZ" altLang="cs-CZ" i="1" dirty="0" err="1"/>
              <a:t>Gradek</a:t>
            </a:r>
            <a:r>
              <a:rPr lang="cs-CZ" altLang="cs-CZ" i="1" dirty="0"/>
              <a:t> Vladislav Ing.,</a:t>
            </a:r>
            <a:r>
              <a:rPr lang="cs-CZ" altLang="cs-CZ" dirty="0"/>
              <a:t> </a:t>
            </a:r>
          </a:p>
          <a:p>
            <a:pPr eaLnBrk="1" hangingPunct="1"/>
            <a:r>
              <a:rPr lang="cs-CZ" altLang="cs-CZ" dirty="0"/>
              <a:t>      Použité obrázky: obr. </a:t>
            </a:r>
            <a:r>
              <a:rPr lang="cs-CZ" altLang="cs-CZ" dirty="0" smtClean="0"/>
              <a:t>72, 73, 74, 75, 76, 77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9748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1549</TotalTime>
  <Words>521</Words>
  <Application>Microsoft Office PowerPoint</Application>
  <PresentationFormat>Předvádění na obrazovce (4:3)</PresentationFormat>
  <Paragraphs>166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Lubomir Hrstka</dc:creator>
  <cp:lastModifiedBy>Karel Filas, Ing.</cp:lastModifiedBy>
  <cp:revision>132</cp:revision>
  <cp:lastPrinted>2014-02-26T07:48:52Z</cp:lastPrinted>
  <dcterms:created xsi:type="dcterms:W3CDTF">2013-06-05T04:20:45Z</dcterms:created>
  <dcterms:modified xsi:type="dcterms:W3CDTF">2014-03-12T13:10:34Z</dcterms:modified>
</cp:coreProperties>
</file>