
<file path=[Content_Types].xml><?xml version="1.0" encoding="utf-8"?>
<Types xmlns="http://schemas.openxmlformats.org/package/2006/content-types">
  <Default Extension="tmp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9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57" r:id="rId16"/>
    <p:sldId id="271" r:id="rId17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961" autoAdjust="0"/>
  </p:normalViewPr>
  <p:slideViewPr>
    <p:cSldViewPr>
      <p:cViewPr>
        <p:scale>
          <a:sx n="86" d="100"/>
          <a:sy n="86" d="100"/>
        </p:scale>
        <p:origin x="-906" y="-18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09728"/>
            <a:ext cx="8814816" cy="18790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285751"/>
            <a:ext cx="8229600" cy="165735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114550"/>
            <a:ext cx="6560234" cy="131445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4881753"/>
            <a:ext cx="3002280" cy="205740"/>
          </a:xfrm>
        </p:spPr>
        <p:txBody>
          <a:bodyPr vert="horz" rtlCol="0"/>
          <a:lstStyle>
            <a:extLst/>
          </a:lstStyle>
          <a:p>
            <a:fld id="{F13C3F34-2D0A-44A7-95BB-8E3A0EAD31E4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4881753"/>
            <a:ext cx="464288" cy="20574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7F1F583-F0D4-45C6-81B9-FE502CA08ED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4881753"/>
            <a:ext cx="3907464" cy="20574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068441"/>
            <a:ext cx="8001000" cy="6858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3C3F34-2D0A-44A7-95BB-8E3A0EAD31E4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7F1F583-F0D4-45C6-81B9-FE502CA08E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2450592"/>
            <a:ext cx="7406640" cy="6858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373673"/>
            <a:ext cx="7772400" cy="2048256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465785"/>
            <a:ext cx="7772400" cy="1132284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4885253"/>
            <a:ext cx="3002280" cy="205740"/>
          </a:xfrm>
        </p:spPr>
        <p:txBody>
          <a:bodyPr vert="horz" rtlCol="0"/>
          <a:lstStyle>
            <a:extLst/>
          </a:lstStyle>
          <a:p>
            <a:fld id="{F13C3F34-2D0A-44A7-95BB-8E3A0EAD31E4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4885253"/>
            <a:ext cx="464288" cy="20574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7F1F583-F0D4-45C6-81B9-FE502CA08ED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4885253"/>
            <a:ext cx="3907464" cy="20574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34440"/>
            <a:ext cx="4038600" cy="339471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234440"/>
            <a:ext cx="4038600" cy="339471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3C3F34-2D0A-44A7-95BB-8E3A0EAD31E4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4885926"/>
            <a:ext cx="464288" cy="205740"/>
          </a:xfrm>
        </p:spPr>
        <p:txBody>
          <a:bodyPr/>
          <a:lstStyle>
            <a:extLst/>
          </a:lstStyle>
          <a:p>
            <a:fld id="{C7F1F583-F0D4-45C6-81B9-FE502CA08ED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068441"/>
            <a:ext cx="8001000" cy="6858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1623912"/>
            <a:ext cx="3749040" cy="6858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1623912"/>
            <a:ext cx="3749040" cy="6858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961"/>
            <a:ext cx="8229600" cy="85725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1151335"/>
            <a:ext cx="4041775" cy="47982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71651"/>
            <a:ext cx="4040188" cy="2956322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771651"/>
            <a:ext cx="4041775" cy="2956322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3C3F34-2D0A-44A7-95BB-8E3A0EAD31E4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4885926"/>
            <a:ext cx="464288" cy="205740"/>
          </a:xfrm>
        </p:spPr>
        <p:txBody>
          <a:bodyPr/>
          <a:lstStyle>
            <a:extLst/>
          </a:lstStyle>
          <a:p>
            <a:fld id="{C7F1F583-F0D4-45C6-81B9-FE502CA08E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9914"/>
            <a:ext cx="8229600" cy="85725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3C3F34-2D0A-44A7-95BB-8E3A0EAD31E4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7F1F583-F0D4-45C6-81B9-FE502CA08ED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068441"/>
            <a:ext cx="8001000" cy="6858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3C3F34-2D0A-44A7-95BB-8E3A0EAD31E4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7F1F583-F0D4-45C6-81B9-FE502CA08E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793242"/>
            <a:ext cx="3749040" cy="6858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228600"/>
            <a:ext cx="3931920" cy="5715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830670"/>
            <a:ext cx="3931920" cy="8001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1657350"/>
            <a:ext cx="8666456" cy="298323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4885253"/>
            <a:ext cx="3002280" cy="205740"/>
          </a:xfrm>
        </p:spPr>
        <p:txBody>
          <a:bodyPr vert="horz" rtlCol="0"/>
          <a:lstStyle>
            <a:extLst/>
          </a:lstStyle>
          <a:p>
            <a:fld id="{F13C3F34-2D0A-44A7-95BB-8E3A0EAD31E4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4885253"/>
            <a:ext cx="464288" cy="20574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7F1F583-F0D4-45C6-81B9-FE502CA08ED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4885253"/>
            <a:ext cx="3907464" cy="20574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3543300"/>
            <a:ext cx="5486400" cy="498402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4041703"/>
            <a:ext cx="5486400" cy="684191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187398"/>
            <a:ext cx="8534400" cy="325755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4881753"/>
            <a:ext cx="3002280" cy="205740"/>
          </a:xfrm>
        </p:spPr>
        <p:txBody>
          <a:bodyPr vert="horz" rtlCol="0"/>
          <a:lstStyle>
            <a:extLst/>
          </a:lstStyle>
          <a:p>
            <a:fld id="{F13C3F34-2D0A-44A7-95BB-8E3A0EAD31E4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4881753"/>
            <a:ext cx="464288" cy="20574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7F1F583-F0D4-45C6-81B9-FE502CA08ED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4881753"/>
            <a:ext cx="3907464" cy="20574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3C3F34-2D0A-44A7-95BB-8E3A0EAD31E4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7F1F583-F0D4-45C6-81B9-FE502CA08E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3C3F34-2D0A-44A7-95BB-8E3A0EAD31E4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7F1F583-F0D4-45C6-81B9-FE502CA08E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10314"/>
            <a:ext cx="8810846" cy="4924044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4800600"/>
            <a:ext cx="4212264" cy="20574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4800600"/>
            <a:ext cx="3002280" cy="20574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F13C3F34-2D0A-44A7-95BB-8E3A0EAD31E4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4885926"/>
            <a:ext cx="464288" cy="20574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C7F1F583-F0D4-45C6-81B9-FE502CA08ED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90152"/>
            <a:ext cx="8229600" cy="85725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34678"/>
            <a:ext cx="8229600" cy="339471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tmp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upload.wikimedia.org/wikipedia/commons/a/a4/Socrates_Louvre.jpg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upload.wikimedia.org/wikipedia/commons/8/8c/David_-_The_Death_of_Socrates.jpg" TargetMode="Externa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0.jpeg"/><Relationship Id="rId2" Type="http://schemas.openxmlformats.org/officeDocument/2006/relationships/hyperlink" Target="http://commons.wikimedia.org/wiki/File:Illustration_Conium_maculatum0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jpeg"/><Relationship Id="rId5" Type="http://schemas.openxmlformats.org/officeDocument/2006/relationships/hyperlink" Target="http://upload.wikimedia.org/wikipedia/commons/a/a4/Socrates_Louvre.jpg" TargetMode="Externa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upload.wikimedia.org/wikipedia/commons/a/a4/Socrates_Louvre.jpg" TargetMode="Externa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auto-moto-samolepky.afirma.cz/files/products/1184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gif"/><Relationship Id="rId5" Type="http://schemas.openxmlformats.org/officeDocument/2006/relationships/image" Target="../media/image13.jpeg"/><Relationship Id="rId4" Type="http://schemas.openxmlformats.org/officeDocument/2006/relationships/hyperlink" Target="http://upload.wikimedia.org/wikipedia/commons/a/a4/Socrates_Louvre.jpg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uzeum-umeni-benesov.cz/iid/mez-graf-komunikace/cz/symboly_pro_verejnou_informaci.html" TargetMode="Externa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Group 4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28031096"/>
              </p:ext>
            </p:extLst>
          </p:nvPr>
        </p:nvGraphicFramePr>
        <p:xfrm>
          <a:off x="467544" y="1548191"/>
          <a:ext cx="8136582" cy="3511214"/>
        </p:xfrm>
        <a:graphic>
          <a:graphicData uri="http://schemas.openxmlformats.org/drawingml/2006/table">
            <a:tbl>
              <a:tblPr/>
              <a:tblGrid>
                <a:gridCol w="2074304"/>
                <a:gridCol w="6062278"/>
              </a:tblGrid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3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Český jazyk a 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literatura (</a:t>
                      </a: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klíčová aktivita III/2)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Téma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Sokrates 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9624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0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 rámci učebního celku o antické literatuře věnuje středoškolská učebnice několik odstavců                 i jednomu z největších antických filosofů – Sokratovi. Třebaže sám žádný spis nenapsal, svými myšlenkami ovlivnil díla ostatních autorů. Proto je mu věnována i tato prezentace. (Rádoby)humorné obrázky nechtějí Sokratovy názory zesměšnit, nýbrž je žákům ještě více přiblížit.  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12. 8. 2013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4" name="Skupina 3"/>
          <p:cNvGrpSpPr/>
          <p:nvPr/>
        </p:nvGrpSpPr>
        <p:grpSpPr>
          <a:xfrm>
            <a:off x="130145" y="0"/>
            <a:ext cx="8883709" cy="1531420"/>
            <a:chOff x="-92650" y="483518"/>
            <a:chExt cx="8883709" cy="1531420"/>
          </a:xfrm>
        </p:grpSpPr>
        <p:pic>
          <p:nvPicPr>
            <p:cNvPr id="5" name="Obrázek 4" descr="Výřez obrazovky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9592" y="483518"/>
              <a:ext cx="6614081" cy="1531420"/>
            </a:xfrm>
            <a:prstGeom prst="rect">
              <a:avLst/>
            </a:prstGeom>
          </p:spPr>
        </p:pic>
        <p:pic>
          <p:nvPicPr>
            <p:cNvPr id="6" name="Obrázek 5" descr="loga soukrškolyvjpeg.jp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3221" b="6723"/>
            <a:stretch/>
          </p:blipFill>
          <p:spPr bwMode="auto">
            <a:xfrm>
              <a:off x="-92650" y="483518"/>
              <a:ext cx="992242" cy="9984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7" name="Obrázek 6" descr="loga soukrškolyvjpeg.jpg"/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6334" b="10296"/>
            <a:stretch/>
          </p:blipFill>
          <p:spPr bwMode="auto">
            <a:xfrm>
              <a:off x="7513672" y="483518"/>
              <a:ext cx="1277387" cy="153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Obdélník 7"/>
            <p:cNvSpPr/>
            <p:nvPr/>
          </p:nvSpPr>
          <p:spPr>
            <a:xfrm>
              <a:off x="-92650" y="1482004"/>
              <a:ext cx="992242" cy="53293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448954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SOKRATES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>
            <a:off x="6372200" y="4511887"/>
            <a:ext cx="2664296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© Dušan Kráčmar 2013</a:t>
            </a:r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85024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411510"/>
            <a:ext cx="8229600" cy="811511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SOKRATES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sz="3600" dirty="0" smtClean="0">
                <a:solidFill>
                  <a:srgbClr val="FF0000"/>
                </a:solidFill>
              </a:rPr>
              <a:t>PŘEDSTVENÍ OSOBNOSTI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203598"/>
            <a:ext cx="5904656" cy="864096"/>
          </a:xfrm>
        </p:spPr>
        <p:txBody>
          <a:bodyPr>
            <a:normAutofit fontScale="62500" lnSpcReduction="20000"/>
          </a:bodyPr>
          <a:lstStyle/>
          <a:p>
            <a:pPr marL="457200" indent="-457200" algn="just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dirty="0" smtClean="0"/>
              <a:t>řecký filosof, jedna z nejvýznamnějších postav dějin filosofie a antické kultury vůbec</a:t>
            </a:r>
            <a:endParaRPr lang="cs-CZ" dirty="0"/>
          </a:p>
        </p:txBody>
      </p:sp>
      <p:pic>
        <p:nvPicPr>
          <p:cNvPr id="1026" name="Picture 2" descr="File:Socrates Louvr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203598"/>
            <a:ext cx="2538282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Podnadpis 2"/>
          <p:cNvSpPr txBox="1">
            <a:spLocks/>
          </p:cNvSpPr>
          <p:nvPr/>
        </p:nvSpPr>
        <p:spPr>
          <a:xfrm>
            <a:off x="179512" y="2211710"/>
            <a:ext cx="5904656" cy="3029714"/>
          </a:xfrm>
          <a:prstGeom prst="rect">
            <a:avLst/>
          </a:prstGeom>
        </p:spPr>
        <p:txBody>
          <a:bodyPr lIns="45720" rIns="246888">
            <a:normAutofit fontScale="55000" lnSpcReduction="20000"/>
          </a:bodyPr>
          <a:lstStyle>
            <a:lvl1pPr marL="0" indent="0" algn="r" rtl="0" eaLnBrk="1" latinLnBrk="0" hangingPunct="1">
              <a:spcBef>
                <a:spcPts val="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3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ts val="400"/>
              </a:spcBef>
              <a:buClr>
                <a:schemeClr val="accent2"/>
              </a:buClr>
              <a:buSzPct val="90000"/>
              <a:buFontTx/>
              <a:buNone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ts val="400"/>
              </a:spcBef>
              <a:buClr>
                <a:schemeClr val="accent3"/>
              </a:buClr>
              <a:buSzPct val="100000"/>
              <a:buFont typeface="Wingdings 2"/>
              <a:buNone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ts val="400"/>
              </a:spcBef>
              <a:buClr>
                <a:schemeClr val="accent3"/>
              </a:buClr>
              <a:buSzPct val="100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ts val="400"/>
              </a:spcBef>
              <a:buClr>
                <a:schemeClr val="accent3"/>
              </a:buClr>
              <a:buSzPct val="100000"/>
              <a:buFont typeface="Wingdings 2"/>
              <a:buNone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ts val="400"/>
              </a:spcBef>
              <a:buClr>
                <a:schemeClr val="accent4"/>
              </a:buClr>
              <a:buFont typeface="Wingdings 2"/>
              <a:buNone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ts val="400"/>
              </a:spcBef>
              <a:buClr>
                <a:schemeClr val="accent4"/>
              </a:buClr>
              <a:buFont typeface="Wingdings 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ts val="400"/>
              </a:spcBef>
              <a:buClr>
                <a:schemeClr val="accent4"/>
              </a:buClr>
              <a:buFont typeface="Wingdings 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ts val="400"/>
              </a:spcBef>
              <a:buClr>
                <a:schemeClr val="accent4"/>
              </a:buClr>
              <a:buFont typeface="Wingdings 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457200" indent="-457200" algn="just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cs-CZ" dirty="0">
                <a:solidFill>
                  <a:schemeClr val="bg1"/>
                </a:solidFill>
              </a:rPr>
              <a:t>n</a:t>
            </a:r>
            <a:r>
              <a:rPr lang="cs-CZ" dirty="0" smtClean="0">
                <a:solidFill>
                  <a:schemeClr val="bg1"/>
                </a:solidFill>
              </a:rPr>
              <a:t>arodil se roku 469 př. n. l. v Athénách porodní bábě a sochaři (po něm měl prý i sochařské nadání)</a:t>
            </a:r>
          </a:p>
          <a:p>
            <a:pPr marL="457200" indent="-457200" algn="just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cs-CZ" dirty="0" smtClean="0">
                <a:solidFill>
                  <a:schemeClr val="bg1"/>
                </a:solidFill>
              </a:rPr>
              <a:t>podle pramenů se jako voják účastnil některých tažení za Peloponéských válek (431 – 404 př. n. l.)</a:t>
            </a:r>
          </a:p>
          <a:p>
            <a:pPr marL="457200" indent="-457200" algn="just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cs-CZ" dirty="0" smtClean="0">
                <a:solidFill>
                  <a:schemeClr val="bg1"/>
                </a:solidFill>
              </a:rPr>
              <a:t>jeho manželkou byla pověstná </a:t>
            </a:r>
            <a:r>
              <a:rPr lang="cs-CZ" dirty="0" err="1" smtClean="0"/>
              <a:t>Xantippa</a:t>
            </a:r>
            <a:r>
              <a:rPr lang="cs-CZ" dirty="0" smtClean="0">
                <a:solidFill>
                  <a:schemeClr val="bg1"/>
                </a:solidFill>
              </a:rPr>
              <a:t> – prý velmi ostrá a přísná žena, která byla vůči Sokratovi velmi útočná a toto označení se obecně vžilo pro takto se chovající ženy</a:t>
            </a:r>
          </a:p>
          <a:p>
            <a:pPr marL="457200" indent="-457200" algn="just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cs-CZ" dirty="0" smtClean="0">
                <a:solidFill>
                  <a:schemeClr val="bg1"/>
                </a:solidFill>
              </a:rPr>
              <a:t>Sokrates byl prý vždy velmi přemýšlivý, vydržel sedět i celý den bez hnutí ponořen do svých  myšlenek    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6289460" y="4683058"/>
            <a:ext cx="2664296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Sokratova busta v pařížském Louvru</a:t>
            </a:r>
            <a:endParaRPr lang="cs-CZ" sz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995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411510"/>
            <a:ext cx="8229600" cy="811511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SOKRATES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sz="3600" dirty="0" smtClean="0">
                <a:solidFill>
                  <a:srgbClr val="FF0000"/>
                </a:solidFill>
              </a:rPr>
              <a:t>PŘEDSTVENÍ OSOBNOSTI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87524" y="1203598"/>
            <a:ext cx="8641107" cy="864096"/>
          </a:xfrm>
        </p:spPr>
        <p:txBody>
          <a:bodyPr>
            <a:normAutofit fontScale="62500" lnSpcReduction="20000"/>
          </a:bodyPr>
          <a:lstStyle/>
          <a:p>
            <a:pPr marL="457200" indent="-457200" algn="just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dirty="0"/>
              <a:t>p</a:t>
            </a:r>
            <a:r>
              <a:rPr lang="cs-CZ" dirty="0" smtClean="0"/>
              <a:t>o athénských vojenských porážkách byl (zřejmě jako „obětní beránek“) obviněn z bezbožnosti a kažení mládeže, následně po rozsudku umírá</a:t>
            </a:r>
            <a:endParaRPr lang="cs-CZ" dirty="0"/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3141843" y="2211710"/>
            <a:ext cx="5904656" cy="3029714"/>
          </a:xfrm>
          <a:prstGeom prst="rect">
            <a:avLst/>
          </a:prstGeom>
        </p:spPr>
        <p:txBody>
          <a:bodyPr lIns="45720" rIns="246888">
            <a:normAutofit fontScale="55000" lnSpcReduction="20000"/>
          </a:bodyPr>
          <a:lstStyle>
            <a:lvl1pPr marL="0" indent="0" algn="r" rtl="0" eaLnBrk="1" latinLnBrk="0" hangingPunct="1">
              <a:spcBef>
                <a:spcPts val="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3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ts val="400"/>
              </a:spcBef>
              <a:buClr>
                <a:schemeClr val="accent2"/>
              </a:buClr>
              <a:buSzPct val="90000"/>
              <a:buFontTx/>
              <a:buNone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ts val="400"/>
              </a:spcBef>
              <a:buClr>
                <a:schemeClr val="accent3"/>
              </a:buClr>
              <a:buSzPct val="100000"/>
              <a:buFont typeface="Wingdings 2"/>
              <a:buNone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ts val="400"/>
              </a:spcBef>
              <a:buClr>
                <a:schemeClr val="accent3"/>
              </a:buClr>
              <a:buSzPct val="100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ts val="400"/>
              </a:spcBef>
              <a:buClr>
                <a:schemeClr val="accent3"/>
              </a:buClr>
              <a:buSzPct val="100000"/>
              <a:buFont typeface="Wingdings 2"/>
              <a:buNone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ts val="400"/>
              </a:spcBef>
              <a:buClr>
                <a:schemeClr val="accent4"/>
              </a:buClr>
              <a:buFont typeface="Wingdings 2"/>
              <a:buNone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ts val="400"/>
              </a:spcBef>
              <a:buClr>
                <a:schemeClr val="accent4"/>
              </a:buClr>
              <a:buFont typeface="Wingdings 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ts val="400"/>
              </a:spcBef>
              <a:buClr>
                <a:schemeClr val="accent4"/>
              </a:buClr>
              <a:buFont typeface="Wingdings 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ts val="400"/>
              </a:spcBef>
              <a:buClr>
                <a:schemeClr val="accent4"/>
              </a:buClr>
              <a:buFont typeface="Wingdings 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457200" indent="-457200" algn="just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cs-CZ" dirty="0">
                <a:solidFill>
                  <a:schemeClr val="bg1"/>
                </a:solidFill>
              </a:rPr>
              <a:t>s</a:t>
            </a:r>
            <a:r>
              <a:rPr lang="cs-CZ" dirty="0" smtClean="0">
                <a:solidFill>
                  <a:schemeClr val="bg1"/>
                </a:solidFill>
              </a:rPr>
              <a:t> obviněním možná souvisel i Sokratův názor, že v čele státu mají stát jen </a:t>
            </a:r>
            <a:r>
              <a:rPr lang="cs-CZ" dirty="0">
                <a:solidFill>
                  <a:schemeClr val="bg1"/>
                </a:solidFill>
              </a:rPr>
              <a:t>t</a:t>
            </a:r>
            <a:r>
              <a:rPr lang="cs-CZ" dirty="0" smtClean="0">
                <a:solidFill>
                  <a:schemeClr val="bg1"/>
                </a:solidFill>
              </a:rPr>
              <a:t>i nejschopnější, což narušovalo rovnostářský princip athénské demokracie</a:t>
            </a:r>
          </a:p>
          <a:p>
            <a:pPr marL="457200" indent="-457200" algn="just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cs-CZ" dirty="0" smtClean="0">
                <a:solidFill>
                  <a:schemeClr val="bg1"/>
                </a:solidFill>
              </a:rPr>
              <a:t>Sokratova obhajoba byla jednou z nejlepších                            v dějinách soudnictví, je zaznamenána jeho žákem </a:t>
            </a:r>
            <a:r>
              <a:rPr lang="cs-CZ" dirty="0" smtClean="0"/>
              <a:t>Platónem </a:t>
            </a:r>
            <a:r>
              <a:rPr lang="cs-CZ" dirty="0" smtClean="0">
                <a:solidFill>
                  <a:schemeClr val="bg1"/>
                </a:solidFill>
              </a:rPr>
              <a:t>v díle </a:t>
            </a:r>
            <a:r>
              <a:rPr lang="cs-CZ" dirty="0" smtClean="0"/>
              <a:t>Obrana Sokratova</a:t>
            </a:r>
          </a:p>
          <a:p>
            <a:pPr marL="457200" indent="-457200" algn="just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cs-CZ" dirty="0" smtClean="0">
                <a:solidFill>
                  <a:schemeClr val="bg1"/>
                </a:solidFill>
              </a:rPr>
              <a:t>Sokrates měl po rozsudku na výběr mezi útěkem do Thessálie (sever Řecka) a vypitím číše odvaru z bolehlavu (prudce jedovatá rostlina)</a:t>
            </a:r>
          </a:p>
          <a:p>
            <a:pPr marL="457200" indent="-457200" algn="just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cs-CZ" dirty="0" smtClean="0">
                <a:solidFill>
                  <a:schemeClr val="bg1"/>
                </a:solidFill>
              </a:rPr>
              <a:t>zvolil </a:t>
            </a:r>
            <a:r>
              <a:rPr lang="cs-CZ" dirty="0" smtClean="0"/>
              <a:t>číši bolehlavu </a:t>
            </a:r>
            <a:r>
              <a:rPr lang="cs-CZ" dirty="0" smtClean="0">
                <a:solidFill>
                  <a:schemeClr val="bg1"/>
                </a:solidFill>
              </a:rPr>
              <a:t>(zlé jazyky žertem tvrdí, že i kvůli Xantippě</a:t>
            </a:r>
            <a:r>
              <a:rPr lang="cs-CZ" dirty="0" smtClean="0">
                <a:solidFill>
                  <a:schemeClr val="bg1"/>
                </a:solidFill>
                <a:sym typeface="Wingdings" panose="05000000000000000000" pitchFamily="2" charset="2"/>
              </a:rPr>
              <a:t>) a tak roku </a:t>
            </a:r>
            <a:r>
              <a:rPr lang="cs-CZ" dirty="0" smtClean="0">
                <a:sym typeface="Wingdings" panose="05000000000000000000" pitchFamily="2" charset="2"/>
              </a:rPr>
              <a:t>399 př. n.</a:t>
            </a:r>
            <a:r>
              <a:rPr lang="cs-CZ" dirty="0" smtClean="0"/>
              <a:t>  l. zemřel      </a:t>
            </a:r>
            <a:endParaRPr lang="cs-CZ" dirty="0"/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48749" y="4416803"/>
            <a:ext cx="3141843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Sokratova smrt na obrazu francouzského malíře Davida z konce 18. století</a:t>
            </a:r>
            <a:endParaRPr lang="cs-CZ" sz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File:David - The Death of Socrate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696" y="2415205"/>
            <a:ext cx="2737947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4838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-92546"/>
            <a:ext cx="8229600" cy="1296144"/>
          </a:xfrm>
        </p:spPr>
        <p:txBody>
          <a:bodyPr>
            <a:noAutofit/>
          </a:bodyPr>
          <a:lstStyle/>
          <a:p>
            <a:pPr algn="ctr"/>
            <a:r>
              <a:rPr lang="cs-CZ" sz="3800" dirty="0" smtClean="0">
                <a:solidFill>
                  <a:schemeClr val="tx1"/>
                </a:solidFill>
              </a:rPr>
              <a:t>SOKRATES</a:t>
            </a:r>
            <a:br>
              <a:rPr lang="cs-CZ" sz="3800" dirty="0" smtClean="0">
                <a:solidFill>
                  <a:schemeClr val="tx1"/>
                </a:solidFill>
              </a:rPr>
            </a:br>
            <a:r>
              <a:rPr lang="cs-CZ" sz="3200" dirty="0" smtClean="0">
                <a:solidFill>
                  <a:srgbClr val="FF0000"/>
                </a:solidFill>
              </a:rPr>
              <a:t>„NESPISOVATEL“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0696" y="1203598"/>
            <a:ext cx="8641107" cy="864096"/>
          </a:xfrm>
        </p:spPr>
        <p:txBody>
          <a:bodyPr>
            <a:normAutofit fontScale="62500" lnSpcReduction="20000"/>
          </a:bodyPr>
          <a:lstStyle/>
          <a:p>
            <a:pPr marL="457200" indent="-457200" algn="just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dirty="0"/>
              <a:t>s</a:t>
            </a:r>
            <a:r>
              <a:rPr lang="cs-CZ" dirty="0" smtClean="0"/>
              <a:t>amotný Sokrates po sobě </a:t>
            </a:r>
            <a:r>
              <a:rPr lang="cs-CZ" dirty="0" smtClean="0">
                <a:solidFill>
                  <a:srgbClr val="FF0000"/>
                </a:solidFill>
              </a:rPr>
              <a:t>nezanechal žádné spisy</a:t>
            </a:r>
            <a:r>
              <a:rPr lang="cs-CZ" dirty="0" smtClean="0"/>
              <a:t>, </a:t>
            </a:r>
            <a:r>
              <a:rPr lang="cs-CZ" dirty="0"/>
              <a:t>z</a:t>
            </a:r>
            <a:r>
              <a:rPr lang="cs-CZ" dirty="0" smtClean="0"/>
              <a:t>řejmě ani žádné nenapsal, snad i proto, že upřednostňoval aktivní rétorickou filosofii každodenního dne v Athénských ulicích…</a:t>
            </a:r>
            <a:endParaRPr lang="cs-CZ" dirty="0"/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3141843" y="2211710"/>
            <a:ext cx="5904656" cy="3029714"/>
          </a:xfrm>
          <a:prstGeom prst="rect">
            <a:avLst/>
          </a:prstGeom>
        </p:spPr>
        <p:txBody>
          <a:bodyPr lIns="45720" rIns="246888">
            <a:normAutofit fontScale="55000" lnSpcReduction="20000"/>
          </a:bodyPr>
          <a:lstStyle>
            <a:lvl1pPr marL="0" indent="0" algn="r" rtl="0" eaLnBrk="1" latinLnBrk="0" hangingPunct="1">
              <a:spcBef>
                <a:spcPts val="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3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ts val="400"/>
              </a:spcBef>
              <a:buClr>
                <a:schemeClr val="accent2"/>
              </a:buClr>
              <a:buSzPct val="90000"/>
              <a:buFontTx/>
              <a:buNone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ts val="400"/>
              </a:spcBef>
              <a:buClr>
                <a:schemeClr val="accent3"/>
              </a:buClr>
              <a:buSzPct val="100000"/>
              <a:buFont typeface="Wingdings 2"/>
              <a:buNone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ts val="400"/>
              </a:spcBef>
              <a:buClr>
                <a:schemeClr val="accent3"/>
              </a:buClr>
              <a:buSzPct val="100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ts val="400"/>
              </a:spcBef>
              <a:buClr>
                <a:schemeClr val="accent3"/>
              </a:buClr>
              <a:buSzPct val="100000"/>
              <a:buFont typeface="Wingdings 2"/>
              <a:buNone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ts val="400"/>
              </a:spcBef>
              <a:buClr>
                <a:schemeClr val="accent4"/>
              </a:buClr>
              <a:buFont typeface="Wingdings 2"/>
              <a:buNone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ts val="400"/>
              </a:spcBef>
              <a:buClr>
                <a:schemeClr val="accent4"/>
              </a:buClr>
              <a:buFont typeface="Wingdings 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ts val="400"/>
              </a:spcBef>
              <a:buClr>
                <a:schemeClr val="accent4"/>
              </a:buClr>
              <a:buFont typeface="Wingdings 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ts val="400"/>
              </a:spcBef>
              <a:buClr>
                <a:schemeClr val="accent4"/>
              </a:buClr>
              <a:buFont typeface="Wingdings 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457200" indent="-457200" algn="just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cs-CZ" dirty="0" smtClean="0"/>
              <a:t>zprávy o jeho životě tak máme především z děl jeho žáků či vrstevníků </a:t>
            </a:r>
            <a:r>
              <a:rPr lang="cs-CZ" dirty="0" smtClean="0">
                <a:solidFill>
                  <a:schemeClr val="bg1"/>
                </a:solidFill>
              </a:rPr>
              <a:t>(Platón, Aristofanes, Xenofón)</a:t>
            </a:r>
          </a:p>
          <a:p>
            <a:pPr marL="457200" indent="-457200" algn="just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cs-CZ" dirty="0">
                <a:solidFill>
                  <a:schemeClr val="bg1"/>
                </a:solidFill>
              </a:rPr>
              <a:t>t</a:t>
            </a:r>
            <a:r>
              <a:rPr lang="cs-CZ" dirty="0" smtClean="0">
                <a:solidFill>
                  <a:schemeClr val="bg1"/>
                </a:solidFill>
              </a:rPr>
              <a:t>ento fakt vedl dokonce i některé zcela seriózní a vážené historiky či filosofy (např. Jana Patočku) k úvahám, zda Sokrates vůbec existoval a nebyl jen smyšlenou mytickou postavou sloužící k propagaci názorů její tvůrců; tato verze se však zdá </a:t>
            </a:r>
            <a:r>
              <a:rPr lang="cs-CZ" u="sng" dirty="0" smtClean="0">
                <a:solidFill>
                  <a:schemeClr val="bg1"/>
                </a:solidFill>
              </a:rPr>
              <a:t>značně nepravděpodobná</a:t>
            </a:r>
          </a:p>
          <a:p>
            <a:pPr marL="457200" indent="-457200" algn="just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cs-CZ" dirty="0">
                <a:solidFill>
                  <a:schemeClr val="bg1"/>
                </a:solidFill>
              </a:rPr>
              <a:t>t</a:t>
            </a:r>
            <a:r>
              <a:rPr lang="cs-CZ" dirty="0" smtClean="0">
                <a:solidFill>
                  <a:schemeClr val="bg1"/>
                </a:solidFill>
              </a:rPr>
              <a:t>ím, že Sokrates svým životem </a:t>
            </a:r>
            <a:r>
              <a:rPr lang="cs-CZ" dirty="0" smtClean="0"/>
              <a:t>zásadně ovlivnil mnoho autorů (nejen) antického světa</a:t>
            </a:r>
            <a:r>
              <a:rPr lang="cs-CZ" dirty="0" smtClean="0">
                <a:solidFill>
                  <a:schemeClr val="bg1"/>
                </a:solidFill>
              </a:rPr>
              <a:t>, zabýváme se jím - i jako „</a:t>
            </a:r>
            <a:r>
              <a:rPr lang="cs-CZ" dirty="0" err="1" smtClean="0">
                <a:solidFill>
                  <a:schemeClr val="bg1"/>
                </a:solidFill>
              </a:rPr>
              <a:t>nespisovatelem</a:t>
            </a:r>
            <a:r>
              <a:rPr lang="cs-CZ" dirty="0" smtClean="0">
                <a:solidFill>
                  <a:schemeClr val="bg1"/>
                </a:solidFill>
              </a:rPr>
              <a:t>“ </a:t>
            </a:r>
            <a:r>
              <a:rPr lang="cs-CZ" dirty="0" smtClean="0">
                <a:solidFill>
                  <a:schemeClr val="bg1"/>
                </a:solidFill>
                <a:sym typeface="Wingdings" panose="05000000000000000000" pitchFamily="2" charset="2"/>
              </a:rPr>
              <a:t> - v dějinách literatury</a:t>
            </a:r>
            <a:r>
              <a:rPr lang="cs-CZ" u="sng" dirty="0" smtClean="0">
                <a:solidFill>
                  <a:schemeClr val="bg1"/>
                </a:solidFill>
              </a:rPr>
              <a:t>  </a:t>
            </a: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48749" y="4587974"/>
            <a:ext cx="3141843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to ve skutečnosti bylo se Sokratem, jeho dílem a číší bolehlavu?</a:t>
            </a:r>
            <a:r>
              <a:rPr lang="cs-CZ" sz="1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</a:t>
            </a:r>
            <a:endParaRPr lang="cs-CZ" sz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26" name="Skupina 25"/>
          <p:cNvGrpSpPr/>
          <p:nvPr/>
        </p:nvGrpSpPr>
        <p:grpSpPr>
          <a:xfrm>
            <a:off x="393780" y="2211710"/>
            <a:ext cx="2808987" cy="2406081"/>
            <a:chOff x="393780" y="2211710"/>
            <a:chExt cx="2808987" cy="2406081"/>
          </a:xfrm>
        </p:grpSpPr>
        <p:grpSp>
          <p:nvGrpSpPr>
            <p:cNvPr id="4" name="Skupina 3"/>
            <p:cNvGrpSpPr/>
            <p:nvPr/>
          </p:nvGrpSpPr>
          <p:grpSpPr>
            <a:xfrm>
              <a:off x="393780" y="2211710"/>
              <a:ext cx="2808987" cy="2396719"/>
              <a:chOff x="393780" y="2211710"/>
              <a:chExt cx="2808987" cy="2396719"/>
            </a:xfrm>
          </p:grpSpPr>
          <p:pic>
            <p:nvPicPr>
              <p:cNvPr id="3074" name="Picture 2" descr="Bolehlav plamatý">
                <a:hlinkClick r:id="rId2" tooltip="Bolehlav plamatý"/>
              </p:cNvPr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93780" y="2211710"/>
                <a:ext cx="1444751" cy="239671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3078" name="Picture 6" descr="Černofigurový kyathos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12189" y="3026544"/>
                <a:ext cx="1590578" cy="111340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0" name="Picture 2" descr="File:Socrates Louvre.jpg">
                <a:hlinkClick r:id="rId5"/>
              </p:cNvPr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051720" y="2215734"/>
                <a:ext cx="792088" cy="105611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25" name="Skupina 24"/>
            <p:cNvGrpSpPr/>
            <p:nvPr/>
          </p:nvGrpSpPr>
          <p:grpSpPr>
            <a:xfrm>
              <a:off x="1988942" y="3996998"/>
              <a:ext cx="917644" cy="620793"/>
              <a:chOff x="1988942" y="3996998"/>
              <a:chExt cx="917644" cy="620793"/>
            </a:xfrm>
          </p:grpSpPr>
          <p:pic>
            <p:nvPicPr>
              <p:cNvPr id="3080" name="Picture 8" descr="školní,knihy,ořezané snímky,ořezané obrázky,vzdělání,domácí úkoly,jazyky,učení,otevřené knihy,PNG,čtení,čte,školy,text,texty,průhledné pozadí,slova,písmo"/>
              <p:cNvPicPr>
                <a:picLocks noChangeAspect="1" noChangeArrowheads="1"/>
              </p:cNvPicPr>
              <p:nvPr/>
            </p:nvPicPr>
            <p:blipFill rotWithShape="1">
              <a:blip r:embed="rId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4257" t="22815" r="6471" b="17077"/>
              <a:stretch/>
            </p:blipFill>
            <p:spPr bwMode="auto">
              <a:xfrm>
                <a:off x="1988942" y="3996998"/>
                <a:ext cx="917644" cy="617846"/>
              </a:xfrm>
              <a:prstGeom prst="rect">
                <a:avLst/>
              </a:prstGeom>
              <a:noFill/>
              <a:ln w="19050">
                <a:solidFill>
                  <a:schemeClr val="bg1"/>
                </a:solidFill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grpSp>
            <p:nvGrpSpPr>
              <p:cNvPr id="23" name="Skupina 22"/>
              <p:cNvGrpSpPr/>
              <p:nvPr/>
            </p:nvGrpSpPr>
            <p:grpSpPr>
              <a:xfrm>
                <a:off x="1988942" y="3999945"/>
                <a:ext cx="917644" cy="617846"/>
                <a:chOff x="3707904" y="3522104"/>
                <a:chExt cx="917644" cy="617846"/>
              </a:xfrm>
            </p:grpSpPr>
            <p:cxnSp>
              <p:nvCxnSpPr>
                <p:cNvPr id="12" name="Přímá spojnice 11"/>
                <p:cNvCxnSpPr/>
                <p:nvPr/>
              </p:nvCxnSpPr>
              <p:spPr>
                <a:xfrm flipV="1">
                  <a:off x="3707904" y="3522104"/>
                  <a:ext cx="917644" cy="617846"/>
                </a:xfrm>
                <a:prstGeom prst="line">
                  <a:avLst/>
                </a:prstGeom>
                <a:ln w="19050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8" name="Přímá spojnice 17"/>
                <p:cNvCxnSpPr/>
                <p:nvPr/>
              </p:nvCxnSpPr>
              <p:spPr>
                <a:xfrm flipH="1" flipV="1">
                  <a:off x="3707914" y="3522104"/>
                  <a:ext cx="917634" cy="617845"/>
                </a:xfrm>
                <a:prstGeom prst="line">
                  <a:avLst/>
                </a:prstGeom>
                <a:ln w="19050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sp>
        <p:nvSpPr>
          <p:cNvPr id="11" name="Podnadpis 2"/>
          <p:cNvSpPr txBox="1">
            <a:spLocks/>
          </p:cNvSpPr>
          <p:nvPr/>
        </p:nvSpPr>
        <p:spPr>
          <a:xfrm>
            <a:off x="1325308" y="2503745"/>
            <a:ext cx="873265" cy="1636205"/>
          </a:xfrm>
          <a:prstGeom prst="rect">
            <a:avLst/>
          </a:prstGeom>
          <a:ln w="15875">
            <a:solidFill>
              <a:schemeClr val="bg1"/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9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578641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-92546"/>
            <a:ext cx="8229600" cy="1296144"/>
          </a:xfrm>
        </p:spPr>
        <p:txBody>
          <a:bodyPr>
            <a:noAutofit/>
          </a:bodyPr>
          <a:lstStyle/>
          <a:p>
            <a:pPr algn="ctr"/>
            <a:r>
              <a:rPr lang="cs-CZ" sz="3800" dirty="0" smtClean="0">
                <a:solidFill>
                  <a:schemeClr val="tx1"/>
                </a:solidFill>
              </a:rPr>
              <a:t>SOKRATES</a:t>
            </a:r>
            <a:br>
              <a:rPr lang="cs-CZ" sz="3800" dirty="0" smtClean="0">
                <a:solidFill>
                  <a:schemeClr val="tx1"/>
                </a:solidFill>
              </a:rPr>
            </a:br>
            <a:r>
              <a:rPr lang="cs-CZ" sz="3200" dirty="0" smtClean="0">
                <a:solidFill>
                  <a:srgbClr val="FF0000"/>
                </a:solidFill>
              </a:rPr>
              <a:t>SOKRATOVSKÁ METODA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0696" y="1131590"/>
            <a:ext cx="8893304" cy="864096"/>
          </a:xfrm>
        </p:spPr>
        <p:txBody>
          <a:bodyPr>
            <a:normAutofit fontScale="85000" lnSpcReduction="10000"/>
          </a:bodyPr>
          <a:lstStyle/>
          <a:p>
            <a:pPr marL="457200" indent="-457200" algn="just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dirty="0" smtClean="0"/>
              <a:t>Sokrates se pořád někoho na něco ptal. Ale pozor – nebylo to proto, že by nic nevěděl. Nebo to věděl?</a:t>
            </a:r>
            <a:r>
              <a:rPr lang="cs-CZ" dirty="0" smtClean="0">
                <a:sym typeface="Wingdings" panose="05000000000000000000" pitchFamily="2" charset="2"/>
              </a:rPr>
              <a:t></a:t>
            </a:r>
            <a:endParaRPr lang="cs-CZ" dirty="0"/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51521" y="2090296"/>
            <a:ext cx="4968551" cy="2973460"/>
          </a:xfrm>
          <a:prstGeom prst="rect">
            <a:avLst/>
          </a:prstGeom>
        </p:spPr>
        <p:txBody>
          <a:bodyPr lIns="45720" rIns="246888">
            <a:normAutofit fontScale="55000" lnSpcReduction="20000"/>
          </a:bodyPr>
          <a:lstStyle>
            <a:lvl1pPr marL="0" indent="0" algn="r" rtl="0" eaLnBrk="1" latinLnBrk="0" hangingPunct="1">
              <a:spcBef>
                <a:spcPts val="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3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ts val="400"/>
              </a:spcBef>
              <a:buClr>
                <a:schemeClr val="accent2"/>
              </a:buClr>
              <a:buSzPct val="90000"/>
              <a:buFontTx/>
              <a:buNone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ts val="400"/>
              </a:spcBef>
              <a:buClr>
                <a:schemeClr val="accent3"/>
              </a:buClr>
              <a:buSzPct val="100000"/>
              <a:buFont typeface="Wingdings 2"/>
              <a:buNone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ts val="400"/>
              </a:spcBef>
              <a:buClr>
                <a:schemeClr val="accent3"/>
              </a:buClr>
              <a:buSzPct val="100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ts val="400"/>
              </a:spcBef>
              <a:buClr>
                <a:schemeClr val="accent3"/>
              </a:buClr>
              <a:buSzPct val="100000"/>
              <a:buFont typeface="Wingdings 2"/>
              <a:buNone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ts val="400"/>
              </a:spcBef>
              <a:buClr>
                <a:schemeClr val="accent4"/>
              </a:buClr>
              <a:buFont typeface="Wingdings 2"/>
              <a:buNone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ts val="400"/>
              </a:spcBef>
              <a:buClr>
                <a:schemeClr val="accent4"/>
              </a:buClr>
              <a:buFont typeface="Wingdings 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ts val="400"/>
              </a:spcBef>
              <a:buClr>
                <a:schemeClr val="accent4"/>
              </a:buClr>
              <a:buFont typeface="Wingdings 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ts val="400"/>
              </a:spcBef>
              <a:buClr>
                <a:schemeClr val="accent4"/>
              </a:buClr>
              <a:buFont typeface="Wingdings 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457200" indent="-457200" algn="just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cs-CZ" dirty="0" smtClean="0">
                <a:solidFill>
                  <a:schemeClr val="bg1"/>
                </a:solidFill>
              </a:rPr>
              <a:t>způsobem výuky Sokratovy filosofie byl totiž </a:t>
            </a:r>
            <a:r>
              <a:rPr lang="cs-CZ" dirty="0" smtClean="0"/>
              <a:t>rozhovor </a:t>
            </a:r>
            <a:r>
              <a:rPr lang="cs-CZ" dirty="0" smtClean="0">
                <a:solidFill>
                  <a:schemeClr val="bg1"/>
                </a:solidFill>
              </a:rPr>
              <a:t>(dialog)  </a:t>
            </a:r>
          </a:p>
          <a:p>
            <a:pPr marL="457200" indent="-457200" algn="just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cs-CZ" dirty="0" smtClean="0">
                <a:solidFill>
                  <a:schemeClr val="bg1"/>
                </a:solidFill>
              </a:rPr>
              <a:t>při procházce Athénami se dával do hovoru s lidmi a postupně </a:t>
            </a:r>
            <a:r>
              <a:rPr lang="cs-CZ" dirty="0" smtClean="0"/>
              <a:t>metodou pokládání konkrétních cílených otázek</a:t>
            </a:r>
            <a:r>
              <a:rPr lang="cs-CZ" dirty="0" smtClean="0">
                <a:solidFill>
                  <a:schemeClr val="bg1"/>
                </a:solidFill>
              </a:rPr>
              <a:t> dosahoval toho, že se jeho </a:t>
            </a:r>
            <a:r>
              <a:rPr lang="cs-CZ" dirty="0" smtClean="0"/>
              <a:t>partneři v dialogu</a:t>
            </a:r>
            <a:r>
              <a:rPr lang="cs-CZ" dirty="0" smtClean="0">
                <a:solidFill>
                  <a:schemeClr val="bg1"/>
                </a:solidFill>
              </a:rPr>
              <a:t> nejen zamýšleli nad řešenou problematikou, ale </a:t>
            </a:r>
            <a:r>
              <a:rPr lang="cs-CZ" dirty="0" smtClean="0"/>
              <a:t>sami dospívali k výslednému řešení problému</a:t>
            </a:r>
          </a:p>
          <a:p>
            <a:pPr marL="457200" indent="-457200" algn="just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cs-CZ" dirty="0">
                <a:solidFill>
                  <a:schemeClr val="bg1"/>
                </a:solidFill>
              </a:rPr>
              <a:t>t</a:t>
            </a:r>
            <a:r>
              <a:rPr lang="cs-CZ" dirty="0" smtClean="0">
                <a:solidFill>
                  <a:schemeClr val="bg1"/>
                </a:solidFill>
              </a:rPr>
              <a:t>ato metoda je dodnes velmi živá, např. by ji měl ovládat a často používat každý učitel (…i ten váš</a:t>
            </a:r>
            <a:r>
              <a:rPr lang="cs-CZ" dirty="0" smtClean="0">
                <a:solidFill>
                  <a:schemeClr val="bg1"/>
                </a:solidFill>
                <a:sym typeface="Wingdings" panose="05000000000000000000" pitchFamily="2" charset="2"/>
              </a:rPr>
              <a:t>)</a:t>
            </a:r>
            <a:r>
              <a:rPr lang="cs-CZ" u="sng" dirty="0" smtClean="0">
                <a:solidFill>
                  <a:schemeClr val="bg1"/>
                </a:solidFill>
              </a:rPr>
              <a:t>  </a:t>
            </a: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5603489" y="4782275"/>
            <a:ext cx="3141843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1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sz="11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eden ze slavných Sokratových dialogů na athénské agoře </a:t>
            </a:r>
            <a:r>
              <a:rPr lang="cs-CZ" sz="11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  </a:t>
            </a:r>
            <a:endParaRPr lang="cs-CZ" sz="11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5472418" y="2063761"/>
            <a:ext cx="3349357" cy="2758906"/>
            <a:chOff x="5525572" y="1995686"/>
            <a:chExt cx="3349357" cy="2758906"/>
          </a:xfrm>
        </p:grpSpPr>
        <p:sp>
          <p:nvSpPr>
            <p:cNvPr id="12" name="Podnadpis 2"/>
            <p:cNvSpPr txBox="1">
              <a:spLocks/>
            </p:cNvSpPr>
            <p:nvPr/>
          </p:nvSpPr>
          <p:spPr>
            <a:xfrm>
              <a:off x="5525572" y="1995686"/>
              <a:ext cx="3349357" cy="2758906"/>
            </a:xfrm>
            <a:prstGeom prst="rect">
              <a:avLst/>
            </a:prstGeom>
            <a:solidFill>
              <a:schemeClr val="tx1"/>
            </a:solidFill>
            <a:ln w="25400">
              <a:solidFill>
                <a:srgbClr val="002060"/>
              </a:solidFill>
            </a:ln>
          </p:spPr>
          <p:txBody>
            <a:bodyPr vert="horz" lIns="91440" tIns="45720" rIns="91440" bIns="45720" numCol="1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600" b="1" dirty="0" smtClean="0">
                  <a:solidFill>
                    <a:srgbClr val="002060"/>
                  </a:solidFill>
                </a:rPr>
                <a:t>      </a:t>
              </a:r>
              <a:r>
                <a:rPr lang="cs-CZ" sz="1700" b="1" dirty="0" smtClean="0">
                  <a:solidFill>
                    <a:srgbClr val="002060"/>
                  </a:solidFill>
                </a:rPr>
                <a:t>: </a:t>
              </a:r>
              <a:r>
                <a:rPr lang="cs-CZ" sz="1700" b="1" dirty="0" err="1">
                  <a:solidFill>
                    <a:srgbClr val="002060"/>
                  </a:solidFill>
                </a:rPr>
                <a:t>A</a:t>
              </a:r>
              <a:r>
                <a:rPr lang="cs-CZ" sz="1700" b="1" dirty="0" err="1" smtClean="0">
                  <a:solidFill>
                    <a:srgbClr val="002060"/>
                  </a:solidFill>
                </a:rPr>
                <a:t>aa</a:t>
              </a:r>
              <a:r>
                <a:rPr lang="cs-CZ" sz="1700" b="1" dirty="0" smtClean="0">
                  <a:solidFill>
                    <a:srgbClr val="FF0000"/>
                  </a:solidFill>
                </a:rPr>
                <a:t>????</a:t>
              </a:r>
            </a:p>
            <a:p>
              <a:pPr algn="l"/>
              <a:r>
                <a:rPr lang="cs-CZ" sz="1700" b="1" dirty="0">
                  <a:solidFill>
                    <a:srgbClr val="FF0000"/>
                  </a:solidFill>
                </a:rPr>
                <a:t> </a:t>
              </a:r>
              <a:r>
                <a:rPr lang="cs-CZ" sz="1700" b="1" dirty="0" smtClean="0">
                  <a:solidFill>
                    <a:srgbClr val="FF0000"/>
                  </a:solidFill>
                </a:rPr>
                <a:t>      </a:t>
              </a:r>
              <a:r>
                <a:rPr lang="cs-CZ" sz="1700" b="1" dirty="0" smtClean="0">
                  <a:solidFill>
                    <a:srgbClr val="002060"/>
                  </a:solidFill>
                </a:rPr>
                <a:t>: </a:t>
              </a:r>
              <a:r>
                <a:rPr lang="cs-CZ" sz="1700" b="1" dirty="0" err="1" smtClean="0">
                  <a:solidFill>
                    <a:srgbClr val="002060"/>
                  </a:solidFill>
                </a:rPr>
                <a:t>Aaa</a:t>
              </a:r>
              <a:r>
                <a:rPr lang="cs-CZ" sz="1700" b="1" dirty="0" smtClean="0">
                  <a:solidFill>
                    <a:srgbClr val="002060"/>
                  </a:solidFill>
                </a:rPr>
                <a:t>, </a:t>
              </a:r>
              <a:r>
                <a:rPr lang="cs-CZ" sz="1700" b="1" dirty="0" err="1" smtClean="0">
                  <a:solidFill>
                    <a:srgbClr val="002060"/>
                  </a:solidFill>
                </a:rPr>
                <a:t>bbb</a:t>
              </a:r>
              <a:r>
                <a:rPr lang="cs-CZ" sz="1700" b="1" dirty="0" smtClean="0">
                  <a:solidFill>
                    <a:srgbClr val="002060"/>
                  </a:solidFill>
                </a:rPr>
                <a:t>, NE </a:t>
              </a:r>
              <a:r>
                <a:rPr lang="cs-CZ" sz="1700" b="1" dirty="0" err="1" smtClean="0">
                  <a:solidFill>
                    <a:srgbClr val="002060"/>
                  </a:solidFill>
                </a:rPr>
                <a:t>hhh</a:t>
              </a:r>
              <a:r>
                <a:rPr lang="cs-CZ" sz="1700" b="1" dirty="0" smtClean="0">
                  <a:solidFill>
                    <a:srgbClr val="002060"/>
                  </a:solidFill>
                </a:rPr>
                <a:t>!</a:t>
              </a:r>
            </a:p>
            <a:p>
              <a:pPr algn="l"/>
              <a:r>
                <a:rPr lang="cs-CZ" sz="1700" b="1" dirty="0">
                  <a:solidFill>
                    <a:srgbClr val="002060"/>
                  </a:solidFill>
                </a:rPr>
                <a:t> </a:t>
              </a:r>
              <a:r>
                <a:rPr lang="cs-CZ" sz="1700" b="1" dirty="0" smtClean="0">
                  <a:solidFill>
                    <a:srgbClr val="002060"/>
                  </a:solidFill>
                </a:rPr>
                <a:t>      : </a:t>
              </a:r>
              <a:r>
                <a:rPr lang="cs-CZ" sz="1700" b="1" dirty="0" err="1" smtClean="0">
                  <a:solidFill>
                    <a:srgbClr val="002060"/>
                  </a:solidFill>
                </a:rPr>
                <a:t>If</a:t>
              </a:r>
              <a:r>
                <a:rPr lang="cs-CZ" sz="1700" b="1" dirty="0" smtClean="0">
                  <a:solidFill>
                    <a:srgbClr val="002060"/>
                  </a:solidFill>
                </a:rPr>
                <a:t> </a:t>
              </a:r>
              <a:r>
                <a:rPr lang="cs-CZ" sz="1700" b="1" dirty="0" err="1" smtClean="0">
                  <a:solidFill>
                    <a:srgbClr val="002060"/>
                  </a:solidFill>
                </a:rPr>
                <a:t>bbbb</a:t>
              </a:r>
              <a:r>
                <a:rPr lang="cs-CZ" sz="1700" b="1" dirty="0" smtClean="0">
                  <a:solidFill>
                    <a:srgbClr val="002060"/>
                  </a:solidFill>
                </a:rPr>
                <a:t> =</a:t>
              </a:r>
              <a:r>
                <a:rPr lang="cs-CZ" sz="1700" b="1" dirty="0" smtClean="0">
                  <a:solidFill>
                    <a:srgbClr val="002060"/>
                  </a:solidFill>
                  <a:latin typeface="Times New Roman"/>
                  <a:cs typeface="Times New Roman"/>
                </a:rPr>
                <a:t>˃</a:t>
              </a:r>
              <a:r>
                <a:rPr lang="cs-CZ" sz="1700" b="1" dirty="0" smtClean="0">
                  <a:solidFill>
                    <a:srgbClr val="FF0000"/>
                  </a:solidFill>
                  <a:cs typeface="Times New Roman"/>
                </a:rPr>
                <a:t>???</a:t>
              </a:r>
            </a:p>
            <a:p>
              <a:pPr algn="l"/>
              <a:r>
                <a:rPr lang="cs-CZ" sz="1700" b="1" dirty="0" smtClean="0">
                  <a:solidFill>
                    <a:srgbClr val="002060"/>
                  </a:solidFill>
                </a:rPr>
                <a:t>       : </a:t>
              </a:r>
              <a:r>
                <a:rPr lang="cs-CZ" sz="1700" b="1" dirty="0" err="1" smtClean="0">
                  <a:solidFill>
                    <a:srgbClr val="002060"/>
                  </a:solidFill>
                </a:rPr>
                <a:t>Cccc</a:t>
              </a:r>
              <a:r>
                <a:rPr lang="cs-CZ" sz="1700" b="1" dirty="0" smtClean="0">
                  <a:solidFill>
                    <a:srgbClr val="002060"/>
                  </a:solidFill>
                </a:rPr>
                <a:t>, </a:t>
              </a:r>
              <a:r>
                <a:rPr lang="cs-CZ" sz="1700" b="1" dirty="0" err="1" smtClean="0">
                  <a:solidFill>
                    <a:srgbClr val="002060"/>
                  </a:solidFill>
                </a:rPr>
                <a:t>dddd</a:t>
              </a:r>
              <a:r>
                <a:rPr lang="cs-CZ" sz="1700" b="1" dirty="0" smtClean="0">
                  <a:solidFill>
                    <a:srgbClr val="002060"/>
                  </a:solidFill>
                </a:rPr>
                <a:t>, </a:t>
              </a:r>
              <a:r>
                <a:rPr lang="cs-CZ" sz="1700" b="1" dirty="0" err="1" smtClean="0">
                  <a:solidFill>
                    <a:srgbClr val="002060"/>
                  </a:solidFill>
                </a:rPr>
                <a:t>eee</a:t>
              </a:r>
              <a:r>
                <a:rPr lang="cs-CZ" sz="1700" b="1" dirty="0" smtClean="0">
                  <a:solidFill>
                    <a:srgbClr val="002060"/>
                  </a:solidFill>
                </a:rPr>
                <a:t>.</a:t>
              </a:r>
            </a:p>
            <a:p>
              <a:pPr algn="l"/>
              <a:r>
                <a:rPr lang="cs-CZ" sz="1700" b="1" dirty="0" smtClean="0">
                  <a:solidFill>
                    <a:srgbClr val="002060"/>
                  </a:solidFill>
                </a:rPr>
                <a:t>       : </a:t>
              </a:r>
              <a:r>
                <a:rPr lang="cs-CZ" sz="1700" b="1" dirty="0" err="1" smtClean="0">
                  <a:solidFill>
                    <a:srgbClr val="002060"/>
                  </a:solidFill>
                </a:rPr>
                <a:t>Eee</a:t>
              </a:r>
              <a:r>
                <a:rPr lang="cs-CZ" sz="1700" b="1" dirty="0" smtClean="0">
                  <a:solidFill>
                    <a:srgbClr val="FF0000"/>
                  </a:solidFill>
                </a:rPr>
                <a:t>??? </a:t>
              </a:r>
              <a:r>
                <a:rPr lang="cs-CZ" sz="1700" b="1" dirty="0" err="1" smtClean="0">
                  <a:solidFill>
                    <a:srgbClr val="002060"/>
                  </a:solidFill>
                </a:rPr>
                <a:t>If</a:t>
              </a:r>
              <a:r>
                <a:rPr lang="cs-CZ" sz="1700" b="1" dirty="0" smtClean="0">
                  <a:solidFill>
                    <a:srgbClr val="002060"/>
                  </a:solidFill>
                </a:rPr>
                <a:t> </a:t>
              </a:r>
              <a:r>
                <a:rPr lang="cs-CZ" sz="1700" b="1" dirty="0" err="1" smtClean="0">
                  <a:solidFill>
                    <a:srgbClr val="002060"/>
                  </a:solidFill>
                </a:rPr>
                <a:t>eee</a:t>
              </a:r>
              <a:r>
                <a:rPr lang="cs-CZ" sz="1700" b="1" dirty="0">
                  <a:solidFill>
                    <a:srgbClr val="002060"/>
                  </a:solidFill>
                </a:rPr>
                <a:t> =</a:t>
              </a:r>
              <a:r>
                <a:rPr lang="cs-CZ" sz="1700" b="1" dirty="0" smtClean="0">
                  <a:solidFill>
                    <a:srgbClr val="002060"/>
                  </a:solidFill>
                  <a:latin typeface="Times New Roman"/>
                  <a:cs typeface="Times New Roman"/>
                </a:rPr>
                <a:t>˃ </a:t>
              </a:r>
              <a:r>
                <a:rPr lang="cs-CZ" sz="1700" b="1" dirty="0" smtClean="0">
                  <a:solidFill>
                    <a:srgbClr val="002060"/>
                  </a:solidFill>
                  <a:cs typeface="Times New Roman"/>
                </a:rPr>
                <a:t>fff </a:t>
              </a:r>
              <a:r>
                <a:rPr lang="cs-CZ" sz="1700" b="1" dirty="0" smtClean="0">
                  <a:solidFill>
                    <a:srgbClr val="FF0000"/>
                  </a:solidFill>
                  <a:cs typeface="Times New Roman"/>
                </a:rPr>
                <a:t>???</a:t>
              </a:r>
            </a:p>
            <a:p>
              <a:pPr algn="l"/>
              <a:r>
                <a:rPr lang="cs-CZ" sz="1700" b="1" dirty="0" smtClean="0">
                  <a:solidFill>
                    <a:srgbClr val="002060"/>
                  </a:solidFill>
                </a:rPr>
                <a:t>       : </a:t>
              </a:r>
              <a:r>
                <a:rPr lang="cs-CZ" sz="1700" b="1" dirty="0" err="1" smtClean="0">
                  <a:solidFill>
                    <a:srgbClr val="002060"/>
                  </a:solidFill>
                </a:rPr>
                <a:t>Eh</a:t>
              </a:r>
              <a:r>
                <a:rPr lang="cs-CZ" sz="1700" b="1" dirty="0" smtClean="0">
                  <a:solidFill>
                    <a:srgbClr val="002060"/>
                  </a:solidFill>
                </a:rPr>
                <a:t>, </a:t>
              </a:r>
              <a:r>
                <a:rPr lang="cs-CZ" sz="1700" b="1" dirty="0" err="1" smtClean="0">
                  <a:solidFill>
                    <a:srgbClr val="002060"/>
                  </a:solidFill>
                </a:rPr>
                <a:t>Eh</a:t>
              </a:r>
              <a:r>
                <a:rPr lang="cs-CZ" sz="1700" b="1" dirty="0" smtClean="0">
                  <a:solidFill>
                    <a:srgbClr val="002060"/>
                  </a:solidFill>
                </a:rPr>
                <a:t>… Fff, </a:t>
              </a:r>
              <a:r>
                <a:rPr lang="cs-CZ" sz="1700" b="1" dirty="0" err="1" smtClean="0">
                  <a:solidFill>
                    <a:srgbClr val="002060"/>
                  </a:solidFill>
                </a:rPr>
                <a:t>ggg</a:t>
              </a:r>
              <a:r>
                <a:rPr lang="cs-CZ" sz="1700" b="1" dirty="0" smtClean="0">
                  <a:solidFill>
                    <a:srgbClr val="002060"/>
                  </a:solidFill>
                </a:rPr>
                <a:t>, </a:t>
              </a:r>
              <a:r>
                <a:rPr lang="cs-CZ" sz="1700" b="1" dirty="0" err="1" smtClean="0">
                  <a:solidFill>
                    <a:srgbClr val="002060"/>
                  </a:solidFill>
                </a:rPr>
                <a:t>hhh</a:t>
              </a:r>
              <a:r>
                <a:rPr lang="cs-CZ" sz="1700" b="1" dirty="0" smtClean="0">
                  <a:solidFill>
                    <a:srgbClr val="002060"/>
                  </a:solidFill>
                </a:rPr>
                <a:t>.</a:t>
              </a:r>
            </a:p>
            <a:p>
              <a:pPr algn="l"/>
              <a:r>
                <a:rPr lang="cs-CZ" sz="1700" b="1" dirty="0" smtClean="0">
                  <a:solidFill>
                    <a:srgbClr val="002060"/>
                  </a:solidFill>
                </a:rPr>
                <a:t>       : </a:t>
              </a:r>
              <a:r>
                <a:rPr lang="cs-CZ" sz="1700" b="1" dirty="0" err="1" smtClean="0">
                  <a:solidFill>
                    <a:srgbClr val="002060"/>
                  </a:solidFill>
                </a:rPr>
                <a:t>Hhh</a:t>
              </a:r>
              <a:r>
                <a:rPr lang="cs-CZ" sz="1700" b="1" dirty="0" smtClean="0">
                  <a:solidFill>
                    <a:srgbClr val="FF0000"/>
                  </a:solidFill>
                </a:rPr>
                <a:t>???</a:t>
              </a:r>
            </a:p>
            <a:p>
              <a:pPr algn="l"/>
              <a:r>
                <a:rPr lang="cs-CZ" sz="1700" b="1" dirty="0" smtClean="0">
                  <a:solidFill>
                    <a:srgbClr val="002060"/>
                  </a:solidFill>
                </a:rPr>
                <a:t>       : Á!!! </a:t>
              </a:r>
              <a:r>
                <a:rPr lang="cs-CZ" sz="1700" b="1" dirty="0" err="1" smtClean="0">
                  <a:solidFill>
                    <a:srgbClr val="002060"/>
                  </a:solidFill>
                </a:rPr>
                <a:t>Aaa</a:t>
              </a:r>
              <a:r>
                <a:rPr lang="cs-CZ" sz="1700" b="1" dirty="0">
                  <a:solidFill>
                    <a:srgbClr val="002060"/>
                  </a:solidFill>
                </a:rPr>
                <a:t> =</a:t>
              </a:r>
              <a:r>
                <a:rPr lang="cs-CZ" sz="1700" b="1" dirty="0" smtClean="0">
                  <a:solidFill>
                    <a:srgbClr val="002060"/>
                  </a:solidFill>
                  <a:latin typeface="Times New Roman"/>
                  <a:cs typeface="Times New Roman"/>
                </a:rPr>
                <a:t>˃ </a:t>
              </a:r>
              <a:r>
                <a:rPr lang="cs-CZ" sz="1700" b="1" dirty="0" err="1" smtClean="0">
                  <a:solidFill>
                    <a:srgbClr val="002060"/>
                  </a:solidFill>
                  <a:latin typeface="Times New Roman"/>
                  <a:cs typeface="Times New Roman"/>
                </a:rPr>
                <a:t>Hhh</a:t>
              </a:r>
              <a:r>
                <a:rPr lang="cs-CZ" sz="1700" b="1" dirty="0" smtClean="0">
                  <a:solidFill>
                    <a:srgbClr val="002060"/>
                  </a:solidFill>
                  <a:latin typeface="Times New Roman"/>
                  <a:cs typeface="Times New Roman"/>
                </a:rPr>
                <a:t>!</a:t>
              </a:r>
            </a:p>
            <a:p>
              <a:pPr algn="r"/>
              <a:r>
                <a:rPr lang="cs-CZ" sz="1200" b="1" dirty="0" smtClean="0">
                  <a:solidFill>
                    <a:srgbClr val="002060"/>
                  </a:solidFill>
                </a:rPr>
                <a:t>(KK – kráceno Kráčmarem)</a:t>
              </a:r>
              <a:endParaRPr lang="cs-CZ" sz="1200" b="1" dirty="0">
                <a:solidFill>
                  <a:srgbClr val="002060"/>
                </a:solidFill>
              </a:endParaRPr>
            </a:p>
          </p:txBody>
        </p:sp>
        <p:pic>
          <p:nvPicPr>
            <p:cNvPr id="15" name="Picture 2" descr="File:Socrates Louvre.jp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56643" y="2054396"/>
              <a:ext cx="216024" cy="2880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Podnadpis 2"/>
            <p:cNvSpPr txBox="1">
              <a:spLocks/>
            </p:cNvSpPr>
            <p:nvPr/>
          </p:nvSpPr>
          <p:spPr>
            <a:xfrm>
              <a:off x="5583935" y="2385080"/>
              <a:ext cx="360040" cy="262611"/>
            </a:xfrm>
            <a:prstGeom prst="rect">
              <a:avLst/>
            </a:prstGeom>
            <a:ln w="15875">
              <a:solidFill>
                <a:schemeClr val="bg1"/>
              </a:solidFill>
            </a:ln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0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XY</a:t>
              </a:r>
              <a:endParaRPr lang="cs-CZ" sz="1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23" name="Picture 2" descr="File:Socrates Louvre.jp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60303" y="2686144"/>
              <a:ext cx="216024" cy="2880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4" name="Podnadpis 2"/>
            <p:cNvSpPr txBox="1">
              <a:spLocks/>
            </p:cNvSpPr>
            <p:nvPr/>
          </p:nvSpPr>
          <p:spPr>
            <a:xfrm>
              <a:off x="5572724" y="3033152"/>
              <a:ext cx="360040" cy="262611"/>
            </a:xfrm>
            <a:prstGeom prst="rect">
              <a:avLst/>
            </a:prstGeom>
            <a:ln w="15875">
              <a:solidFill>
                <a:schemeClr val="bg1"/>
              </a:solidFill>
            </a:ln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0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XY</a:t>
              </a:r>
              <a:endParaRPr lang="cs-CZ" sz="1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25" name="Picture 2" descr="File:Socrates Louvre.jp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74177" y="3295763"/>
              <a:ext cx="216024" cy="2880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6" name="Podnadpis 2"/>
            <p:cNvSpPr txBox="1">
              <a:spLocks/>
            </p:cNvSpPr>
            <p:nvPr/>
          </p:nvSpPr>
          <p:spPr>
            <a:xfrm>
              <a:off x="5602169" y="3616993"/>
              <a:ext cx="360040" cy="262611"/>
            </a:xfrm>
            <a:prstGeom prst="rect">
              <a:avLst/>
            </a:prstGeom>
            <a:ln w="15875">
              <a:solidFill>
                <a:schemeClr val="bg1"/>
              </a:solidFill>
            </a:ln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0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XY</a:t>
              </a:r>
              <a:endParaRPr lang="cs-CZ" sz="1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27" name="Picture 2" descr="File:Socrates Louvre.jp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85359" y="3897639"/>
              <a:ext cx="216024" cy="2880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" name="Podnadpis 2"/>
            <p:cNvSpPr txBox="1">
              <a:spLocks/>
            </p:cNvSpPr>
            <p:nvPr/>
          </p:nvSpPr>
          <p:spPr>
            <a:xfrm>
              <a:off x="5620824" y="4240644"/>
              <a:ext cx="360040" cy="262611"/>
            </a:xfrm>
            <a:prstGeom prst="rect">
              <a:avLst/>
            </a:prstGeom>
            <a:ln w="15875">
              <a:solidFill>
                <a:schemeClr val="bg1"/>
              </a:solidFill>
            </a:ln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0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XY</a:t>
              </a:r>
              <a:endParaRPr lang="cs-CZ" sz="1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82469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-92546"/>
            <a:ext cx="8229600" cy="1296144"/>
          </a:xfrm>
        </p:spPr>
        <p:txBody>
          <a:bodyPr>
            <a:noAutofit/>
          </a:bodyPr>
          <a:lstStyle/>
          <a:p>
            <a:pPr algn="ctr"/>
            <a:r>
              <a:rPr lang="cs-CZ" sz="3800" dirty="0" smtClean="0">
                <a:solidFill>
                  <a:schemeClr val="tx1"/>
                </a:solidFill>
              </a:rPr>
              <a:t>SOKRATES</a:t>
            </a:r>
            <a:br>
              <a:rPr lang="cs-CZ" sz="3800" dirty="0" smtClean="0">
                <a:solidFill>
                  <a:schemeClr val="tx1"/>
                </a:solidFill>
              </a:rPr>
            </a:br>
            <a:r>
              <a:rPr lang="cs-CZ" sz="3200" dirty="0" smtClean="0">
                <a:solidFill>
                  <a:srgbClr val="FF0000"/>
                </a:solidFill>
              </a:rPr>
              <a:t>CO VLASTNĚ (NE)VĚDĚL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0696" y="1205127"/>
            <a:ext cx="8893304" cy="864096"/>
          </a:xfrm>
        </p:spPr>
        <p:txBody>
          <a:bodyPr>
            <a:normAutofit fontScale="77500" lnSpcReduction="20000"/>
          </a:bodyPr>
          <a:lstStyle/>
          <a:p>
            <a:pPr marL="457200" indent="-457200" algn="just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dirty="0"/>
              <a:t>v</a:t>
            </a:r>
            <a:r>
              <a:rPr lang="cs-CZ" dirty="0" smtClean="0"/>
              <a:t>íce než na poznání okolí se však Sokrates soustředil na poznání sebe sama a zjistil, že vlastně nic neví…</a:t>
            </a:r>
            <a:endParaRPr lang="cs-CZ" dirty="0"/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51521" y="2090296"/>
            <a:ext cx="8712967" cy="2973460"/>
          </a:xfrm>
          <a:prstGeom prst="rect">
            <a:avLst/>
          </a:prstGeom>
        </p:spPr>
        <p:txBody>
          <a:bodyPr lIns="45720" rIns="246888">
            <a:normAutofit lnSpcReduction="10000"/>
          </a:bodyPr>
          <a:lstStyle>
            <a:lvl1pPr marL="0" indent="0" algn="r" rtl="0" eaLnBrk="1" latinLnBrk="0" hangingPunct="1">
              <a:spcBef>
                <a:spcPts val="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3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ts val="400"/>
              </a:spcBef>
              <a:buClr>
                <a:schemeClr val="accent2"/>
              </a:buClr>
              <a:buSzPct val="90000"/>
              <a:buFontTx/>
              <a:buNone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ts val="400"/>
              </a:spcBef>
              <a:buClr>
                <a:schemeClr val="accent3"/>
              </a:buClr>
              <a:buSzPct val="100000"/>
              <a:buFont typeface="Wingdings 2"/>
              <a:buNone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ts val="400"/>
              </a:spcBef>
              <a:buClr>
                <a:schemeClr val="accent3"/>
              </a:buClr>
              <a:buSzPct val="100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ts val="400"/>
              </a:spcBef>
              <a:buClr>
                <a:schemeClr val="accent3"/>
              </a:buClr>
              <a:buSzPct val="100000"/>
              <a:buFont typeface="Wingdings 2"/>
              <a:buNone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ts val="400"/>
              </a:spcBef>
              <a:buClr>
                <a:schemeClr val="accent4"/>
              </a:buClr>
              <a:buFont typeface="Wingdings 2"/>
              <a:buNone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ts val="400"/>
              </a:spcBef>
              <a:buClr>
                <a:schemeClr val="accent4"/>
              </a:buClr>
              <a:buFont typeface="Wingdings 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ts val="400"/>
              </a:spcBef>
              <a:buClr>
                <a:schemeClr val="accent4"/>
              </a:buClr>
              <a:buFont typeface="Wingdings 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ts val="400"/>
              </a:spcBef>
              <a:buClr>
                <a:schemeClr val="accent4"/>
              </a:buClr>
              <a:buFont typeface="Wingdings 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457200" indent="-457200" algn="just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cs-CZ" dirty="0" smtClean="0">
                <a:solidFill>
                  <a:schemeClr val="bg1"/>
                </a:solidFill>
              </a:rPr>
              <a:t>jedním z nejslavnějších citátů historie je Sokratova věta </a:t>
            </a:r>
            <a:r>
              <a:rPr lang="cs-CZ" dirty="0" smtClean="0"/>
              <a:t>„VÍM, ŽE NIC NEVÍM…“</a:t>
            </a:r>
          </a:p>
          <a:p>
            <a:pPr marL="457200" indent="-457200" algn="just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cs-CZ" dirty="0">
                <a:solidFill>
                  <a:schemeClr val="bg1"/>
                </a:solidFill>
              </a:rPr>
              <a:t>t</a:t>
            </a:r>
            <a:r>
              <a:rPr lang="cs-CZ" dirty="0" smtClean="0">
                <a:solidFill>
                  <a:schemeClr val="bg1"/>
                </a:solidFill>
              </a:rPr>
              <a:t>ento výrok je však pro efekt značně zjednodušený, </a:t>
            </a:r>
            <a:r>
              <a:rPr lang="cs-CZ" dirty="0">
                <a:solidFill>
                  <a:schemeClr val="bg1"/>
                </a:solidFill>
              </a:rPr>
              <a:t>z</a:t>
            </a:r>
            <a:r>
              <a:rPr lang="cs-CZ" dirty="0" smtClean="0">
                <a:solidFill>
                  <a:schemeClr val="bg1"/>
                </a:solidFill>
              </a:rPr>
              <a:t>řejmě se jedná o „vydestilovanou“ </a:t>
            </a:r>
            <a:r>
              <a:rPr lang="cs-CZ" dirty="0" smtClean="0"/>
              <a:t>interpretaci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smtClean="0"/>
              <a:t>z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smtClean="0"/>
              <a:t>Platonovy Obrany Sokratovy   </a:t>
            </a:r>
          </a:p>
        </p:txBody>
      </p:sp>
    </p:spTree>
    <p:extLst>
      <p:ext uri="{BB962C8B-B14F-4D97-AF65-F5344CB8AC3E}">
        <p14:creationId xmlns:p14="http://schemas.microsoft.com/office/powerpoint/2010/main" val="4221352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-92546"/>
            <a:ext cx="8229600" cy="1296144"/>
          </a:xfrm>
        </p:spPr>
        <p:txBody>
          <a:bodyPr>
            <a:noAutofit/>
          </a:bodyPr>
          <a:lstStyle/>
          <a:p>
            <a:pPr algn="ctr"/>
            <a:r>
              <a:rPr lang="cs-CZ" sz="3800" dirty="0" smtClean="0">
                <a:solidFill>
                  <a:schemeClr val="tx1"/>
                </a:solidFill>
              </a:rPr>
              <a:t>SOKRATES</a:t>
            </a:r>
            <a:br>
              <a:rPr lang="cs-CZ" sz="3800" dirty="0" smtClean="0">
                <a:solidFill>
                  <a:schemeClr val="tx1"/>
                </a:solidFill>
              </a:rPr>
            </a:br>
            <a:r>
              <a:rPr lang="cs-CZ" sz="3200" dirty="0" smtClean="0">
                <a:solidFill>
                  <a:srgbClr val="FF0000"/>
                </a:solidFill>
              </a:rPr>
              <a:t>CO VLASTNĚ (NE)VĚDĚL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0696" y="1205127"/>
            <a:ext cx="8893304" cy="864096"/>
          </a:xfrm>
        </p:spPr>
        <p:txBody>
          <a:bodyPr>
            <a:normAutofit/>
          </a:bodyPr>
          <a:lstStyle/>
          <a:p>
            <a:pPr marL="457200" indent="-457200" algn="just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dirty="0"/>
              <a:t>z</a:t>
            </a:r>
            <a:r>
              <a:rPr lang="cs-CZ" dirty="0" smtClean="0"/>
              <a:t>de je tato pasáž…</a:t>
            </a:r>
            <a:endParaRPr lang="cs-CZ" dirty="0"/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395531" y="2139702"/>
            <a:ext cx="8479390" cy="2880320"/>
          </a:xfrm>
          <a:prstGeom prst="rect">
            <a:avLst/>
          </a:prstGeom>
          <a:solidFill>
            <a:schemeClr val="tx1"/>
          </a:solidFill>
          <a:ln w="25400">
            <a:solidFill>
              <a:srgbClr val="002060"/>
            </a:solidFill>
          </a:ln>
        </p:spPr>
        <p:txBody>
          <a:bodyPr vert="horz" lIns="91440" tIns="45720" rIns="91440" bIns="45720" numCol="1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500" b="1" i="1" dirty="0">
                <a:solidFill>
                  <a:srgbClr val="002060"/>
                </a:solidFill>
              </a:rPr>
              <a:t>Zašel jsem ke kterémusi z mužů podle zdání moudrých</a:t>
            </a:r>
            <a:r>
              <a:rPr lang="cs-CZ" sz="1500" i="1" dirty="0">
                <a:solidFill>
                  <a:srgbClr val="002060"/>
                </a:solidFill>
              </a:rPr>
              <a:t>, abych buď tam anebo nikde usvědčil věštírnu z nepravdy a ukázal její odpovědi: „Tento muž je nade mne moudřejší, a ty jsi tvrdila, že já jsem moudřejší.“ A tu, když jsem ho prozkoumával – nepotřebuji ho totiž uvádět jménem, ale byl to jeden z politiků, u kterého se mi něco takového stalo, občané athénští, když jsem ho zkoumal a rozmlouval s ním –, nabyl jsem mínění, že se tento muž zdá moudrým, jak mnoha jiným lidem, tak obzvláště sám sobě, ale že moudrý není; a potom jsem se pokoušel mu ukazovat, že se domnívá, že je moudrý, ale že není. Tu jsem si tím znepřátelil i jeho i mnohé z přítomných; avšak odcházeje uvažoval jsem sám u sebe, že </a:t>
            </a:r>
            <a:r>
              <a:rPr lang="cs-CZ" sz="1500" b="1" i="1" dirty="0">
                <a:solidFill>
                  <a:srgbClr val="002060"/>
                </a:solidFill>
              </a:rPr>
              <a:t>proti tomuto člověku jsem já opravdu moudřejší; bezpochyby totiž ani jeden ani druhý z nás neví nic dokonalého, ale tento se při svém nevědění domnívá, že něco ví, kdežto já ani nevím, ani se nedomnívám, že vím; podobá se tedy, že jsem nad něho moudřejší aspoň o něco málo, právě o to, že co nevím, ani se nedomnívám, že vím</a:t>
            </a:r>
            <a:r>
              <a:rPr lang="cs-CZ" sz="1500" b="1" i="1" dirty="0" smtClean="0">
                <a:solidFill>
                  <a:srgbClr val="002060"/>
                </a:solidFill>
              </a:rPr>
              <a:t>. </a:t>
            </a:r>
            <a:r>
              <a:rPr lang="cs-CZ" sz="1500" i="1" dirty="0" smtClean="0">
                <a:solidFill>
                  <a:srgbClr val="002060"/>
                </a:solidFill>
              </a:rPr>
              <a:t>                                              (překlad F. Novotný)</a:t>
            </a:r>
            <a:endParaRPr lang="cs-CZ" sz="15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9884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-92546"/>
            <a:ext cx="8229600" cy="1296144"/>
          </a:xfrm>
        </p:spPr>
        <p:txBody>
          <a:bodyPr>
            <a:noAutofit/>
          </a:bodyPr>
          <a:lstStyle/>
          <a:p>
            <a:pPr algn="ctr"/>
            <a:r>
              <a:rPr lang="cs-CZ" sz="3800" dirty="0" smtClean="0">
                <a:solidFill>
                  <a:schemeClr val="tx1"/>
                </a:solidFill>
              </a:rPr>
              <a:t>SOKRATES</a:t>
            </a:r>
            <a:br>
              <a:rPr lang="cs-CZ" sz="3800" dirty="0" smtClean="0">
                <a:solidFill>
                  <a:schemeClr val="tx1"/>
                </a:solidFill>
              </a:rPr>
            </a:br>
            <a:r>
              <a:rPr lang="cs-CZ" sz="3200" dirty="0" smtClean="0">
                <a:solidFill>
                  <a:srgbClr val="FF0000"/>
                </a:solidFill>
              </a:rPr>
              <a:t>CO VLASTNĚ (NE)VĚDĚL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0696" y="1205127"/>
            <a:ext cx="8893304" cy="864096"/>
          </a:xfrm>
        </p:spPr>
        <p:txBody>
          <a:bodyPr>
            <a:normAutofit/>
          </a:bodyPr>
          <a:lstStyle/>
          <a:p>
            <a:pPr marL="457200" indent="-457200" algn="just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dirty="0"/>
              <a:t>c</a:t>
            </a:r>
            <a:r>
              <a:rPr lang="cs-CZ" dirty="0" smtClean="0"/>
              <a:t>o z toho tedy vlastně plyne?</a:t>
            </a:r>
            <a:endParaRPr lang="cs-CZ" dirty="0"/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51521" y="2090296"/>
            <a:ext cx="8712967" cy="2973460"/>
          </a:xfrm>
          <a:prstGeom prst="rect">
            <a:avLst/>
          </a:prstGeom>
        </p:spPr>
        <p:txBody>
          <a:bodyPr lIns="45720" rIns="246888">
            <a:normAutofit fontScale="77500" lnSpcReduction="20000"/>
          </a:bodyPr>
          <a:lstStyle>
            <a:lvl1pPr marL="0" indent="0" algn="r" rtl="0" eaLnBrk="1" latinLnBrk="0" hangingPunct="1">
              <a:spcBef>
                <a:spcPts val="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3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ts val="400"/>
              </a:spcBef>
              <a:buClr>
                <a:schemeClr val="accent2"/>
              </a:buClr>
              <a:buSzPct val="90000"/>
              <a:buFontTx/>
              <a:buNone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ts val="400"/>
              </a:spcBef>
              <a:buClr>
                <a:schemeClr val="accent3"/>
              </a:buClr>
              <a:buSzPct val="100000"/>
              <a:buFont typeface="Wingdings 2"/>
              <a:buNone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ts val="400"/>
              </a:spcBef>
              <a:buClr>
                <a:schemeClr val="accent3"/>
              </a:buClr>
              <a:buSzPct val="100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ts val="400"/>
              </a:spcBef>
              <a:buClr>
                <a:schemeClr val="accent3"/>
              </a:buClr>
              <a:buSzPct val="100000"/>
              <a:buFont typeface="Wingdings 2"/>
              <a:buNone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ts val="400"/>
              </a:spcBef>
              <a:buClr>
                <a:schemeClr val="accent4"/>
              </a:buClr>
              <a:buFont typeface="Wingdings 2"/>
              <a:buNone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ts val="400"/>
              </a:spcBef>
              <a:buClr>
                <a:schemeClr val="accent4"/>
              </a:buClr>
              <a:buFont typeface="Wingdings 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ts val="400"/>
              </a:spcBef>
              <a:buClr>
                <a:schemeClr val="accent4"/>
              </a:buClr>
              <a:buFont typeface="Wingdings 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ts val="400"/>
              </a:spcBef>
              <a:buClr>
                <a:schemeClr val="accent4"/>
              </a:buClr>
              <a:buFont typeface="Wingdings 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457200" indent="-457200" algn="just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cs-CZ" dirty="0" smtClean="0">
                <a:solidFill>
                  <a:schemeClr val="bg1"/>
                </a:solidFill>
              </a:rPr>
              <a:t>Sokrates se </a:t>
            </a:r>
            <a:r>
              <a:rPr lang="cs-CZ" u="sng" dirty="0" smtClean="0">
                <a:solidFill>
                  <a:schemeClr val="bg1"/>
                </a:solidFill>
              </a:rPr>
              <a:t>domnívá</a:t>
            </a:r>
            <a:r>
              <a:rPr lang="cs-CZ" dirty="0" smtClean="0">
                <a:solidFill>
                  <a:schemeClr val="bg1"/>
                </a:solidFill>
              </a:rPr>
              <a:t>, že </a:t>
            </a:r>
            <a:r>
              <a:rPr lang="cs-CZ" dirty="0" smtClean="0"/>
              <a:t>jedinou jistotou </a:t>
            </a:r>
            <a:r>
              <a:rPr lang="cs-CZ" dirty="0" smtClean="0">
                <a:solidFill>
                  <a:schemeClr val="bg1"/>
                </a:solidFill>
              </a:rPr>
              <a:t>je mu při vší složitosti bytí pouze </a:t>
            </a:r>
            <a:r>
              <a:rPr lang="cs-CZ" dirty="0" smtClean="0"/>
              <a:t>fakt, že dosud nepoznal vůbec nic </a:t>
            </a:r>
            <a:r>
              <a:rPr lang="cs-CZ" dirty="0" smtClean="0">
                <a:solidFill>
                  <a:schemeClr val="bg1"/>
                </a:solidFill>
              </a:rPr>
              <a:t>(„vím, že nic nevím“)</a:t>
            </a:r>
          </a:p>
          <a:p>
            <a:pPr marL="457200" indent="-457200" algn="just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cs-CZ" dirty="0">
                <a:solidFill>
                  <a:schemeClr val="bg1"/>
                </a:solidFill>
              </a:rPr>
              <a:t>l</a:t>
            </a:r>
            <a:r>
              <a:rPr lang="cs-CZ" dirty="0" smtClean="0">
                <a:solidFill>
                  <a:schemeClr val="bg1"/>
                </a:solidFill>
              </a:rPr>
              <a:t>idé, jež se domnívají něco znát (myslí si, že „něco ví“), jsou ve skutečnosti hloupější, nedokázali si totiž ještě uvědomit nicotnost svých domnělých poznatků (ještě „neví, že nic neví“)</a:t>
            </a:r>
          </a:p>
          <a:p>
            <a:pPr marL="457200" indent="-457200" algn="just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cs-CZ" dirty="0" smtClean="0">
                <a:solidFill>
                  <a:schemeClr val="bg1"/>
                </a:solidFill>
              </a:rPr>
              <a:t>uvědomění si tohoto faktu je pak </a:t>
            </a:r>
            <a:r>
              <a:rPr lang="cs-CZ" dirty="0" smtClean="0"/>
              <a:t>„startovní čára“ závodu za poznáním tohoto světa </a:t>
            </a:r>
          </a:p>
        </p:txBody>
      </p:sp>
    </p:spTree>
    <p:extLst>
      <p:ext uri="{BB962C8B-B14F-4D97-AF65-F5344CB8AC3E}">
        <p14:creationId xmlns:p14="http://schemas.microsoft.com/office/powerpoint/2010/main" val="335609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-92546"/>
            <a:ext cx="8229600" cy="1296144"/>
          </a:xfrm>
        </p:spPr>
        <p:txBody>
          <a:bodyPr>
            <a:noAutofit/>
          </a:bodyPr>
          <a:lstStyle/>
          <a:p>
            <a:pPr algn="ctr"/>
            <a:r>
              <a:rPr lang="cs-CZ" sz="3800" dirty="0" smtClean="0">
                <a:solidFill>
                  <a:schemeClr val="tx1"/>
                </a:solidFill>
              </a:rPr>
              <a:t>SOKRATES</a:t>
            </a:r>
            <a:br>
              <a:rPr lang="cs-CZ" sz="3800" dirty="0" smtClean="0">
                <a:solidFill>
                  <a:schemeClr val="tx1"/>
                </a:solidFill>
              </a:rPr>
            </a:br>
            <a:r>
              <a:rPr lang="cs-CZ" sz="3200" dirty="0" smtClean="0">
                <a:solidFill>
                  <a:srgbClr val="FF0000"/>
                </a:solidFill>
              </a:rPr>
              <a:t>ZÁVOD ZA POZNÁNÍM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0696" y="1131590"/>
            <a:ext cx="8893304" cy="864096"/>
          </a:xfrm>
        </p:spPr>
        <p:txBody>
          <a:bodyPr>
            <a:normAutofit fontScale="92500" lnSpcReduction="20000"/>
          </a:bodyPr>
          <a:lstStyle/>
          <a:p>
            <a:pPr marL="457200" indent="-457200" algn="just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dirty="0" smtClean="0"/>
              <a:t>takto by to tedy vypadalo na takovémto závodu (ale platí to v životě???)</a:t>
            </a:r>
            <a:endParaRPr lang="cs-CZ" dirty="0"/>
          </a:p>
        </p:txBody>
      </p:sp>
      <p:grpSp>
        <p:nvGrpSpPr>
          <p:cNvPr id="19" name="Skupina 18"/>
          <p:cNvGrpSpPr/>
          <p:nvPr/>
        </p:nvGrpSpPr>
        <p:grpSpPr>
          <a:xfrm>
            <a:off x="395531" y="2103698"/>
            <a:ext cx="8479390" cy="2880320"/>
            <a:chOff x="395531" y="2103698"/>
            <a:chExt cx="8479390" cy="2880320"/>
          </a:xfrm>
        </p:grpSpPr>
        <p:sp>
          <p:nvSpPr>
            <p:cNvPr id="5" name="Podnadpis 2"/>
            <p:cNvSpPr txBox="1">
              <a:spLocks/>
            </p:cNvSpPr>
            <p:nvPr/>
          </p:nvSpPr>
          <p:spPr>
            <a:xfrm>
              <a:off x="395531" y="2103698"/>
              <a:ext cx="8479390" cy="2880320"/>
            </a:xfrm>
            <a:prstGeom prst="rect">
              <a:avLst/>
            </a:prstGeom>
            <a:solidFill>
              <a:schemeClr val="tx1"/>
            </a:solidFill>
            <a:ln w="25400">
              <a:solidFill>
                <a:srgbClr val="002060"/>
              </a:solidFill>
            </a:ln>
          </p:spPr>
          <p:txBody>
            <a:bodyPr vert="horz" lIns="91440" tIns="45720" rIns="91440" bIns="45720" numCol="1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endParaRPr lang="cs-CZ" sz="1500" dirty="0">
                <a:solidFill>
                  <a:srgbClr val="002060"/>
                </a:solidFill>
              </a:endParaRPr>
            </a:p>
          </p:txBody>
        </p:sp>
        <p:cxnSp>
          <p:nvCxnSpPr>
            <p:cNvPr id="7" name="Přímá spojnice 6"/>
            <p:cNvCxnSpPr/>
            <p:nvPr/>
          </p:nvCxnSpPr>
          <p:spPr>
            <a:xfrm>
              <a:off x="3635896" y="2571750"/>
              <a:ext cx="0" cy="1944216"/>
            </a:xfrm>
            <a:prstGeom prst="line">
              <a:avLst/>
            </a:prstGeom>
            <a:ln w="76200"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Podnadpis 2"/>
            <p:cNvSpPr txBox="1">
              <a:spLocks/>
            </p:cNvSpPr>
            <p:nvPr/>
          </p:nvSpPr>
          <p:spPr>
            <a:xfrm>
              <a:off x="3059832" y="2139702"/>
              <a:ext cx="1152128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2400" dirty="0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START</a:t>
              </a:r>
              <a:endParaRPr lang="cs-CZ" sz="24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0" name="Podnadpis 2"/>
            <p:cNvSpPr txBox="1">
              <a:spLocks/>
            </p:cNvSpPr>
            <p:nvPr/>
          </p:nvSpPr>
          <p:spPr>
            <a:xfrm>
              <a:off x="6804248" y="2154831"/>
              <a:ext cx="1152128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2400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CÍL</a:t>
              </a:r>
              <a:endParaRPr lang="cs-CZ" sz="2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11" name="Přímá spojnice 10"/>
            <p:cNvCxnSpPr/>
            <p:nvPr/>
          </p:nvCxnSpPr>
          <p:spPr>
            <a:xfrm>
              <a:off x="7380312" y="2607754"/>
              <a:ext cx="0" cy="1944216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Podnadpis 2"/>
            <p:cNvSpPr txBox="1">
              <a:spLocks/>
            </p:cNvSpPr>
            <p:nvPr/>
          </p:nvSpPr>
          <p:spPr>
            <a:xfrm>
              <a:off x="2339752" y="4551970"/>
              <a:ext cx="2592288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24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NEVÍME NIC</a:t>
              </a:r>
              <a:endPara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3" name="Podnadpis 2"/>
            <p:cNvSpPr txBox="1">
              <a:spLocks/>
            </p:cNvSpPr>
            <p:nvPr/>
          </p:nvSpPr>
          <p:spPr>
            <a:xfrm>
              <a:off x="6084168" y="4533199"/>
              <a:ext cx="2592288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24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VÍME VŠE</a:t>
              </a:r>
              <a:endPara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15" name="Přímá spojnice se šipkou 14"/>
            <p:cNvCxnSpPr/>
            <p:nvPr/>
          </p:nvCxnSpPr>
          <p:spPr>
            <a:xfrm>
              <a:off x="4211960" y="3003798"/>
              <a:ext cx="1808982" cy="0"/>
            </a:xfrm>
            <a:prstGeom prst="straightConnector1">
              <a:avLst/>
            </a:prstGeom>
            <a:ln w="50800">
              <a:solidFill>
                <a:srgbClr val="00206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se šipkou 15"/>
            <p:cNvCxnSpPr/>
            <p:nvPr/>
          </p:nvCxnSpPr>
          <p:spPr>
            <a:xfrm>
              <a:off x="4932040" y="3579862"/>
              <a:ext cx="1808982" cy="0"/>
            </a:xfrm>
            <a:prstGeom prst="straightConnector1">
              <a:avLst/>
            </a:prstGeom>
            <a:ln w="508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se šipkou 16"/>
            <p:cNvCxnSpPr/>
            <p:nvPr/>
          </p:nvCxnSpPr>
          <p:spPr>
            <a:xfrm>
              <a:off x="4275186" y="4155926"/>
              <a:ext cx="1808982" cy="0"/>
            </a:xfrm>
            <a:prstGeom prst="straightConnector1">
              <a:avLst/>
            </a:prstGeom>
            <a:ln w="50800">
              <a:solidFill>
                <a:srgbClr val="00206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5124" name="Picture 4" descr="Prapor šachovnice">
              <a:hlinkClick r:id="rId2" tooltip="Prapor šachovnice"/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999895">
              <a:off x="7760101" y="2215889"/>
              <a:ext cx="392549" cy="5689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" name="Picture 2" descr="File:Socrates Louvre.jpg">
              <a:hlinkClick r:id="rId4"/>
            </p:cNvPr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47864" y="3159815"/>
              <a:ext cx="576064" cy="7680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Zaoblený obdélníkový popisek 17"/>
            <p:cNvSpPr/>
            <p:nvPr/>
          </p:nvSpPr>
          <p:spPr>
            <a:xfrm>
              <a:off x="2195736" y="2845860"/>
              <a:ext cx="1080120" cy="734002"/>
            </a:xfrm>
            <a:prstGeom prst="wedgeRoundRectCallout">
              <a:avLst>
                <a:gd name="adj1" fmla="val 75290"/>
                <a:gd name="adj2" fmla="val 51643"/>
                <a:gd name="adj3" fmla="val 16667"/>
              </a:avLst>
            </a:pr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400" dirty="0" smtClean="0">
                  <a:solidFill>
                    <a:srgbClr val="002060"/>
                  </a:solidFill>
                </a:rPr>
                <a:t>„Vím, že nic nevím.“</a:t>
              </a:r>
              <a:endParaRPr lang="cs-CZ" sz="1400" dirty="0">
                <a:solidFill>
                  <a:srgbClr val="002060"/>
                </a:solidFill>
              </a:endParaRPr>
            </a:p>
          </p:txBody>
        </p:sp>
        <p:pic>
          <p:nvPicPr>
            <p:cNvPr id="23" name="Picture 2" descr="http://www.muzeum-umeni-benesov.cz/iid/mez-graf-komunikace/img/ISO-6.gif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23018"/>
            <a:stretch/>
          </p:blipFill>
          <p:spPr bwMode="auto">
            <a:xfrm>
              <a:off x="948142" y="3298984"/>
              <a:ext cx="306034" cy="61206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7" name="Picture 2" descr="http://www.muzeum-umeni-benesov.cz/iid/mez-graf-komunikace/img/ISO-6.gif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23018"/>
            <a:stretch/>
          </p:blipFill>
          <p:spPr bwMode="auto">
            <a:xfrm>
              <a:off x="1241408" y="3299736"/>
              <a:ext cx="306034" cy="61206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8" name="Picture 2" descr="http://www.muzeum-umeni-benesov.cz/iid/mez-graf-komunikace/img/ISO-6.gif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23018"/>
            <a:stretch/>
          </p:blipFill>
          <p:spPr bwMode="auto">
            <a:xfrm>
              <a:off x="611560" y="3921131"/>
              <a:ext cx="306034" cy="61206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9" name="Picture 2" descr="http://www.muzeum-umeni-benesov.cz/iid/mez-graf-komunikace/img/ISO-6.gif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23018"/>
            <a:stretch/>
          </p:blipFill>
          <p:spPr bwMode="auto">
            <a:xfrm>
              <a:off x="611560" y="3273828"/>
              <a:ext cx="306034" cy="61206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" name="Picture 2" descr="http://www.muzeum-umeni-benesov.cz/iid/mez-graf-komunikace/img/ISO-6.gif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23018"/>
            <a:stretch/>
          </p:blipFill>
          <p:spPr bwMode="auto">
            <a:xfrm>
              <a:off x="956771" y="3927901"/>
              <a:ext cx="306034" cy="61206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2" name="Picture 2" descr="http://www.muzeum-umeni-benesov.cz/iid/mez-graf-komunikace/img/ISO-6.gif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23018"/>
            <a:stretch/>
          </p:blipFill>
          <p:spPr bwMode="auto">
            <a:xfrm>
              <a:off x="1276351" y="3945166"/>
              <a:ext cx="306034" cy="61206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3" name="Picture 2" descr="http://www.muzeum-umeni-benesov.cz/iid/mez-graf-komunikace/img/ISO-6.gif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23018"/>
            <a:stretch/>
          </p:blipFill>
          <p:spPr bwMode="auto">
            <a:xfrm>
              <a:off x="2906815" y="3791532"/>
              <a:ext cx="306034" cy="61206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Zaoblený obdélníkový popisek 33"/>
            <p:cNvSpPr/>
            <p:nvPr/>
          </p:nvSpPr>
          <p:spPr>
            <a:xfrm>
              <a:off x="1678449" y="3747547"/>
              <a:ext cx="1080120" cy="734002"/>
            </a:xfrm>
            <a:prstGeom prst="wedgeRoundRectCallout">
              <a:avLst>
                <a:gd name="adj1" fmla="val 70892"/>
                <a:gd name="adj2" fmla="val -30869"/>
                <a:gd name="adj3" fmla="val 16667"/>
              </a:avLst>
            </a:pr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1400" dirty="0" smtClean="0">
                  <a:solidFill>
                    <a:srgbClr val="002060"/>
                  </a:solidFill>
                </a:rPr>
                <a:t>„Snad něco vím…“</a:t>
              </a:r>
              <a:endParaRPr lang="cs-CZ" sz="1400" dirty="0">
                <a:solidFill>
                  <a:srgbClr val="002060"/>
                </a:solidFill>
              </a:endParaRPr>
            </a:p>
          </p:txBody>
        </p:sp>
        <p:sp>
          <p:nvSpPr>
            <p:cNvPr id="35" name="Zaoblený obdélníkový popisek 34"/>
            <p:cNvSpPr/>
            <p:nvPr/>
          </p:nvSpPr>
          <p:spPr>
            <a:xfrm>
              <a:off x="529352" y="2204749"/>
              <a:ext cx="1306343" cy="734002"/>
            </a:xfrm>
            <a:prstGeom prst="wedgeRoundRectCallout">
              <a:avLst>
                <a:gd name="adj1" fmla="val -6069"/>
                <a:gd name="adj2" fmla="val 96944"/>
                <a:gd name="adj3" fmla="val 16667"/>
              </a:avLst>
            </a:pr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1400" dirty="0" smtClean="0">
                  <a:solidFill>
                    <a:srgbClr val="002060"/>
                  </a:solidFill>
                </a:rPr>
                <a:t>VÍME VŠECHNO!!!</a:t>
              </a:r>
              <a:endParaRPr lang="cs-CZ" sz="1400" dirty="0">
                <a:solidFill>
                  <a:srgbClr val="00206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74796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-92546"/>
            <a:ext cx="8229600" cy="1296144"/>
          </a:xfrm>
        </p:spPr>
        <p:txBody>
          <a:bodyPr>
            <a:noAutofit/>
          </a:bodyPr>
          <a:lstStyle/>
          <a:p>
            <a:pPr algn="ctr"/>
            <a:r>
              <a:rPr lang="cs-CZ" sz="3800" dirty="0" smtClean="0">
                <a:solidFill>
                  <a:schemeClr val="tx1"/>
                </a:solidFill>
              </a:rPr>
              <a:t>SOKRATES</a:t>
            </a:r>
            <a:br>
              <a:rPr lang="cs-CZ" sz="3800" dirty="0" smtClean="0">
                <a:solidFill>
                  <a:schemeClr val="tx1"/>
                </a:solidFill>
              </a:rPr>
            </a:br>
            <a:r>
              <a:rPr lang="cs-CZ" sz="3200" dirty="0" smtClean="0">
                <a:solidFill>
                  <a:srgbClr val="FF0000"/>
                </a:solidFill>
              </a:rPr>
              <a:t>ETIKA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0696" y="1131590"/>
            <a:ext cx="8893304" cy="864096"/>
          </a:xfrm>
        </p:spPr>
        <p:txBody>
          <a:bodyPr>
            <a:normAutofit fontScale="92500" lnSpcReduction="20000"/>
          </a:bodyPr>
          <a:lstStyle/>
          <a:p>
            <a:pPr marL="457200" indent="-457200" algn="just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dirty="0" smtClean="0"/>
              <a:t>etika je filosofickou disciplínou studující morálku, dobro a zlo… </a:t>
            </a:r>
            <a:endParaRPr lang="cs-CZ" dirty="0"/>
          </a:p>
        </p:txBody>
      </p:sp>
      <p:sp>
        <p:nvSpPr>
          <p:cNvPr id="31" name="Podnadpis 2"/>
          <p:cNvSpPr txBox="1">
            <a:spLocks/>
          </p:cNvSpPr>
          <p:nvPr/>
        </p:nvSpPr>
        <p:spPr>
          <a:xfrm>
            <a:off x="251521" y="2090296"/>
            <a:ext cx="8712967" cy="2973460"/>
          </a:xfrm>
          <a:prstGeom prst="rect">
            <a:avLst/>
          </a:prstGeom>
        </p:spPr>
        <p:txBody>
          <a:bodyPr lIns="45720" rIns="246888">
            <a:normAutofit fontScale="77500" lnSpcReduction="20000"/>
          </a:bodyPr>
          <a:lstStyle>
            <a:lvl1pPr marL="0" indent="0" algn="r" rtl="0" eaLnBrk="1" latinLnBrk="0" hangingPunct="1">
              <a:spcBef>
                <a:spcPts val="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3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ts val="400"/>
              </a:spcBef>
              <a:buClr>
                <a:schemeClr val="accent2"/>
              </a:buClr>
              <a:buSzPct val="90000"/>
              <a:buFontTx/>
              <a:buNone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ts val="400"/>
              </a:spcBef>
              <a:buClr>
                <a:schemeClr val="accent3"/>
              </a:buClr>
              <a:buSzPct val="100000"/>
              <a:buFont typeface="Wingdings 2"/>
              <a:buNone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ts val="400"/>
              </a:spcBef>
              <a:buClr>
                <a:schemeClr val="accent3"/>
              </a:buClr>
              <a:buSzPct val="100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ts val="400"/>
              </a:spcBef>
              <a:buClr>
                <a:schemeClr val="accent3"/>
              </a:buClr>
              <a:buSzPct val="100000"/>
              <a:buFont typeface="Wingdings 2"/>
              <a:buNone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ts val="400"/>
              </a:spcBef>
              <a:buClr>
                <a:schemeClr val="accent4"/>
              </a:buClr>
              <a:buFont typeface="Wingdings 2"/>
              <a:buNone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ts val="400"/>
              </a:spcBef>
              <a:buClr>
                <a:schemeClr val="accent4"/>
              </a:buClr>
              <a:buFont typeface="Wingdings 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ts val="400"/>
              </a:spcBef>
              <a:buClr>
                <a:schemeClr val="accent4"/>
              </a:buClr>
              <a:buFont typeface="Wingdings 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ts val="400"/>
              </a:spcBef>
              <a:buClr>
                <a:schemeClr val="accent4"/>
              </a:buClr>
              <a:buFont typeface="Wingdings 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457200" indent="-457200" algn="just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cs-CZ" dirty="0" smtClean="0">
                <a:solidFill>
                  <a:schemeClr val="bg1"/>
                </a:solidFill>
              </a:rPr>
              <a:t>Sokrates odmítá sofistickou etiku relativnosti, která říká, že díky mnohým úhlům pohledu a různosti situací nelze nikdy obecně stanovit, co je dobré a zlé</a:t>
            </a:r>
          </a:p>
          <a:p>
            <a:pPr marL="457200" indent="-457200" algn="just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cs-CZ" dirty="0">
                <a:solidFill>
                  <a:schemeClr val="bg1"/>
                </a:solidFill>
              </a:rPr>
              <a:t>t</a:t>
            </a:r>
            <a:r>
              <a:rPr lang="cs-CZ" dirty="0" smtClean="0">
                <a:solidFill>
                  <a:schemeClr val="bg1"/>
                </a:solidFill>
              </a:rPr>
              <a:t>vrdí, že </a:t>
            </a:r>
            <a:r>
              <a:rPr lang="cs-CZ" dirty="0" smtClean="0"/>
              <a:t>ke ctnostem a mravnostem nás vede vzdělanost</a:t>
            </a:r>
            <a:r>
              <a:rPr lang="cs-CZ" dirty="0" smtClean="0">
                <a:solidFill>
                  <a:schemeClr val="bg1"/>
                </a:solidFill>
              </a:rPr>
              <a:t> (snaha být moudrým) – </a:t>
            </a:r>
            <a:r>
              <a:rPr lang="cs-CZ" dirty="0" smtClean="0"/>
              <a:t>etický intelektualismus</a:t>
            </a:r>
          </a:p>
          <a:p>
            <a:pPr marL="457200" indent="-457200" algn="just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cs-CZ" dirty="0" smtClean="0">
                <a:solidFill>
                  <a:schemeClr val="bg1"/>
                </a:solidFill>
              </a:rPr>
              <a:t>zlo pramení z nevědomosti, lidé jednají zle jen z omylu, </a:t>
            </a:r>
            <a:r>
              <a:rPr lang="cs-CZ" dirty="0" smtClean="0"/>
              <a:t>člověk páchající zlo tak činí proto, že ještě není dostatečně moudrým</a:t>
            </a:r>
            <a:r>
              <a:rPr lang="cs-CZ" dirty="0" smtClean="0">
                <a:solidFill>
                  <a:schemeClr val="bg1"/>
                </a:solidFill>
              </a:rPr>
              <a:t> na to, aby poznal, že je to špatný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575510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-92546"/>
            <a:ext cx="8229600" cy="1296144"/>
          </a:xfrm>
        </p:spPr>
        <p:txBody>
          <a:bodyPr>
            <a:noAutofit/>
          </a:bodyPr>
          <a:lstStyle/>
          <a:p>
            <a:pPr algn="ctr"/>
            <a:r>
              <a:rPr lang="cs-CZ" sz="3800" dirty="0" smtClean="0">
                <a:solidFill>
                  <a:schemeClr val="tx1"/>
                </a:solidFill>
              </a:rPr>
              <a:t>SOKRATES</a:t>
            </a:r>
            <a:br>
              <a:rPr lang="cs-CZ" sz="3800" dirty="0" smtClean="0">
                <a:solidFill>
                  <a:schemeClr val="tx1"/>
                </a:solidFill>
              </a:rPr>
            </a:br>
            <a:r>
              <a:rPr lang="cs-CZ" sz="3200" dirty="0" smtClean="0">
                <a:solidFill>
                  <a:srgbClr val="FF0000"/>
                </a:solidFill>
              </a:rPr>
              <a:t>ETIKA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0696" y="1205127"/>
            <a:ext cx="8893304" cy="864096"/>
          </a:xfrm>
        </p:spPr>
        <p:txBody>
          <a:bodyPr>
            <a:normAutofit/>
          </a:bodyPr>
          <a:lstStyle/>
          <a:p>
            <a:pPr marL="457200" indent="-457200" algn="just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dirty="0"/>
              <a:t>j</a:t>
            </a:r>
            <a:r>
              <a:rPr lang="cs-CZ" dirty="0" smtClean="0"/>
              <a:t>e to tak???</a:t>
            </a:r>
            <a:endParaRPr lang="cs-CZ" dirty="0"/>
          </a:p>
        </p:txBody>
      </p:sp>
      <p:grpSp>
        <p:nvGrpSpPr>
          <p:cNvPr id="5" name="Skupina 4"/>
          <p:cNvGrpSpPr/>
          <p:nvPr/>
        </p:nvGrpSpPr>
        <p:grpSpPr>
          <a:xfrm>
            <a:off x="1835696" y="2128680"/>
            <a:ext cx="5616629" cy="2880320"/>
            <a:chOff x="395531" y="2139702"/>
            <a:chExt cx="5616629" cy="2880320"/>
          </a:xfrm>
        </p:grpSpPr>
        <p:sp>
          <p:nvSpPr>
            <p:cNvPr id="9" name="Podnadpis 2"/>
            <p:cNvSpPr txBox="1">
              <a:spLocks/>
            </p:cNvSpPr>
            <p:nvPr/>
          </p:nvSpPr>
          <p:spPr>
            <a:xfrm>
              <a:off x="395531" y="2139702"/>
              <a:ext cx="5616629" cy="2880320"/>
            </a:xfrm>
            <a:prstGeom prst="rect">
              <a:avLst/>
            </a:prstGeom>
            <a:solidFill>
              <a:schemeClr val="tx1"/>
            </a:solidFill>
            <a:ln w="25400">
              <a:solidFill>
                <a:srgbClr val="002060"/>
              </a:solidFill>
            </a:ln>
          </p:spPr>
          <p:txBody>
            <a:bodyPr vert="horz" lIns="91440" tIns="45720" rIns="91440" bIns="45720" numCol="1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endParaRPr lang="cs-CZ" sz="1500" dirty="0">
                <a:solidFill>
                  <a:srgbClr val="002060"/>
                </a:solidFill>
              </a:endParaRPr>
            </a:p>
          </p:txBody>
        </p:sp>
        <p:pic>
          <p:nvPicPr>
            <p:cNvPr id="9218" name="Picture 2" descr="lidé,loupeže,lupiči,muži,páni,pytle,úniky,útěky,vloupání,zboží,zloději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3707904" y="2615541"/>
              <a:ext cx="2232248" cy="201622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Zaoblený obdélníkový popisek 3"/>
            <p:cNvSpPr/>
            <p:nvPr/>
          </p:nvSpPr>
          <p:spPr>
            <a:xfrm>
              <a:off x="1384304" y="2272696"/>
              <a:ext cx="2520280" cy="1296144"/>
            </a:xfrm>
            <a:prstGeom prst="wedgeRoundRectCallout">
              <a:avLst>
                <a:gd name="adj1" fmla="val -87270"/>
                <a:gd name="adj2" fmla="val 15774"/>
                <a:gd name="adj3" fmla="val 16667"/>
              </a:avLst>
            </a:pr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rgbClr val="002060"/>
                  </a:solidFill>
                </a:rPr>
                <a:t>Haló, pane, stůjte! Víte, že jednáte nemoudře???</a:t>
              </a:r>
              <a:endParaRPr lang="cs-CZ" dirty="0">
                <a:solidFill>
                  <a:srgbClr val="00206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791841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-92546"/>
            <a:ext cx="8229600" cy="1296144"/>
          </a:xfrm>
        </p:spPr>
        <p:txBody>
          <a:bodyPr>
            <a:noAutofit/>
          </a:bodyPr>
          <a:lstStyle/>
          <a:p>
            <a:pPr algn="ctr"/>
            <a:r>
              <a:rPr lang="cs-CZ" sz="3800" dirty="0" smtClean="0">
                <a:solidFill>
                  <a:schemeClr val="tx1"/>
                </a:solidFill>
              </a:rPr>
              <a:t>SOKRATES</a:t>
            </a:r>
            <a:br>
              <a:rPr lang="cs-CZ" sz="3800" dirty="0" smtClean="0">
                <a:solidFill>
                  <a:schemeClr val="tx1"/>
                </a:solidFill>
              </a:rPr>
            </a:br>
            <a:r>
              <a:rPr lang="cs-CZ" sz="3200" dirty="0" smtClean="0">
                <a:solidFill>
                  <a:srgbClr val="FF0000"/>
                </a:solidFill>
              </a:rPr>
              <a:t>ETIKA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0696" y="1131590"/>
            <a:ext cx="8893304" cy="864096"/>
          </a:xfrm>
        </p:spPr>
        <p:txBody>
          <a:bodyPr>
            <a:normAutofit fontScale="92500" lnSpcReduction="20000"/>
          </a:bodyPr>
          <a:lstStyle/>
          <a:p>
            <a:pPr marL="457200" indent="-457200" algn="just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dirty="0" smtClean="0"/>
              <a:t>rozhodujícím měřítkem etiky je pro </a:t>
            </a:r>
            <a:r>
              <a:rPr lang="cs-CZ" dirty="0"/>
              <a:t>S</a:t>
            </a:r>
            <a:r>
              <a:rPr lang="cs-CZ" dirty="0" smtClean="0"/>
              <a:t>okrata tzv. </a:t>
            </a:r>
            <a:r>
              <a:rPr lang="cs-CZ" dirty="0" smtClean="0">
                <a:solidFill>
                  <a:srgbClr val="FF0000"/>
                </a:solidFill>
              </a:rPr>
              <a:t>daimonion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1" name="Podnadpis 2"/>
          <p:cNvSpPr txBox="1">
            <a:spLocks/>
          </p:cNvSpPr>
          <p:nvPr/>
        </p:nvSpPr>
        <p:spPr>
          <a:xfrm>
            <a:off x="251521" y="2090296"/>
            <a:ext cx="8712967" cy="2973460"/>
          </a:xfrm>
          <a:prstGeom prst="rect">
            <a:avLst/>
          </a:prstGeom>
        </p:spPr>
        <p:txBody>
          <a:bodyPr lIns="45720" rIns="246888">
            <a:normAutofit/>
          </a:bodyPr>
          <a:lstStyle>
            <a:lvl1pPr marL="0" indent="0" algn="r" rtl="0" eaLnBrk="1" latinLnBrk="0" hangingPunct="1">
              <a:spcBef>
                <a:spcPts val="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3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ts val="400"/>
              </a:spcBef>
              <a:buClr>
                <a:schemeClr val="accent2"/>
              </a:buClr>
              <a:buSzPct val="90000"/>
              <a:buFontTx/>
              <a:buNone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ts val="400"/>
              </a:spcBef>
              <a:buClr>
                <a:schemeClr val="accent3"/>
              </a:buClr>
              <a:buSzPct val="100000"/>
              <a:buFont typeface="Wingdings 2"/>
              <a:buNone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ts val="400"/>
              </a:spcBef>
              <a:buClr>
                <a:schemeClr val="accent3"/>
              </a:buClr>
              <a:buSzPct val="100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ts val="400"/>
              </a:spcBef>
              <a:buClr>
                <a:schemeClr val="accent3"/>
              </a:buClr>
              <a:buSzPct val="100000"/>
              <a:buFont typeface="Wingdings 2"/>
              <a:buNone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ts val="400"/>
              </a:spcBef>
              <a:buClr>
                <a:schemeClr val="accent4"/>
              </a:buClr>
              <a:buFont typeface="Wingdings 2"/>
              <a:buNone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ts val="400"/>
              </a:spcBef>
              <a:buClr>
                <a:schemeClr val="accent4"/>
              </a:buClr>
              <a:buFont typeface="Wingdings 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ts val="400"/>
              </a:spcBef>
              <a:buClr>
                <a:schemeClr val="accent4"/>
              </a:buClr>
              <a:buFont typeface="Wingdings 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ts val="400"/>
              </a:spcBef>
              <a:buClr>
                <a:schemeClr val="accent4"/>
              </a:buClr>
              <a:buFont typeface="Wingdings 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457200" indent="-457200" algn="just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cs-CZ" sz="1800" dirty="0" smtClean="0">
                <a:solidFill>
                  <a:schemeClr val="bg1"/>
                </a:solidFill>
              </a:rPr>
              <a:t>podle něj se jedná o jakýsi „vnitřní hlas“ každého z nás, který nás varuje před nečestným jednáním</a:t>
            </a:r>
            <a:endParaRPr lang="cs-CZ" sz="1800" dirty="0" smtClean="0"/>
          </a:p>
        </p:txBody>
      </p:sp>
      <p:grpSp>
        <p:nvGrpSpPr>
          <p:cNvPr id="9" name="Skupina 8"/>
          <p:cNvGrpSpPr/>
          <p:nvPr/>
        </p:nvGrpSpPr>
        <p:grpSpPr>
          <a:xfrm>
            <a:off x="2051720" y="2778374"/>
            <a:ext cx="4896549" cy="2221226"/>
            <a:chOff x="2555776" y="2770925"/>
            <a:chExt cx="4896549" cy="2221226"/>
          </a:xfrm>
        </p:grpSpPr>
        <p:sp>
          <p:nvSpPr>
            <p:cNvPr id="6" name="Podnadpis 2"/>
            <p:cNvSpPr txBox="1">
              <a:spLocks/>
            </p:cNvSpPr>
            <p:nvPr/>
          </p:nvSpPr>
          <p:spPr>
            <a:xfrm>
              <a:off x="2555776" y="2770925"/>
              <a:ext cx="4896549" cy="2221226"/>
            </a:xfrm>
            <a:prstGeom prst="rect">
              <a:avLst/>
            </a:prstGeom>
            <a:solidFill>
              <a:schemeClr val="tx1"/>
            </a:solidFill>
            <a:ln w="25400">
              <a:solidFill>
                <a:srgbClr val="002060"/>
              </a:solidFill>
            </a:ln>
          </p:spPr>
          <p:txBody>
            <a:bodyPr vert="horz" lIns="91440" tIns="45720" rIns="91440" bIns="45720" numCol="1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endParaRPr lang="cs-CZ" sz="1500" dirty="0">
                <a:solidFill>
                  <a:srgbClr val="002060"/>
                </a:solidFill>
              </a:endParaRPr>
            </a:p>
          </p:txBody>
        </p:sp>
        <p:pic>
          <p:nvPicPr>
            <p:cNvPr id="11266" name="Picture 2" descr="batohy,děti,dítka,dívky,osoby,vzdělání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3131842" y="3043106"/>
              <a:ext cx="1872208" cy="169176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Zaoblený obdélníkový popisek 3"/>
            <p:cNvSpPr/>
            <p:nvPr/>
          </p:nvSpPr>
          <p:spPr>
            <a:xfrm>
              <a:off x="5076056" y="2952882"/>
              <a:ext cx="2016224" cy="1781985"/>
            </a:xfrm>
            <a:prstGeom prst="wedgeRoundRectCallout">
              <a:avLst>
                <a:gd name="adj1" fmla="val -87389"/>
                <a:gd name="adj2" fmla="val -17437"/>
                <a:gd name="adj3" fmla="val 16667"/>
              </a:avLst>
            </a:pr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rgbClr val="002060"/>
                  </a:solidFill>
                </a:rPr>
                <a:t>Jejda – zase jsem nechala daimonion doma! To bude divoká dovolená!</a:t>
              </a:r>
              <a:endParaRPr lang="cs-CZ" dirty="0">
                <a:solidFill>
                  <a:srgbClr val="00206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894877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411510"/>
            <a:ext cx="8229600" cy="1296144"/>
          </a:xfrm>
        </p:spPr>
        <p:txBody>
          <a:bodyPr>
            <a:noAutofit/>
          </a:bodyPr>
          <a:lstStyle/>
          <a:p>
            <a:pPr algn="ctr"/>
            <a:r>
              <a:rPr lang="cs-CZ" sz="3800" dirty="0" smtClean="0">
                <a:solidFill>
                  <a:schemeClr val="tx1"/>
                </a:solidFill>
              </a:rPr>
              <a:t>SOKRATES</a:t>
            </a:r>
            <a:br>
              <a:rPr lang="cs-CZ" sz="3800" dirty="0" smtClean="0">
                <a:solidFill>
                  <a:schemeClr val="tx1"/>
                </a:solidFill>
              </a:rPr>
            </a:br>
            <a:r>
              <a:rPr lang="cs-CZ" sz="3200" dirty="0" smtClean="0">
                <a:solidFill>
                  <a:srgbClr val="FF0000"/>
                </a:solidFill>
              </a:rPr>
              <a:t>ZÁVĚR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0696" y="1131590"/>
            <a:ext cx="8893304" cy="864096"/>
          </a:xfrm>
        </p:spPr>
        <p:txBody>
          <a:bodyPr>
            <a:normAutofit/>
          </a:bodyPr>
          <a:lstStyle/>
          <a:p>
            <a:pPr algn="just">
              <a:buClr>
                <a:schemeClr val="tx1"/>
              </a:buClr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1" name="Podnadpis 2"/>
          <p:cNvSpPr txBox="1">
            <a:spLocks/>
          </p:cNvSpPr>
          <p:nvPr/>
        </p:nvSpPr>
        <p:spPr>
          <a:xfrm>
            <a:off x="251521" y="2090296"/>
            <a:ext cx="8712967" cy="1417558"/>
          </a:xfrm>
          <a:prstGeom prst="rect">
            <a:avLst/>
          </a:prstGeom>
        </p:spPr>
        <p:txBody>
          <a:bodyPr lIns="45720" rIns="246888">
            <a:normAutofit fontScale="85000" lnSpcReduction="20000"/>
          </a:bodyPr>
          <a:lstStyle>
            <a:lvl1pPr marL="0" indent="0" algn="r" rtl="0" eaLnBrk="1" latinLnBrk="0" hangingPunct="1">
              <a:spcBef>
                <a:spcPts val="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3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ts val="400"/>
              </a:spcBef>
              <a:buClr>
                <a:schemeClr val="accent2"/>
              </a:buClr>
              <a:buSzPct val="90000"/>
              <a:buFontTx/>
              <a:buNone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ts val="400"/>
              </a:spcBef>
              <a:buClr>
                <a:schemeClr val="accent3"/>
              </a:buClr>
              <a:buSzPct val="100000"/>
              <a:buFont typeface="Wingdings 2"/>
              <a:buNone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ts val="400"/>
              </a:spcBef>
              <a:buClr>
                <a:schemeClr val="accent3"/>
              </a:buClr>
              <a:buSzPct val="100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ts val="400"/>
              </a:spcBef>
              <a:buClr>
                <a:schemeClr val="accent3"/>
              </a:buClr>
              <a:buSzPct val="100000"/>
              <a:buFont typeface="Wingdings 2"/>
              <a:buNone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ts val="400"/>
              </a:spcBef>
              <a:buClr>
                <a:schemeClr val="accent4"/>
              </a:buClr>
              <a:buFont typeface="Wingdings 2"/>
              <a:buNone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ts val="400"/>
              </a:spcBef>
              <a:buClr>
                <a:schemeClr val="accent4"/>
              </a:buClr>
              <a:buFont typeface="Wingdings 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ts val="400"/>
              </a:spcBef>
              <a:buClr>
                <a:schemeClr val="accent4"/>
              </a:buClr>
              <a:buFont typeface="Wingdings 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ts val="400"/>
              </a:spcBef>
              <a:buClr>
                <a:schemeClr val="accent4"/>
              </a:buClr>
              <a:buFont typeface="Wingdings 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457200" indent="-457200" algn="just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Sokrates svým životem ovlivnil nejen filosofická díla svých následovníků, ale stal se i postavou řady beletristických děl</a:t>
            </a:r>
          </a:p>
          <a:p>
            <a:pPr marL="457200" indent="-457200" algn="just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na jeho moudrost dodnes na něj bývá odkazováno při mnoha (i nevhodných) příležitostech</a:t>
            </a:r>
          </a:p>
          <a:p>
            <a:pPr marL="457200" indent="-457200" algn="just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cs-CZ" sz="2400" dirty="0">
                <a:solidFill>
                  <a:schemeClr val="bg1"/>
                </a:solidFill>
              </a:rPr>
              <a:t>t</a:t>
            </a:r>
            <a:r>
              <a:rPr lang="cs-CZ" sz="2400" dirty="0" smtClean="0">
                <a:solidFill>
                  <a:schemeClr val="bg1"/>
                </a:solidFill>
              </a:rPr>
              <a:t>eď už jen zbývá, začít se alespoň z části jeho moudrostí řídit </a:t>
            </a:r>
          </a:p>
          <a:p>
            <a:pPr marL="457200" indent="-457200" algn="just">
              <a:buClr>
                <a:schemeClr val="bg1"/>
              </a:buClr>
              <a:buFont typeface="Arial" panose="020B0604020202020204" pitchFamily="34" charset="0"/>
              <a:buChar char="•"/>
            </a:pP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395531" y="3435846"/>
            <a:ext cx="8479390" cy="1584176"/>
          </a:xfrm>
          <a:prstGeom prst="rect">
            <a:avLst/>
          </a:prstGeom>
          <a:solidFill>
            <a:schemeClr val="tx1"/>
          </a:solidFill>
          <a:ln w="25400">
            <a:solidFill>
              <a:srgbClr val="002060"/>
            </a:solidFill>
          </a:ln>
        </p:spPr>
        <p:txBody>
          <a:bodyPr vert="horz" lIns="91440" tIns="45720" rIns="91440" bIns="45720" numCol="1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600" dirty="0" smtClean="0">
                <a:solidFill>
                  <a:srgbClr val="002060"/>
                </a:solidFill>
              </a:rPr>
              <a:t>Nevzniká </a:t>
            </a:r>
            <a:r>
              <a:rPr lang="cs-CZ" sz="1600" dirty="0">
                <a:solidFill>
                  <a:srgbClr val="002060"/>
                </a:solidFill>
              </a:rPr>
              <a:t>z peněz ctnost, ale z ctnosti vznikají peníze i všechny ostatní pro lidi dobré věci, v soukromí i v obci. Jestliže hlásáním těchto zásad kazím mládež, byly by tyto zásady škodlivé. Tvrdí-li však někdo, že hlásám něco jiného, mluví nepravdu. A tak bych mohl jenom říci: Poslechněte, Athéňané, Anita nebo neposlechněte a osvoboďte mne nebo neosvoboďte, vězte však, že nebudu jednat jinak, ani kdybych měl stokrát umřít</a:t>
            </a:r>
            <a:r>
              <a:rPr lang="cs-CZ" sz="1600" dirty="0" smtClean="0">
                <a:solidFill>
                  <a:srgbClr val="002060"/>
                </a:solidFill>
              </a:rPr>
              <a:t>!“</a:t>
            </a:r>
          </a:p>
          <a:p>
            <a:pPr algn="r"/>
            <a:r>
              <a:rPr lang="cs-CZ" sz="1600" dirty="0" smtClean="0">
                <a:solidFill>
                  <a:srgbClr val="002060"/>
                </a:solidFill>
              </a:rPr>
              <a:t>Obrana Sokratova (překlad F. Novotný)</a:t>
            </a:r>
            <a:endParaRPr lang="cs-CZ" sz="15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8598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build="p"/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267494"/>
            <a:ext cx="8229600" cy="1512168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SOKRATES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>ZDROJE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2096045"/>
            <a:ext cx="8496944" cy="3024336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cs-CZ" sz="1200" dirty="0">
                <a:solidFill>
                  <a:schemeClr val="bg1"/>
                </a:solidFill>
              </a:rPr>
              <a:t>Literatura pro I. ročník středních škol, učebnice. I. vyd. Brno, </a:t>
            </a:r>
            <a:r>
              <a:rPr lang="cs-CZ" sz="1200" dirty="0" err="1">
                <a:solidFill>
                  <a:schemeClr val="bg1"/>
                </a:solidFill>
              </a:rPr>
              <a:t>Didaktis</a:t>
            </a:r>
            <a:r>
              <a:rPr lang="cs-CZ" sz="1200" dirty="0">
                <a:solidFill>
                  <a:schemeClr val="bg1"/>
                </a:solidFill>
              </a:rPr>
              <a:t> </a:t>
            </a:r>
            <a:r>
              <a:rPr lang="cs-CZ" sz="1200" dirty="0" smtClean="0">
                <a:solidFill>
                  <a:schemeClr val="bg1"/>
                </a:solidFill>
              </a:rPr>
              <a:t>2008</a:t>
            </a:r>
            <a:r>
              <a:rPr lang="cs-CZ" sz="1200" dirty="0">
                <a:solidFill>
                  <a:schemeClr val="bg1"/>
                </a:solidFill>
              </a:rPr>
              <a:t>. 151 s. ISBN 978 – 80 – 7358 – 115 – </a:t>
            </a:r>
            <a:r>
              <a:rPr lang="cs-CZ" sz="1200" dirty="0" smtClean="0">
                <a:solidFill>
                  <a:schemeClr val="bg1"/>
                </a:solidFill>
              </a:rPr>
              <a:t>2</a:t>
            </a:r>
          </a:p>
          <a:p>
            <a:pPr algn="l"/>
            <a:r>
              <a:rPr lang="cs-CZ" sz="1200" dirty="0">
                <a:solidFill>
                  <a:schemeClr val="bg1"/>
                </a:solidFill>
              </a:rPr>
              <a:t>Hladík, J.: Společenské vědy v kostce. 2. vyd. Havlíčkův Brod, Fragment 1999. 107 s. ISBN 80 – 7200 – 044 – </a:t>
            </a:r>
            <a:r>
              <a:rPr lang="cs-CZ" sz="1200" dirty="0" smtClean="0">
                <a:solidFill>
                  <a:schemeClr val="bg1"/>
                </a:solidFill>
              </a:rPr>
              <a:t>6</a:t>
            </a:r>
          </a:p>
          <a:p>
            <a:pPr algn="l"/>
            <a:r>
              <a:rPr lang="cs-CZ" sz="1200" dirty="0">
                <a:solidFill>
                  <a:schemeClr val="bg1"/>
                </a:solidFill>
              </a:rPr>
              <a:t>LYSSIPPOS (KOPIE). </a:t>
            </a:r>
            <a:r>
              <a:rPr lang="cs-CZ" sz="1200" i="1" dirty="0" err="1">
                <a:solidFill>
                  <a:schemeClr val="bg1"/>
                </a:solidFill>
              </a:rPr>
              <a:t>Wikimedia</a:t>
            </a:r>
            <a:r>
              <a:rPr lang="cs-CZ" sz="1200" i="1" dirty="0">
                <a:solidFill>
                  <a:schemeClr val="bg1"/>
                </a:solidFill>
              </a:rPr>
              <a:t> </a:t>
            </a:r>
            <a:r>
              <a:rPr lang="cs-CZ" sz="1200" i="1" dirty="0" err="1">
                <a:solidFill>
                  <a:schemeClr val="bg1"/>
                </a:solidFill>
              </a:rPr>
              <a:t>Commons</a:t>
            </a:r>
            <a:r>
              <a:rPr lang="cs-CZ" sz="1200" dirty="0">
                <a:solidFill>
                  <a:schemeClr val="bg1"/>
                </a:solidFill>
              </a:rPr>
              <a:t> [online]. [cit. </a:t>
            </a:r>
            <a:r>
              <a:rPr lang="cs-CZ" sz="1200" dirty="0" smtClean="0">
                <a:solidFill>
                  <a:schemeClr val="bg1"/>
                </a:solidFill>
              </a:rPr>
              <a:t>12.8.2013]. </a:t>
            </a:r>
            <a:r>
              <a:rPr lang="cs-CZ" sz="1200" dirty="0">
                <a:solidFill>
                  <a:schemeClr val="bg1"/>
                </a:solidFill>
              </a:rPr>
              <a:t>Dostupný na WWW: http://</a:t>
            </a:r>
            <a:r>
              <a:rPr lang="cs-CZ" sz="1200" dirty="0" smtClean="0">
                <a:solidFill>
                  <a:schemeClr val="bg1"/>
                </a:solidFill>
              </a:rPr>
              <a:t>commons.wikimedia.org/wiki/File:Socrates_Louvre.jpg</a:t>
            </a:r>
          </a:p>
          <a:p>
            <a:pPr algn="l"/>
            <a:r>
              <a:rPr lang="cs-CZ" sz="1200" dirty="0">
                <a:solidFill>
                  <a:schemeClr val="bg1"/>
                </a:solidFill>
              </a:rPr>
              <a:t>AUTOR NEUVEDEN. </a:t>
            </a:r>
            <a:r>
              <a:rPr lang="cs-CZ" sz="1200" i="1" dirty="0">
                <a:solidFill>
                  <a:schemeClr val="bg1"/>
                </a:solidFill>
              </a:rPr>
              <a:t>Sokrates</a:t>
            </a:r>
            <a:r>
              <a:rPr lang="cs-CZ" sz="1200" dirty="0">
                <a:solidFill>
                  <a:schemeClr val="bg1"/>
                </a:solidFill>
              </a:rPr>
              <a:t> [online]. [cit. </a:t>
            </a:r>
            <a:r>
              <a:rPr lang="cs-CZ" sz="1200" dirty="0" smtClean="0">
                <a:solidFill>
                  <a:schemeClr val="bg1"/>
                </a:solidFill>
              </a:rPr>
              <a:t>12.8.2013]. </a:t>
            </a:r>
            <a:r>
              <a:rPr lang="cs-CZ" sz="1200" dirty="0">
                <a:solidFill>
                  <a:schemeClr val="bg1"/>
                </a:solidFill>
              </a:rPr>
              <a:t>Dostupný na WWW: http://</a:t>
            </a:r>
            <a:r>
              <a:rPr lang="cs-CZ" sz="1200" dirty="0" smtClean="0">
                <a:solidFill>
                  <a:schemeClr val="bg1"/>
                </a:solidFill>
              </a:rPr>
              <a:t>cs.wikipedia.org/wiki/Sokrates</a:t>
            </a:r>
          </a:p>
          <a:p>
            <a:pPr algn="l"/>
            <a:r>
              <a:rPr lang="cs-CZ" sz="1200" dirty="0">
                <a:solidFill>
                  <a:schemeClr val="bg1"/>
                </a:solidFill>
              </a:rPr>
              <a:t>DAVID, Jacques-Louis. </a:t>
            </a:r>
            <a:r>
              <a:rPr lang="cs-CZ" sz="1200" i="1" dirty="0" err="1">
                <a:solidFill>
                  <a:schemeClr val="bg1"/>
                </a:solidFill>
              </a:rPr>
              <a:t>Wikimedia</a:t>
            </a:r>
            <a:r>
              <a:rPr lang="cs-CZ" sz="1200" i="1" dirty="0">
                <a:solidFill>
                  <a:schemeClr val="bg1"/>
                </a:solidFill>
              </a:rPr>
              <a:t> </a:t>
            </a:r>
            <a:r>
              <a:rPr lang="cs-CZ" sz="1200" i="1" dirty="0" err="1">
                <a:solidFill>
                  <a:schemeClr val="bg1"/>
                </a:solidFill>
              </a:rPr>
              <a:t>Commons</a:t>
            </a:r>
            <a:r>
              <a:rPr lang="cs-CZ" sz="1200" dirty="0">
                <a:solidFill>
                  <a:schemeClr val="bg1"/>
                </a:solidFill>
              </a:rPr>
              <a:t> [online]. [cit. </a:t>
            </a:r>
            <a:r>
              <a:rPr lang="cs-CZ" sz="1200" dirty="0" smtClean="0">
                <a:solidFill>
                  <a:schemeClr val="bg1"/>
                </a:solidFill>
              </a:rPr>
              <a:t>12.8.2013]. </a:t>
            </a:r>
            <a:r>
              <a:rPr lang="cs-CZ" sz="1200" dirty="0">
                <a:solidFill>
                  <a:schemeClr val="bg1"/>
                </a:solidFill>
              </a:rPr>
              <a:t>Dostupný na WWW: http://commons.wikimedia.org/wiki/File:David_-_</a:t>
            </a:r>
            <a:r>
              <a:rPr lang="cs-CZ" sz="1200" dirty="0" smtClean="0">
                <a:solidFill>
                  <a:schemeClr val="bg1"/>
                </a:solidFill>
              </a:rPr>
              <a:t>The_Death_of_Socrates.jpg</a:t>
            </a:r>
          </a:p>
          <a:p>
            <a:pPr algn="l"/>
            <a:r>
              <a:rPr lang="cs-CZ" sz="1200" dirty="0">
                <a:solidFill>
                  <a:schemeClr val="bg1"/>
                </a:solidFill>
              </a:rPr>
              <a:t>AUTOR NEUVEDEN. </a:t>
            </a:r>
            <a:r>
              <a:rPr lang="cs-CZ" sz="1200" i="1" dirty="0" err="1">
                <a:solidFill>
                  <a:schemeClr val="bg1"/>
                </a:solidFill>
              </a:rPr>
              <a:t>Wikimedia</a:t>
            </a:r>
            <a:r>
              <a:rPr lang="cs-CZ" sz="1200" i="1" dirty="0">
                <a:solidFill>
                  <a:schemeClr val="bg1"/>
                </a:solidFill>
              </a:rPr>
              <a:t> </a:t>
            </a:r>
            <a:r>
              <a:rPr lang="cs-CZ" sz="1200" i="1" dirty="0" err="1">
                <a:solidFill>
                  <a:schemeClr val="bg1"/>
                </a:solidFill>
              </a:rPr>
              <a:t>Commons</a:t>
            </a:r>
            <a:r>
              <a:rPr lang="cs-CZ" sz="1200" dirty="0">
                <a:solidFill>
                  <a:schemeClr val="bg1"/>
                </a:solidFill>
              </a:rPr>
              <a:t> [online]. [cit. </a:t>
            </a:r>
            <a:r>
              <a:rPr lang="cs-CZ" sz="1200" dirty="0" smtClean="0">
                <a:solidFill>
                  <a:schemeClr val="bg1"/>
                </a:solidFill>
              </a:rPr>
              <a:t>12.8.2013]. </a:t>
            </a:r>
            <a:r>
              <a:rPr lang="cs-CZ" sz="1200" dirty="0">
                <a:solidFill>
                  <a:schemeClr val="bg1"/>
                </a:solidFill>
              </a:rPr>
              <a:t>Dostupný na WWW: http://</a:t>
            </a:r>
            <a:r>
              <a:rPr lang="cs-CZ" sz="1200" dirty="0" smtClean="0">
                <a:solidFill>
                  <a:schemeClr val="bg1"/>
                </a:solidFill>
              </a:rPr>
              <a:t>commons.wikimedia.org/wiki/File:Illustration_Conium_maculatum0.jpg</a:t>
            </a:r>
          </a:p>
          <a:p>
            <a:pPr algn="l"/>
            <a:r>
              <a:rPr lang="cs-CZ" sz="1200" dirty="0">
                <a:solidFill>
                  <a:schemeClr val="bg1"/>
                </a:solidFill>
              </a:rPr>
              <a:t>AUTOR NEUVEDEN. </a:t>
            </a:r>
            <a:r>
              <a:rPr lang="cs-CZ" sz="1200" i="1" dirty="0">
                <a:solidFill>
                  <a:schemeClr val="bg1"/>
                </a:solidFill>
              </a:rPr>
              <a:t>Archeologie na dosah</a:t>
            </a:r>
            <a:r>
              <a:rPr lang="cs-CZ" sz="1200" dirty="0">
                <a:solidFill>
                  <a:schemeClr val="bg1"/>
                </a:solidFill>
              </a:rPr>
              <a:t> [online]. [cit. </a:t>
            </a:r>
            <a:r>
              <a:rPr lang="cs-CZ" sz="1200" dirty="0" smtClean="0">
                <a:solidFill>
                  <a:schemeClr val="bg1"/>
                </a:solidFill>
              </a:rPr>
              <a:t>12.8.2013]. </a:t>
            </a:r>
            <a:r>
              <a:rPr lang="cs-CZ" sz="1200" dirty="0">
                <a:solidFill>
                  <a:schemeClr val="bg1"/>
                </a:solidFill>
              </a:rPr>
              <a:t>Dostupný na WWW: http://</a:t>
            </a:r>
            <a:r>
              <a:rPr lang="cs-CZ" sz="1200" dirty="0" smtClean="0">
                <a:solidFill>
                  <a:schemeClr val="bg1"/>
                </a:solidFill>
              </a:rPr>
              <a:t>www.archeologienadosah.cz/sbirka-klasicke-archeologie</a:t>
            </a:r>
          </a:p>
          <a:p>
            <a:pPr algn="l"/>
            <a:r>
              <a:rPr lang="en-US" sz="1200" dirty="0">
                <a:solidFill>
                  <a:schemeClr val="bg1"/>
                </a:solidFill>
              </a:rPr>
              <a:t>AUTOR NEUVEDEN. </a:t>
            </a:r>
            <a:r>
              <a:rPr lang="en-US" sz="1200" i="1" dirty="0">
                <a:solidFill>
                  <a:schemeClr val="bg1"/>
                </a:solidFill>
              </a:rPr>
              <a:t>MS Office</a:t>
            </a:r>
            <a:r>
              <a:rPr lang="en-US" sz="1200" dirty="0">
                <a:solidFill>
                  <a:schemeClr val="bg1"/>
                </a:solidFill>
              </a:rPr>
              <a:t> [online]. [cit. </a:t>
            </a:r>
            <a:r>
              <a:rPr lang="en-US" sz="1200" dirty="0" smtClean="0">
                <a:solidFill>
                  <a:schemeClr val="bg1"/>
                </a:solidFill>
              </a:rPr>
              <a:t>12.</a:t>
            </a:r>
            <a:r>
              <a:rPr lang="cs-CZ" sz="1200" dirty="0" smtClean="0">
                <a:solidFill>
                  <a:schemeClr val="bg1"/>
                </a:solidFill>
              </a:rPr>
              <a:t>8</a:t>
            </a:r>
            <a:r>
              <a:rPr lang="en-US" sz="1200" dirty="0" smtClean="0">
                <a:solidFill>
                  <a:schemeClr val="bg1"/>
                </a:solidFill>
              </a:rPr>
              <a:t>.201</a:t>
            </a:r>
            <a:r>
              <a:rPr lang="cs-CZ" sz="1200" dirty="0" smtClean="0">
                <a:solidFill>
                  <a:schemeClr val="bg1"/>
                </a:solidFill>
              </a:rPr>
              <a:t>3</a:t>
            </a:r>
            <a:r>
              <a:rPr lang="en-US" sz="1200" dirty="0" smtClean="0">
                <a:solidFill>
                  <a:schemeClr val="bg1"/>
                </a:solidFill>
              </a:rPr>
              <a:t>]. </a:t>
            </a:r>
            <a:r>
              <a:rPr lang="en-US" sz="1200" dirty="0" err="1" smtClean="0">
                <a:solidFill>
                  <a:schemeClr val="bg1"/>
                </a:solidFill>
              </a:rPr>
              <a:t>Dostupný</a:t>
            </a:r>
            <a:r>
              <a:rPr lang="cs-CZ" sz="1200" dirty="0" smtClean="0">
                <a:solidFill>
                  <a:schemeClr val="bg1"/>
                </a:solidFill>
              </a:rPr>
              <a:t> pod </a:t>
            </a:r>
            <a:r>
              <a:rPr lang="cs-CZ" sz="1200" dirty="0" err="1" smtClean="0">
                <a:solidFill>
                  <a:schemeClr val="bg1"/>
                </a:solidFill>
              </a:rPr>
              <a:t>licencií</a:t>
            </a:r>
            <a:r>
              <a:rPr lang="cs-CZ" sz="1200" dirty="0" smtClean="0">
                <a:solidFill>
                  <a:schemeClr val="bg1"/>
                </a:solidFill>
              </a:rPr>
              <a:t> MS Office 2010</a:t>
            </a:r>
            <a:r>
              <a:rPr lang="en-US" sz="1200" dirty="0" smtClean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na</a:t>
            </a:r>
            <a:r>
              <a:rPr lang="en-US" sz="1200" dirty="0">
                <a:solidFill>
                  <a:schemeClr val="bg1"/>
                </a:solidFill>
              </a:rPr>
              <a:t> WWW: http://office.microsoft.com/cs-cz/images/results.aspx?qu=kniha&amp;ex=1#ai:MC900441734</a:t>
            </a:r>
            <a:r>
              <a:rPr lang="en-US" sz="1200" dirty="0" smtClean="0">
                <a:solidFill>
                  <a:schemeClr val="bg1"/>
                </a:solidFill>
              </a:rPr>
              <a:t>|</a:t>
            </a:r>
            <a:endParaRPr lang="cs-CZ" sz="1200" dirty="0" smtClean="0">
              <a:solidFill>
                <a:schemeClr val="bg1"/>
              </a:solidFill>
            </a:endParaRPr>
          </a:p>
          <a:p>
            <a:pPr algn="l"/>
            <a:r>
              <a:rPr lang="cs-CZ" sz="1200" dirty="0">
                <a:solidFill>
                  <a:schemeClr val="bg1"/>
                </a:solidFill>
              </a:rPr>
              <a:t>AUTOR NEUVEDEN. </a:t>
            </a:r>
            <a:r>
              <a:rPr lang="cs-CZ" sz="1200" i="1" dirty="0">
                <a:solidFill>
                  <a:schemeClr val="bg1"/>
                </a:solidFill>
              </a:rPr>
              <a:t>afirma.cz</a:t>
            </a:r>
            <a:r>
              <a:rPr lang="cs-CZ" sz="1200" dirty="0">
                <a:solidFill>
                  <a:schemeClr val="bg1"/>
                </a:solidFill>
              </a:rPr>
              <a:t> [online]. [cit. </a:t>
            </a:r>
            <a:r>
              <a:rPr lang="cs-CZ" sz="1200" dirty="0" smtClean="0">
                <a:solidFill>
                  <a:schemeClr val="bg1"/>
                </a:solidFill>
              </a:rPr>
              <a:t>12.8.2013]. </a:t>
            </a:r>
            <a:r>
              <a:rPr lang="cs-CZ" sz="1200" dirty="0">
                <a:solidFill>
                  <a:schemeClr val="bg1"/>
                </a:solidFill>
              </a:rPr>
              <a:t>Dostupný na WWW: http://auto-moto-samolepky.afirma.cz/?p=productsMore&amp;iProduct=1183&amp;sName=1183--</a:t>
            </a:r>
            <a:r>
              <a:rPr lang="cs-CZ" sz="1200" dirty="0" smtClean="0">
                <a:solidFill>
                  <a:schemeClr val="bg1"/>
                </a:solidFill>
              </a:rPr>
              <a:t>Prapor-šachovnice</a:t>
            </a:r>
          </a:p>
          <a:p>
            <a:pPr algn="l"/>
            <a:r>
              <a:rPr lang="cs-CZ" sz="1200" dirty="0">
                <a:solidFill>
                  <a:schemeClr val="bg1"/>
                </a:solidFill>
              </a:rPr>
              <a:t>AUTOR NEUVEDEN. muzeum-umeni-benesov.cz [online]. [cit. </a:t>
            </a:r>
            <a:r>
              <a:rPr lang="cs-CZ" sz="1200" dirty="0" smtClean="0">
                <a:solidFill>
                  <a:schemeClr val="bg1"/>
                </a:solidFill>
              </a:rPr>
              <a:t>12.8.2013</a:t>
            </a:r>
            <a:r>
              <a:rPr lang="cs-CZ" sz="1200" dirty="0">
                <a:solidFill>
                  <a:schemeClr val="bg1"/>
                </a:solidFill>
              </a:rPr>
              <a:t>]. Dostupný na WWW: http://</a:t>
            </a:r>
            <a:r>
              <a:rPr lang="cs-CZ" sz="1200" dirty="0" smtClean="0">
                <a:solidFill>
                  <a:schemeClr val="bg1"/>
                </a:solidFill>
              </a:rPr>
              <a:t>www.muzeum-umeni-benesov.cz/iid/mez-graf-komunikace/cz/symboly_pro_verejnou_informaci.html</a:t>
            </a:r>
          </a:p>
          <a:p>
            <a:pPr algn="l"/>
            <a:r>
              <a:rPr lang="en-US" sz="1200" dirty="0">
                <a:solidFill>
                  <a:schemeClr val="bg1"/>
                </a:solidFill>
              </a:rPr>
              <a:t>AUTOR NEUVEDEN. </a:t>
            </a:r>
            <a:r>
              <a:rPr lang="en-US" sz="1200" i="1" dirty="0">
                <a:solidFill>
                  <a:schemeClr val="bg1"/>
                </a:solidFill>
              </a:rPr>
              <a:t>MS Office</a:t>
            </a:r>
            <a:r>
              <a:rPr lang="en-US" sz="1200" dirty="0">
                <a:solidFill>
                  <a:schemeClr val="bg1"/>
                </a:solidFill>
              </a:rPr>
              <a:t> [online]. [cit. </a:t>
            </a:r>
            <a:r>
              <a:rPr lang="en-US" sz="1200" dirty="0" smtClean="0">
                <a:solidFill>
                  <a:schemeClr val="bg1"/>
                </a:solidFill>
              </a:rPr>
              <a:t>12.</a:t>
            </a:r>
            <a:r>
              <a:rPr lang="cs-CZ" sz="1200" dirty="0" smtClean="0">
                <a:solidFill>
                  <a:schemeClr val="bg1"/>
                </a:solidFill>
              </a:rPr>
              <a:t>8</a:t>
            </a:r>
            <a:r>
              <a:rPr lang="en-US" sz="1200" dirty="0" smtClean="0">
                <a:solidFill>
                  <a:schemeClr val="bg1"/>
                </a:solidFill>
              </a:rPr>
              <a:t>.201</a:t>
            </a:r>
            <a:r>
              <a:rPr lang="cs-CZ" sz="1200" dirty="0" smtClean="0">
                <a:solidFill>
                  <a:schemeClr val="bg1"/>
                </a:solidFill>
              </a:rPr>
              <a:t>3</a:t>
            </a:r>
            <a:r>
              <a:rPr lang="en-US" sz="1200" dirty="0" smtClean="0">
                <a:solidFill>
                  <a:schemeClr val="bg1"/>
                </a:solidFill>
              </a:rPr>
              <a:t>]. </a:t>
            </a:r>
            <a:r>
              <a:rPr lang="en-US" sz="1200" dirty="0" err="1">
                <a:solidFill>
                  <a:schemeClr val="bg1"/>
                </a:solidFill>
              </a:rPr>
              <a:t>Dostupný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cs-CZ" sz="1200" dirty="0" smtClean="0">
                <a:solidFill>
                  <a:schemeClr val="bg1"/>
                </a:solidFill>
              </a:rPr>
              <a:t>pod licencí MS Office 2010 </a:t>
            </a:r>
            <a:r>
              <a:rPr lang="en-US" sz="1200" dirty="0" err="1" smtClean="0">
                <a:solidFill>
                  <a:schemeClr val="bg1"/>
                </a:solidFill>
              </a:rPr>
              <a:t>na</a:t>
            </a:r>
            <a:r>
              <a:rPr lang="en-US" sz="1200" dirty="0" smtClean="0">
                <a:solidFill>
                  <a:schemeClr val="bg1"/>
                </a:solidFill>
              </a:rPr>
              <a:t> </a:t>
            </a:r>
            <a:r>
              <a:rPr lang="en-US" sz="1200" dirty="0">
                <a:solidFill>
                  <a:schemeClr val="bg1"/>
                </a:solidFill>
              </a:rPr>
              <a:t>WWW: http://</a:t>
            </a:r>
            <a:r>
              <a:rPr lang="en-US" sz="1200" dirty="0" smtClean="0">
                <a:solidFill>
                  <a:schemeClr val="bg1"/>
                </a:solidFill>
              </a:rPr>
              <a:t>office.microsoft.com/cs-cz/axinstall.aspx?Return=cs-cz/images/results.aspx%3Fqu%3Dlupi%25C4%258D%26ex%3D1%23ai%3AMC900287591%7C&amp;Parameter=copy%26Download%3DMC900287591%26ext%3DWMF&amp;CTT=98&amp;c=0</a:t>
            </a:r>
            <a:endParaRPr lang="cs-CZ" sz="1200" dirty="0" smtClean="0">
              <a:solidFill>
                <a:schemeClr val="bg1"/>
              </a:solidFill>
            </a:endParaRPr>
          </a:p>
          <a:p>
            <a:pPr algn="l"/>
            <a:r>
              <a:rPr lang="en-US" sz="1100" dirty="0">
                <a:solidFill>
                  <a:schemeClr val="bg1"/>
                </a:solidFill>
              </a:rPr>
              <a:t>AUTOR NEUVEDEN. </a:t>
            </a:r>
            <a:r>
              <a:rPr lang="en-US" sz="1100" i="1" dirty="0">
                <a:solidFill>
                  <a:schemeClr val="bg1"/>
                </a:solidFill>
              </a:rPr>
              <a:t>MS Office</a:t>
            </a:r>
            <a:r>
              <a:rPr lang="en-US" sz="1100" dirty="0">
                <a:solidFill>
                  <a:schemeClr val="bg1"/>
                </a:solidFill>
              </a:rPr>
              <a:t> [online]. [cit. </a:t>
            </a:r>
            <a:r>
              <a:rPr lang="en-US" sz="1100" dirty="0" smtClean="0">
                <a:solidFill>
                  <a:schemeClr val="bg1"/>
                </a:solidFill>
              </a:rPr>
              <a:t>12.</a:t>
            </a:r>
            <a:r>
              <a:rPr lang="cs-CZ" sz="1100" dirty="0" smtClean="0">
                <a:solidFill>
                  <a:schemeClr val="bg1"/>
                </a:solidFill>
              </a:rPr>
              <a:t>8</a:t>
            </a:r>
            <a:r>
              <a:rPr lang="en-US" sz="1100" dirty="0" smtClean="0">
                <a:solidFill>
                  <a:schemeClr val="bg1"/>
                </a:solidFill>
              </a:rPr>
              <a:t>.201</a:t>
            </a:r>
            <a:r>
              <a:rPr lang="cs-CZ" sz="1100" dirty="0" smtClean="0">
                <a:solidFill>
                  <a:schemeClr val="bg1"/>
                </a:solidFill>
              </a:rPr>
              <a:t>3</a:t>
            </a:r>
            <a:r>
              <a:rPr lang="en-US" sz="1100" dirty="0" smtClean="0">
                <a:solidFill>
                  <a:schemeClr val="bg1"/>
                </a:solidFill>
              </a:rPr>
              <a:t>]. </a:t>
            </a:r>
            <a:r>
              <a:rPr lang="en-US" sz="1100" dirty="0" err="1">
                <a:solidFill>
                  <a:schemeClr val="bg1"/>
                </a:solidFill>
              </a:rPr>
              <a:t>Dostupný</a:t>
            </a:r>
            <a:r>
              <a:rPr lang="en-US" sz="1100" dirty="0">
                <a:solidFill>
                  <a:schemeClr val="bg1"/>
                </a:solidFill>
              </a:rPr>
              <a:t> </a:t>
            </a:r>
            <a:r>
              <a:rPr lang="cs-CZ" sz="1100" dirty="0" smtClean="0">
                <a:solidFill>
                  <a:schemeClr val="bg1"/>
                </a:solidFill>
              </a:rPr>
              <a:t> pod licencí MS Office 2010 </a:t>
            </a:r>
            <a:r>
              <a:rPr lang="en-US" sz="1100" dirty="0" err="1" smtClean="0">
                <a:solidFill>
                  <a:schemeClr val="bg1"/>
                </a:solidFill>
              </a:rPr>
              <a:t>na</a:t>
            </a:r>
            <a:r>
              <a:rPr lang="en-US" sz="1100" dirty="0" smtClean="0">
                <a:solidFill>
                  <a:schemeClr val="bg1"/>
                </a:solidFill>
              </a:rPr>
              <a:t> </a:t>
            </a:r>
            <a:r>
              <a:rPr lang="en-US" sz="1100" dirty="0">
                <a:solidFill>
                  <a:schemeClr val="bg1"/>
                </a:solidFill>
              </a:rPr>
              <a:t>WWW: http://office.microsoft.com/cs-cz/images/results.aspx?qu=batoh&amp;ex=1#ai:MC90033810</a:t>
            </a:r>
            <a:r>
              <a:rPr lang="en-US" sz="1200" dirty="0" smtClean="0">
                <a:solidFill>
                  <a:schemeClr val="bg1"/>
                </a:solidFill>
              </a:rPr>
              <a:t> </a:t>
            </a:r>
            <a:endParaRPr lang="cs-CZ" sz="1200" dirty="0" smtClean="0">
              <a:solidFill>
                <a:schemeClr val="bg1"/>
              </a:solidFill>
            </a:endParaRPr>
          </a:p>
          <a:p>
            <a:pPr algn="l"/>
            <a:r>
              <a:rPr lang="cs-CZ" sz="1200" dirty="0" smtClean="0">
                <a:solidFill>
                  <a:schemeClr val="bg1"/>
                </a:solidFill>
              </a:rPr>
              <a:t> </a:t>
            </a:r>
            <a:endParaRPr lang="cs-CZ" sz="1200" dirty="0">
              <a:solidFill>
                <a:schemeClr val="bg1"/>
              </a:solidFill>
              <a:hlinkClick r:id="rId2"/>
            </a:endParaRPr>
          </a:p>
          <a:p>
            <a:pPr algn="l"/>
            <a:r>
              <a:rPr lang="cs-CZ" sz="1200" dirty="0" smtClean="0">
                <a:solidFill>
                  <a:schemeClr val="bg1"/>
                </a:solidFill>
              </a:rPr>
              <a:t> </a:t>
            </a:r>
            <a:r>
              <a:rPr lang="en-US" sz="1200" dirty="0" smtClean="0">
                <a:solidFill>
                  <a:schemeClr val="bg1"/>
                </a:solidFill>
              </a:rPr>
              <a:t> </a:t>
            </a:r>
            <a:r>
              <a:rPr lang="cs-CZ" sz="1200" dirty="0" smtClean="0">
                <a:solidFill>
                  <a:schemeClr val="bg1"/>
                </a:solidFill>
              </a:rPr>
              <a:t>     </a:t>
            </a:r>
            <a:endParaRPr lang="cs-CZ" sz="1200" dirty="0">
              <a:solidFill>
                <a:schemeClr val="bg1"/>
              </a:solidFill>
            </a:endParaRPr>
          </a:p>
          <a:p>
            <a:pPr algn="l"/>
            <a:endParaRPr lang="cs-CZ" sz="1200" dirty="0">
              <a:solidFill>
                <a:schemeClr val="bg1"/>
              </a:solidFill>
            </a:endParaRPr>
          </a:p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1404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987574"/>
            <a:ext cx="8229600" cy="2448272"/>
          </a:xfrm>
        </p:spPr>
        <p:txBody>
          <a:bodyPr>
            <a:noAutofit/>
          </a:bodyPr>
          <a:lstStyle/>
          <a:p>
            <a:pPr algn="ctr"/>
            <a:r>
              <a:rPr lang="cs-CZ" sz="3800" dirty="0" smtClean="0">
                <a:solidFill>
                  <a:schemeClr val="tx1"/>
                </a:solidFill>
              </a:rPr>
              <a:t>SOKRATES</a:t>
            </a:r>
            <a:br>
              <a:rPr lang="cs-CZ" sz="3800" dirty="0" smtClean="0">
                <a:solidFill>
                  <a:schemeClr val="tx1"/>
                </a:solidFill>
              </a:rPr>
            </a:br>
            <a:r>
              <a:rPr lang="cs-CZ" sz="3800" dirty="0">
                <a:solidFill>
                  <a:schemeClr val="tx1"/>
                </a:solidFill>
              </a:rPr>
              <a:t/>
            </a:r>
            <a:br>
              <a:rPr lang="cs-CZ" sz="3800" dirty="0">
                <a:solidFill>
                  <a:schemeClr val="tx1"/>
                </a:solidFill>
              </a:rPr>
            </a:br>
            <a:r>
              <a:rPr lang="cs-CZ" sz="3800" dirty="0" smtClean="0">
                <a:solidFill>
                  <a:schemeClr val="tx1"/>
                </a:solidFill>
              </a:rPr>
              <a:t/>
            </a:r>
            <a:br>
              <a:rPr lang="cs-CZ" sz="3800" dirty="0" smtClean="0">
                <a:solidFill>
                  <a:schemeClr val="tx1"/>
                </a:solidFill>
              </a:rPr>
            </a:br>
            <a:r>
              <a:rPr lang="cs-CZ" sz="3800" dirty="0" smtClean="0">
                <a:solidFill>
                  <a:srgbClr val="FF0000"/>
                </a:solidFill>
              </a:rPr>
              <a:t>DĚKUJI ZA POZORNOST.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0696" y="1131590"/>
            <a:ext cx="8893304" cy="864096"/>
          </a:xfrm>
        </p:spPr>
        <p:txBody>
          <a:bodyPr>
            <a:normAutofit/>
          </a:bodyPr>
          <a:lstStyle/>
          <a:p>
            <a:pPr algn="just">
              <a:buClr>
                <a:schemeClr val="tx1"/>
              </a:buClr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1724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476</TotalTime>
  <Words>1430</Words>
  <Application>Microsoft Office PowerPoint</Application>
  <PresentationFormat>Předvádění na obrazovce (16:9)</PresentationFormat>
  <Paragraphs>117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Lití písma</vt:lpstr>
      <vt:lpstr>Prezentace aplikace PowerPoint</vt:lpstr>
      <vt:lpstr>SOKRATES</vt:lpstr>
      <vt:lpstr>SOKRATES PŘEDSTVENÍ OSOBNOSTI</vt:lpstr>
      <vt:lpstr>SOKRATES PŘEDSTVENÍ OSOBNOSTI</vt:lpstr>
      <vt:lpstr>SOKRATES „NESPISOVATEL“</vt:lpstr>
      <vt:lpstr>SOKRATES SOKRATOVSKÁ METODA</vt:lpstr>
      <vt:lpstr>SOKRATES CO VLASTNĚ (NE)VĚDĚL</vt:lpstr>
      <vt:lpstr>SOKRATES CO VLASTNĚ (NE)VĚDĚL</vt:lpstr>
      <vt:lpstr>SOKRATES CO VLASTNĚ (NE)VĚDĚL</vt:lpstr>
      <vt:lpstr>SOKRATES ZÁVOD ZA POZNÁNÍM</vt:lpstr>
      <vt:lpstr>SOKRATES ETIKA</vt:lpstr>
      <vt:lpstr>SOKRATES ETIKA</vt:lpstr>
      <vt:lpstr>SOKRATES ETIKA</vt:lpstr>
      <vt:lpstr>SOKRATES ZÁVĚR</vt:lpstr>
      <vt:lpstr>SOKRATES ZDROJE</vt:lpstr>
      <vt:lpstr>SOKRATES   DĚKUJI ZA POZORNOST.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Dušan</dc:creator>
  <cp:lastModifiedBy>Dušan</cp:lastModifiedBy>
  <cp:revision>64</cp:revision>
  <dcterms:created xsi:type="dcterms:W3CDTF">2014-03-11T21:32:26Z</dcterms:created>
  <dcterms:modified xsi:type="dcterms:W3CDTF">2014-03-31T16:54:59Z</dcterms:modified>
</cp:coreProperties>
</file>