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9"/>
  </p:notesMasterIdLst>
  <p:sldIdLst>
    <p:sldId id="256" r:id="rId2"/>
    <p:sldId id="262" r:id="rId3"/>
    <p:sldId id="276" r:id="rId4"/>
    <p:sldId id="295" r:id="rId5"/>
    <p:sldId id="312" r:id="rId6"/>
    <p:sldId id="305" r:id="rId7"/>
    <p:sldId id="306" r:id="rId8"/>
    <p:sldId id="314" r:id="rId9"/>
    <p:sldId id="308" r:id="rId10"/>
    <p:sldId id="321" r:id="rId11"/>
    <p:sldId id="315" r:id="rId12"/>
    <p:sldId id="316" r:id="rId13"/>
    <p:sldId id="317" r:id="rId14"/>
    <p:sldId id="318" r:id="rId15"/>
    <p:sldId id="319" r:id="rId16"/>
    <p:sldId id="320" r:id="rId17"/>
    <p:sldId id="260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CFF709"/>
    <a:srgbClr val="D60093"/>
    <a:srgbClr val="CC0099"/>
    <a:srgbClr val="66FF33"/>
    <a:srgbClr val="D2A000"/>
    <a:srgbClr val="FBD033"/>
    <a:srgbClr val="F2DC3C"/>
    <a:srgbClr val="E9ED4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61" autoAdjust="0"/>
  </p:normalViewPr>
  <p:slideViewPr>
    <p:cSldViewPr>
      <p:cViewPr>
        <p:scale>
          <a:sx n="66" d="100"/>
          <a:sy n="66" d="100"/>
        </p:scale>
        <p:origin x="-636" y="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VY_32_INOVACE_ZEMĚ_VE_VZDUŠNÉM_OBALU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leden 2014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A1539E3-45B9-4493-8D31-8E68F8BAEBAA}" type="datetimeFigureOut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000AB4F-2ECA-4A6D-869A-76AC62106B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3948A6-8AE3-4C78-B754-728CA99BEBD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68DFD-8C2C-4782-99A5-6B9BA55675F8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E8DAF-057E-4BF2-80FC-B74F961BC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9AA15-269E-4BA3-876E-334FF5F30707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1E696-41F9-48A3-8D9E-F96459E5DD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 advAuto="0"/>
      <p:bldP spid="7" grpId="0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7E1BA-756E-47FA-BB86-3312690F9BDE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E2175-D112-4C14-BCBB-A522DE5C03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C0FF7-6385-48E8-B175-3791B7061256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9BCE7-0BAA-4B09-9EC1-C8914450D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9" grpId="0" build="p" autoUpdateAnimBg="0" advAuto="0"/>
      <p:bldP spid="11" grpId="0" build="p" autoUpdateAnimBg="0" advAuto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57C04-0BA9-41C9-8E34-E40857A86B61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D1855-81CD-4410-A74D-4C01044620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E0A5F-05ED-4E22-91F2-4BE4FC5C2EC0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87B89-D797-478C-B358-C5B6E362CB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5A5E29-1FEE-4E71-AF0A-C8D0D416BB4F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AED4A-AC79-4155-BD8A-596D19F3D5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679DB-3443-4463-9ACF-8D5B9297801A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8A74A-5C4B-4311-B5C4-A595E43837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 advAuto="0"/>
      <p:bldP spid="22" grpId="0" autoUpdateAnimBg="0"/>
      <p:bldP spid="3" grpId="0" build="p" autoUpdateAnimBg="0" advAuto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547C6-7F30-44D1-B6B4-250401D2108B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09313-3DBC-490D-8AFD-1D12B4E906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build="p" autoUpdateAnimBg="0" advAuto="0"/>
      <p:bldP spid="3" grpId="0" build="p" autoUpdateAnimBg="0" advAuto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C9634-8419-42B3-A1FF-48A7CD1ED603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3AAAF-2246-4691-B312-CBC56B8D51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ACFC4-E37C-4ED0-AEC5-7FB73ED863A3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F3F77-8040-4404-8524-630396CC1C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578357-583E-4B49-8C9A-FBB2A51079F2}" type="datetime1">
              <a:rPr lang="cs-CZ"/>
              <a:pPr>
                <a:defRPr/>
              </a:pPr>
              <a:t>12.3.2014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8E3EDE-4E2C-4C85-9FA8-4F3BC9D4FB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79" r:id="rId5"/>
    <p:sldLayoutId id="2147483778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FB8911-4C38-4A6A-892F-278BBB09D567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023938" y="1874838"/>
            <a:ext cx="7408862" cy="4649787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Materiál slouží k vysvětlení pojmu „atmosféra“ a jejího vlivu na Zemi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Je určen pro žáky 5. ročníku.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Časová dotace – 20 minut.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Snímek 4 je výkladový se skrytým úkolem (ikona otazníku – po kliknutí na něj se otázka prolne, klikem do otázky si děti ověří odpověď), na snímku 5 je animována procentuální část jednotlivých plynů obsažených ve vzduchu kliknutím na konkrétní plyn se vybarví daná část kruhu, při kliknutí na „helium“ se objeví nafukovací balónky, opětovným </a:t>
            </a:r>
            <a:r>
              <a:rPr lang="cs-CZ" smtClean="0"/>
              <a:t>klikem odlétnou. </a:t>
            </a:r>
            <a:r>
              <a:rPr lang="cs-CZ" dirty="0" smtClean="0"/>
              <a:t>Podobně je animován i snímek 6, který je též výkladový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Snímek 7 přibližuje dětem odraz slunečních paprsků zpět do vesmíru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Snímek 9 shrnuje důležité informace tématu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 Ve </a:t>
            </a:r>
            <a:r>
              <a:rPr lang="cs-CZ" dirty="0" err="1"/>
              <a:t>slidech</a:t>
            </a:r>
            <a:r>
              <a:rPr lang="cs-CZ" dirty="0"/>
              <a:t> 10 – </a:t>
            </a:r>
            <a:r>
              <a:rPr lang="cs-CZ" dirty="0" smtClean="0"/>
              <a:t>16  ověřujeme znalosti tématu hravým </a:t>
            </a:r>
            <a:r>
              <a:rPr lang="cs-CZ" dirty="0" err="1" smtClean="0"/>
              <a:t>minitestem</a:t>
            </a:r>
            <a:r>
              <a:rPr lang="cs-CZ" dirty="0" smtClean="0"/>
              <a:t> - </a:t>
            </a:r>
            <a:r>
              <a:rPr lang="cs-CZ" dirty="0"/>
              <a:t>výběrem ze čtyř </a:t>
            </a:r>
            <a:r>
              <a:rPr lang="cs-CZ" dirty="0" smtClean="0"/>
              <a:t>možností. </a:t>
            </a:r>
            <a:r>
              <a:rPr lang="cs-CZ" dirty="0"/>
              <a:t>Při kliknutí na špatnou se </a:t>
            </a:r>
            <a:r>
              <a:rPr lang="cs-CZ" dirty="0" smtClean="0"/>
              <a:t>prolne </a:t>
            </a:r>
            <a:r>
              <a:rPr lang="cs-CZ" dirty="0"/>
              <a:t>animace rozzlobeného dinosaura s textem </a:t>
            </a:r>
            <a:r>
              <a:rPr lang="cs-CZ" dirty="0" smtClean="0"/>
              <a:t>„Zkus to znovu“(</a:t>
            </a:r>
            <a:r>
              <a:rPr lang="cs-CZ" dirty="0"/>
              <a:t>zmizí po kliknutí na něj), při kliknutí na správnou se objeví „nadšený bazilišek“ </a:t>
            </a:r>
            <a:r>
              <a:rPr lang="cs-CZ" dirty="0" smtClean="0"/>
              <a:t>doprovázen slovem „Super“, </a:t>
            </a:r>
            <a:r>
              <a:rPr lang="cs-CZ" dirty="0"/>
              <a:t>správná odpověď se zároveň prolne a špatné odpovědi zmizí).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cs-CZ" dirty="0" smtClean="0"/>
              <a:t>Materiál </a:t>
            </a:r>
            <a:r>
              <a:rPr lang="cs-CZ" dirty="0"/>
              <a:t>obsahuje </a:t>
            </a:r>
            <a:r>
              <a:rPr lang="cs-CZ" dirty="0" smtClean="0"/>
              <a:t>17 </a:t>
            </a:r>
            <a:r>
              <a:rPr lang="cs-CZ" dirty="0"/>
              <a:t>stran a je určen k inovativní výuce</a:t>
            </a:r>
          </a:p>
          <a:p>
            <a:pPr algn="just" fontAlgn="auto">
              <a:spcAft>
                <a:spcPts val="0"/>
              </a:spcAft>
              <a:defRPr/>
            </a:pPr>
            <a:endParaRPr lang="cs-CZ" dirty="0" smtClean="0"/>
          </a:p>
          <a:p>
            <a:pPr algn="just" fontAlgn="auto">
              <a:spcAft>
                <a:spcPts val="0"/>
              </a:spcAft>
              <a:defRPr/>
            </a:pPr>
            <a:endParaRPr lang="cs-CZ" dirty="0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29600" cy="125272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ZEMĚ VE VZDUŠNÉM OBALU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7410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FEA33E-3176-45F5-BB7B-DA8D45BCB90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C27C0C-31FE-4E98-BBB9-FBDB2C1CE07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sp>
        <p:nvSpPr>
          <p:cNvPr id="1843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Atmosféra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468313" y="2133600"/>
            <a:ext cx="849630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pro život na naší planetě je důležitý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obal kolem Země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95288" y="2852738"/>
            <a:ext cx="842486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c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hrání před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nebezpečným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zářením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 (ze Slunce, vesmíru)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288" y="4149725"/>
            <a:ext cx="8137525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v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zdušný obal se nazývá ovzduší =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ATMOSFÉRA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" name="Tlačítko akce: Nápověda 1">
            <a:hlinkClick r:id="" action="ppaction://noaction" highlightClick="1"/>
          </p:cNvPr>
          <p:cNvSpPr/>
          <p:nvPr/>
        </p:nvSpPr>
        <p:spPr>
          <a:xfrm>
            <a:off x="6156176" y="4968552"/>
            <a:ext cx="432048" cy="548680"/>
          </a:xfrm>
          <a:prstGeom prst="actionButtonHelp">
            <a:avLst/>
          </a:prstGeom>
          <a:effectLst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755650" y="5732463"/>
            <a:ext cx="7345363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Z kterých plynů se skládá vzduch? Kterého je nejvíce?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9300" y="5661025"/>
            <a:ext cx="734377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Kyslík, dusík, oxid uhličitý, ostatní plyny. Dusíku je nejvíce.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5288" y="4911725"/>
            <a:ext cx="81375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k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olem Země ho udržuje přitažlivost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95288" y="3471863"/>
            <a:ext cx="842486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u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držuje teplotu </a:t>
            </a:r>
            <a:r>
              <a:rPr lang="cs-CZ" sz="2400" dirty="0">
                <a:solidFill>
                  <a:schemeClr val="accent2">
                    <a:lumMod val="75000"/>
                  </a:schemeClr>
                </a:solidFill>
                <a:latin typeface="+mn-lt"/>
                <a:cs typeface="+mn-cs"/>
              </a:rPr>
              <a:t>přijatelnou pro život</a:t>
            </a:r>
            <a:endParaRPr lang="cs-CZ" sz="2400" dirty="0">
              <a:solidFill>
                <a:schemeClr val="accent2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1" grpId="0"/>
      <p:bldP spid="12" grpId="0"/>
      <p:bldP spid="12" grpId="1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4CB1F7E-B257-499B-A8B0-F6554E51D67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4124325" y="1773238"/>
            <a:ext cx="3471863" cy="3471862"/>
          </a:xfrm>
          <a:prstGeom prst="ellipse">
            <a:avLst/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Výseč 3"/>
          <p:cNvSpPr/>
          <p:nvPr/>
        </p:nvSpPr>
        <p:spPr>
          <a:xfrm rot="15965627">
            <a:off x="4137025" y="1770063"/>
            <a:ext cx="3471863" cy="3506787"/>
          </a:xfrm>
          <a:prstGeom prst="pie">
            <a:avLst>
              <a:gd name="adj1" fmla="val 0"/>
              <a:gd name="adj2" fmla="val 16816524"/>
            </a:avLst>
          </a:prstGeom>
          <a:solidFill>
            <a:srgbClr val="66FF33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323528" y="1993405"/>
            <a:ext cx="2232248" cy="576064"/>
            <a:chOff x="323528" y="1993405"/>
            <a:chExt cx="2232248" cy="576064"/>
          </a:xfrm>
          <a:solidFill>
            <a:srgbClr val="66FF33"/>
          </a:solidFill>
        </p:grpSpPr>
        <p:sp>
          <p:nvSpPr>
            <p:cNvPr id="5" name="Obdélník 4"/>
            <p:cNvSpPr/>
            <p:nvPr/>
          </p:nvSpPr>
          <p:spPr>
            <a:xfrm>
              <a:off x="323528" y="1993405"/>
              <a:ext cx="1080120" cy="576064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670597" y="2060848"/>
              <a:ext cx="885179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dusík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8" name="Skupina 17"/>
          <p:cNvGrpSpPr>
            <a:grpSpLocks/>
          </p:cNvGrpSpPr>
          <p:nvPr/>
        </p:nvGrpSpPr>
        <p:grpSpPr bwMode="auto">
          <a:xfrm>
            <a:off x="323850" y="2822575"/>
            <a:ext cx="2282825" cy="576263"/>
            <a:chOff x="323528" y="2822852"/>
            <a:chExt cx="2283544" cy="576064"/>
          </a:xfrm>
        </p:grpSpPr>
        <p:sp>
          <p:nvSpPr>
            <p:cNvPr id="6" name="Obdélník 5"/>
            <p:cNvSpPr/>
            <p:nvPr/>
          </p:nvSpPr>
          <p:spPr>
            <a:xfrm>
              <a:off x="323528" y="2822852"/>
              <a:ext cx="1079840" cy="576064"/>
            </a:xfrm>
            <a:prstGeom prst="rect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670152" y="2895852"/>
              <a:ext cx="936920" cy="461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kyslík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9" name="Skupina 18"/>
          <p:cNvGrpSpPr>
            <a:grpSpLocks/>
          </p:cNvGrpSpPr>
          <p:nvPr/>
        </p:nvGrpSpPr>
        <p:grpSpPr bwMode="auto">
          <a:xfrm>
            <a:off x="323850" y="3644900"/>
            <a:ext cx="3148013" cy="576263"/>
            <a:chOff x="323528" y="3645024"/>
            <a:chExt cx="3147562" cy="576064"/>
          </a:xfrm>
        </p:grpSpPr>
        <p:sp>
          <p:nvSpPr>
            <p:cNvPr id="7" name="Obdélník 6"/>
            <p:cNvSpPr/>
            <p:nvPr/>
          </p:nvSpPr>
          <p:spPr>
            <a:xfrm>
              <a:off x="323528" y="3645024"/>
              <a:ext cx="1079345" cy="576064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671123" y="3759285"/>
              <a:ext cx="1799967" cy="461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o</a:t>
              </a: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xid uhličitý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0" name="Skupina 19"/>
          <p:cNvGrpSpPr>
            <a:grpSpLocks/>
          </p:cNvGrpSpPr>
          <p:nvPr/>
        </p:nvGrpSpPr>
        <p:grpSpPr bwMode="auto">
          <a:xfrm>
            <a:off x="323850" y="4508500"/>
            <a:ext cx="3244850" cy="576263"/>
            <a:chOff x="323528" y="4509120"/>
            <a:chExt cx="3245346" cy="576064"/>
          </a:xfrm>
        </p:grpSpPr>
        <p:sp>
          <p:nvSpPr>
            <p:cNvPr id="8" name="Obdélník 7"/>
            <p:cNvSpPr/>
            <p:nvPr/>
          </p:nvSpPr>
          <p:spPr>
            <a:xfrm>
              <a:off x="323528" y="4509120"/>
              <a:ext cx="1079665" cy="576064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669934" y="4551968"/>
              <a:ext cx="1898940" cy="46180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o</a:t>
              </a: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statní plyny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1" name="Výseč 20"/>
          <p:cNvSpPr/>
          <p:nvPr/>
        </p:nvSpPr>
        <p:spPr>
          <a:xfrm rot="11172995">
            <a:off x="4124325" y="1782763"/>
            <a:ext cx="3416300" cy="3479800"/>
          </a:xfrm>
          <a:prstGeom prst="pie">
            <a:avLst>
              <a:gd name="adj1" fmla="val 0"/>
              <a:gd name="adj2" fmla="val 4453791"/>
            </a:avLst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Výseč 21"/>
          <p:cNvSpPr/>
          <p:nvPr/>
        </p:nvSpPr>
        <p:spPr>
          <a:xfrm rot="21448635">
            <a:off x="4740275" y="1784350"/>
            <a:ext cx="2155825" cy="3511550"/>
          </a:xfrm>
          <a:prstGeom prst="pie">
            <a:avLst>
              <a:gd name="adj1" fmla="val 15839786"/>
              <a:gd name="adj2" fmla="val 16031616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Výseč 23"/>
          <p:cNvSpPr/>
          <p:nvPr/>
        </p:nvSpPr>
        <p:spPr>
          <a:xfrm>
            <a:off x="4500563" y="1773238"/>
            <a:ext cx="2663825" cy="3473450"/>
          </a:xfrm>
          <a:prstGeom prst="pie">
            <a:avLst>
              <a:gd name="adj1" fmla="val 15862371"/>
              <a:gd name="adj2" fmla="val 160316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23850" y="950913"/>
            <a:ext cx="669448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Složení vzduchu </a:t>
            </a: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(klikni na jednotlivé plyny)</a:t>
            </a:r>
            <a:r>
              <a:rPr lang="cs-CZ" sz="32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:</a:t>
            </a:r>
            <a:endParaRPr lang="cs-CZ" sz="32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35" name="Skupina 34"/>
          <p:cNvGrpSpPr>
            <a:grpSpLocks/>
          </p:cNvGrpSpPr>
          <p:nvPr/>
        </p:nvGrpSpPr>
        <p:grpSpPr bwMode="auto">
          <a:xfrm>
            <a:off x="5745163" y="3284538"/>
            <a:ext cx="1203325" cy="2736850"/>
            <a:chOff x="4144009" y="3666619"/>
            <a:chExt cx="1202775" cy="2736303"/>
          </a:xfrm>
        </p:grpSpPr>
        <p:grpSp>
          <p:nvGrpSpPr>
            <p:cNvPr id="19476" name="Skupina 26"/>
            <p:cNvGrpSpPr>
              <a:grpSpLocks/>
            </p:cNvGrpSpPr>
            <p:nvPr/>
          </p:nvGrpSpPr>
          <p:grpSpPr bwMode="auto">
            <a:xfrm>
              <a:off x="4144009" y="3666619"/>
              <a:ext cx="1202775" cy="2736303"/>
              <a:chOff x="7596336" y="2060848"/>
              <a:chExt cx="1202775" cy="2736303"/>
            </a:xfrm>
          </p:grpSpPr>
          <p:pic>
            <p:nvPicPr>
              <p:cNvPr id="19478" name="Picture 4" descr="C:\Users\sen\AppData\Local\Microsoft\Windows\Temporary Internet Files\Content.IE5\ETR1H94E\MP900427736[1].jp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7596336" y="2060848"/>
                <a:ext cx="1202775" cy="18059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10" name="Zakřivená spojnice 9"/>
              <p:cNvCxnSpPr/>
              <p:nvPr/>
            </p:nvCxnSpPr>
            <p:spPr>
              <a:xfrm rot="16200000" flipH="1">
                <a:off x="7766766" y="4075814"/>
                <a:ext cx="1152295" cy="290380"/>
              </a:xfrm>
              <a:prstGeom prst="curvedConnector3">
                <a:avLst>
                  <a:gd name="adj1" fmla="val 50000"/>
                </a:avLst>
              </a:prstGeom>
              <a:ln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477" name="TextovéPole 27"/>
            <p:cNvSpPr txBox="1">
              <a:spLocks noChangeArrowheads="1"/>
            </p:cNvSpPr>
            <p:nvPr/>
          </p:nvSpPr>
          <p:spPr bwMode="auto">
            <a:xfrm>
              <a:off x="4427984" y="4149080"/>
              <a:ext cx="60785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800" b="1">
                  <a:solidFill>
                    <a:schemeClr val="bg1"/>
                  </a:solidFill>
                  <a:latin typeface="Candara" pitchFamily="34" charset="0"/>
                </a:rPr>
                <a:t>HE</a:t>
              </a:r>
            </a:p>
          </p:txBody>
        </p:sp>
      </p:grpSp>
      <p:grpSp>
        <p:nvGrpSpPr>
          <p:cNvPr id="34" name="Skupina 33"/>
          <p:cNvGrpSpPr>
            <a:grpSpLocks/>
          </p:cNvGrpSpPr>
          <p:nvPr/>
        </p:nvGrpSpPr>
        <p:grpSpPr bwMode="auto">
          <a:xfrm>
            <a:off x="6651625" y="3825875"/>
            <a:ext cx="1290638" cy="2643188"/>
            <a:chOff x="5001941" y="4502432"/>
            <a:chExt cx="1291042" cy="2644055"/>
          </a:xfrm>
        </p:grpSpPr>
        <p:pic>
          <p:nvPicPr>
            <p:cNvPr id="19474" name="Picture 5" descr="C:\Users\sen\AppData\Local\Microsoft\Windows\Temporary Internet Files\Content.IE5\WWS2MI0Z\MP900401064[1]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001941" y="4502432"/>
              <a:ext cx="1291042" cy="2644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75" name="TextovéPole 28"/>
            <p:cNvSpPr txBox="1">
              <a:spLocks noChangeArrowheads="1"/>
            </p:cNvSpPr>
            <p:nvPr/>
          </p:nvSpPr>
          <p:spPr bwMode="auto">
            <a:xfrm>
              <a:off x="5385054" y="4941168"/>
              <a:ext cx="45878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800" b="1">
                  <a:solidFill>
                    <a:schemeClr val="bg1"/>
                  </a:solidFill>
                  <a:latin typeface="Candara" pitchFamily="34" charset="0"/>
                </a:rPr>
                <a:t>LI</a:t>
              </a:r>
            </a:p>
          </p:txBody>
        </p:sp>
      </p:grpSp>
      <p:grpSp>
        <p:nvGrpSpPr>
          <p:cNvPr id="33" name="Skupina 32"/>
          <p:cNvGrpSpPr>
            <a:grpSpLocks/>
          </p:cNvGrpSpPr>
          <p:nvPr/>
        </p:nvGrpSpPr>
        <p:grpSpPr bwMode="auto">
          <a:xfrm>
            <a:off x="7596188" y="4278313"/>
            <a:ext cx="1290637" cy="2644775"/>
            <a:chOff x="6012160" y="5033417"/>
            <a:chExt cx="1291042" cy="2644055"/>
          </a:xfrm>
        </p:grpSpPr>
        <p:pic>
          <p:nvPicPr>
            <p:cNvPr id="32" name="Picture 5" descr="C:\Users\sen\AppData\Local\Microsoft\Windows\Temporary Internet Files\Content.IE5\WWS2MI0Z\MP900401064[1].jp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rgbClr val="CC0099">
                  <a:tint val="45000"/>
                  <a:satMod val="400000"/>
                </a:srgbClr>
              </a:duotone>
              <a:extLst>
                <a:ext uri="{BEBA8EAE-BF5A-486C-A8C5-ECC9F3942E4B}"/>
                <a:ext uri="{28A0092B-C50C-407E-A947-70E740481C1C}"/>
              </a:extLst>
            </a:blip>
            <a:srcRect/>
            <a:stretch>
              <a:fillRect/>
            </a:stretch>
          </p:blipFill>
          <p:spPr bwMode="auto">
            <a:xfrm>
              <a:off x="6012160" y="5033417"/>
              <a:ext cx="1291042" cy="2644055"/>
            </a:xfrm>
            <a:prstGeom prst="rect">
              <a:avLst/>
            </a:prstGeom>
            <a:noFill/>
            <a:extLst>
              <a:ext uri="{909E8E84-426E-40DD-AFC4-6F175D3DCCD1}"/>
            </a:extLst>
          </p:spPr>
        </p:pic>
        <p:sp>
          <p:nvSpPr>
            <p:cNvPr id="19473" name="TextovéPole 29"/>
            <p:cNvSpPr txBox="1">
              <a:spLocks noChangeArrowheads="1"/>
            </p:cNvSpPr>
            <p:nvPr/>
          </p:nvSpPr>
          <p:spPr bwMode="auto">
            <a:xfrm>
              <a:off x="6300192" y="5517232"/>
              <a:ext cx="72968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800" b="1">
                  <a:solidFill>
                    <a:schemeClr val="bg1"/>
                  </a:solidFill>
                  <a:latin typeface="Candara" pitchFamily="34" charset="0"/>
                </a:rPr>
                <a:t>UM</a:t>
              </a:r>
            </a:p>
          </p:txBody>
        </p:sp>
      </p:grpSp>
      <p:sp>
        <p:nvSpPr>
          <p:cNvPr id="42" name="TextovéPole 41"/>
          <p:cNvSpPr txBox="1"/>
          <p:nvPr/>
        </p:nvSpPr>
        <p:spPr>
          <a:xfrm>
            <a:off x="1670050" y="5340350"/>
            <a:ext cx="1092200" cy="4619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helium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lačítko akce: Vlastní 42">
            <a:hlinkClick r:id="" action="ppaction://noaction" highlightClick="1"/>
          </p:cNvPr>
          <p:cNvSpPr/>
          <p:nvPr/>
        </p:nvSpPr>
        <p:spPr>
          <a:xfrm>
            <a:off x="0" y="0"/>
            <a:ext cx="9144000" cy="6831013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6FCC98-69C2-4BA1-8BD9-CDE08EEFA82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15963" y="5589588"/>
            <a:ext cx="1044575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66763" y="3789363"/>
            <a:ext cx="1944687" cy="7667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89200" y="2997200"/>
            <a:ext cx="1227138" cy="382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98875" y="2924175"/>
            <a:ext cx="746125" cy="422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572000" y="5661025"/>
            <a:ext cx="792163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419475" y="5602288"/>
            <a:ext cx="920750" cy="563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87325" y="1484313"/>
            <a:ext cx="8705850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n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ejvíc částic vzduchu je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v dolní části atmosféry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(v našem pásmu asi do 11 km nad Zemí)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9388" y="5661025"/>
            <a:ext cx="84963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č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ím dál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od zemského povrchu,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tím je vzduch řidší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79388" y="2670175"/>
            <a:ext cx="8496300" cy="82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dolní část atmosféry obsahuje asi </a:t>
            </a:r>
            <a:r>
              <a:rPr lang="cs-CZ" sz="2400" b="1">
                <a:solidFill>
                  <a:srgbClr val="7C9C1E"/>
                </a:solidFill>
                <a:latin typeface="Candara" pitchFamily="34" charset="0"/>
              </a:rPr>
              <a:t>90 procent</a:t>
            </a:r>
            <a:r>
              <a:rPr lang="cs-CZ" sz="2400" b="1">
                <a:solidFill>
                  <a:srgbClr val="7C9C1E"/>
                </a:solidFill>
              </a:rPr>
              <a:t> </a:t>
            </a:r>
            <a:r>
              <a:rPr lang="cs-CZ" sz="2400" b="1">
                <a:solidFill>
                  <a:srgbClr val="7C9C1E"/>
                </a:solidFill>
                <a:latin typeface="Candara" pitchFamily="34" charset="0"/>
              </a:rPr>
              <a:t>(klikni) </a:t>
            </a:r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(90 %) </a:t>
            </a:r>
            <a:r>
              <a:rPr lang="cs-CZ" sz="2400" b="1">
                <a:solidFill>
                  <a:srgbClr val="7C9C1E"/>
                </a:solidFill>
                <a:latin typeface="Candara" pitchFamily="34" charset="0"/>
              </a:rPr>
              <a:t>všeho vzduchu</a:t>
            </a:r>
          </a:p>
        </p:txBody>
      </p:sp>
      <p:sp>
        <p:nvSpPr>
          <p:cNvPr id="2" name="Ovál 1"/>
          <p:cNvSpPr/>
          <p:nvPr/>
        </p:nvSpPr>
        <p:spPr>
          <a:xfrm>
            <a:off x="3141663" y="3289300"/>
            <a:ext cx="2203450" cy="21748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100 %</a:t>
            </a:r>
            <a:endParaRPr lang="cs-CZ" sz="2400" dirty="0"/>
          </a:p>
        </p:txBody>
      </p:sp>
      <p:sp>
        <p:nvSpPr>
          <p:cNvPr id="6" name="Výseč 5"/>
          <p:cNvSpPr/>
          <p:nvPr/>
        </p:nvSpPr>
        <p:spPr>
          <a:xfrm rot="16200000">
            <a:off x="3145631" y="3247232"/>
            <a:ext cx="2176463" cy="2260600"/>
          </a:xfrm>
          <a:prstGeom prst="pie">
            <a:avLst>
              <a:gd name="adj1" fmla="val 0"/>
              <a:gd name="adj2" fmla="val 19486129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90 % všeho vzduchu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FABE6EF-E344-4F6D-969D-E2519578B36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15963" y="5589588"/>
            <a:ext cx="1044575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66763" y="3789363"/>
            <a:ext cx="1944687" cy="7667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89200" y="2997200"/>
            <a:ext cx="1227138" cy="382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98875" y="2924175"/>
            <a:ext cx="746125" cy="422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572000" y="5661025"/>
            <a:ext cx="792163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419475" y="5602288"/>
            <a:ext cx="920750" cy="563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93738" y="1052513"/>
            <a:ext cx="7964487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v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zdušný obal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udržuje teplotu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přijatelnou pro život</a:t>
            </a:r>
            <a:endParaRPr lang="cs-CZ" sz="2400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95325" y="1916113"/>
            <a:ext cx="7908925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z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achycuje část slunečního záření,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zabraňuje přehřívání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, nebo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rychlému chladnutí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povrchu Země</a:t>
            </a:r>
            <a:endParaRPr lang="cs-CZ" sz="2400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5963" y="3141663"/>
            <a:ext cx="64579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v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íce než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třetina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slunečních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paprsků se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od zemského povrchu a atmosféry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odráží zpět do vesmíru, 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  <a:latin typeface="+mn-lt"/>
                <a:cs typeface="+mn-cs"/>
              </a:rPr>
              <a:t>zbytek Zemi ohřívá.</a:t>
            </a:r>
            <a:endParaRPr lang="cs-CZ" sz="2400" dirty="0">
              <a:solidFill>
                <a:schemeClr val="bg2">
                  <a:lumMod val="2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3074" name="Picture 2" descr="C:\Users\sen\AppData\Local\Microsoft\Windows\Temporary Internet Files\Content.IE5\NS4GRBO0\MP90043084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3113" y="5183188"/>
            <a:ext cx="2220912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Kruhová šipka 24"/>
          <p:cNvSpPr/>
          <p:nvPr/>
        </p:nvSpPr>
        <p:spPr>
          <a:xfrm rot="7640266">
            <a:off x="4990040" y="3259492"/>
            <a:ext cx="3969528" cy="1204768"/>
          </a:xfrm>
          <a:prstGeom prst="circularArrow">
            <a:avLst>
              <a:gd name="adj1" fmla="val 12249"/>
              <a:gd name="adj2" fmla="val 481455"/>
              <a:gd name="adj3" fmla="val 1395826"/>
              <a:gd name="adj4" fmla="val 15056696"/>
              <a:gd name="adj5" fmla="val 16777"/>
            </a:avLst>
          </a:prstGeom>
          <a:solidFill>
            <a:srgbClr val="FBD033"/>
          </a:solidFill>
          <a:ln>
            <a:solidFill>
              <a:srgbClr val="D2A000"/>
            </a:solidFill>
          </a:ln>
          <a:effectLst>
            <a:glow rad="76200">
              <a:srgbClr val="FBD033">
                <a:alpha val="22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Šipka dolů 7"/>
          <p:cNvSpPr/>
          <p:nvPr/>
        </p:nvSpPr>
        <p:spPr>
          <a:xfrm rot="2872386" flipH="1">
            <a:off x="6824428" y="3806273"/>
            <a:ext cx="222931" cy="2095181"/>
          </a:xfrm>
          <a:prstGeom prst="downArrow">
            <a:avLst>
              <a:gd name="adj1" fmla="val 50000"/>
              <a:gd name="adj2" fmla="val 85521"/>
            </a:avLst>
          </a:prstGeom>
          <a:solidFill>
            <a:srgbClr val="FBD033"/>
          </a:solidFill>
          <a:ln>
            <a:solidFill>
              <a:srgbClr val="D2A000"/>
            </a:solidFill>
          </a:ln>
          <a:effectLst>
            <a:glow rad="101600">
              <a:srgbClr val="FBD03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6" name="Šipka dolů 25"/>
          <p:cNvSpPr/>
          <p:nvPr/>
        </p:nvSpPr>
        <p:spPr>
          <a:xfrm rot="2917359" flipH="1">
            <a:off x="7017628" y="3819680"/>
            <a:ext cx="312980" cy="2377199"/>
          </a:xfrm>
          <a:prstGeom prst="downArrow">
            <a:avLst>
              <a:gd name="adj1" fmla="val 34593"/>
              <a:gd name="adj2" fmla="val 51870"/>
            </a:avLst>
          </a:prstGeom>
          <a:solidFill>
            <a:srgbClr val="FBD033"/>
          </a:solidFill>
          <a:ln>
            <a:solidFill>
              <a:srgbClr val="D2A000"/>
            </a:solidFill>
          </a:ln>
          <a:effectLst>
            <a:glow rad="101600">
              <a:srgbClr val="FBD033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3077" name="Picture 5" descr="C:\Users\sen\AppData\Local\Microsoft\Windows\Temporary Internet Files\Content.IE5\ETR1H94E\MP900178497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/>
              <a:ext uri="{28A0092B-C50C-407E-A947-70E740481C1C}"/>
            </a:extLst>
          </a:blip>
          <a:srcRect l="12277" t="26640" r="67217" b="36153"/>
          <a:stretch/>
        </p:blipFill>
        <p:spPr bwMode="auto">
          <a:xfrm rot="11455983">
            <a:off x="6998408" y="2466264"/>
            <a:ext cx="1888755" cy="2284711"/>
          </a:xfrm>
          <a:prstGeom prst="rect">
            <a:avLst/>
          </a:prstGeom>
          <a:noFill/>
          <a:effectLst>
            <a:glow rad="101600">
              <a:srgbClr val="F0D010">
                <a:alpha val="60000"/>
              </a:srgbClr>
            </a:glo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96012D-1AA2-4C23-B9B7-3A16B9F9787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>
              <a:cs typeface="Arial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15963" y="5589588"/>
            <a:ext cx="1044575" cy="5270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66763" y="3789363"/>
            <a:ext cx="1944687" cy="7667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89200" y="2997200"/>
            <a:ext cx="1227138" cy="382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98875" y="2924175"/>
            <a:ext cx="746125" cy="422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572000" y="5661025"/>
            <a:ext cx="792163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419475" y="5602288"/>
            <a:ext cx="920750" cy="5635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93738" y="1268413"/>
            <a:ext cx="77120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vzduch obsahuje i vodu (vodní pára)</a:t>
            </a:r>
            <a:endParaRPr lang="cs-CZ" sz="2400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5963" y="3070225"/>
            <a:ext cx="609758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m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nožství oblačnosti ovlivňuje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počasí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695325" y="1990725"/>
            <a:ext cx="7716838" cy="830263"/>
            <a:chOff x="694702" y="1989977"/>
            <a:chExt cx="7717951" cy="830997"/>
          </a:xfrm>
        </p:grpSpPr>
        <p:sp>
          <p:nvSpPr>
            <p:cNvPr id="19" name="TextovéPole 18"/>
            <p:cNvSpPr txBox="1"/>
            <p:nvPr/>
          </p:nvSpPr>
          <p:spPr>
            <a:xfrm>
              <a:off x="694702" y="1989977"/>
              <a:ext cx="7717951" cy="8309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342900" indent="-342900" fontAlgn="auto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r>
                <a:rPr lang="cs-CZ" sz="2400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v</a:t>
              </a:r>
              <a:r>
                <a:rPr lang="cs-CZ" sz="2400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 chladném vzduchu se pára ochlazuje           sráží se do kapiček vody nebo krystalků ledu           vzniká </a:t>
              </a:r>
              <a:r>
                <a:rPr lang="cs-CZ" sz="2400" b="1" dirty="0">
                  <a:solidFill>
                    <a:schemeClr val="accent4">
                      <a:lumMod val="75000"/>
                    </a:schemeClr>
                  </a:solidFill>
                  <a:latin typeface="+mn-lt"/>
                  <a:cs typeface="+mn-cs"/>
                </a:rPr>
                <a:t>oblačnost</a:t>
              </a:r>
              <a:endPara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2" name="Šipka doprava se zářezem 1"/>
            <p:cNvSpPr/>
            <p:nvPr/>
          </p:nvSpPr>
          <p:spPr>
            <a:xfrm>
              <a:off x="6156176" y="2168344"/>
              <a:ext cx="504055" cy="145154"/>
            </a:xfrm>
            <a:prstGeom prst="notchedRightArrow">
              <a:avLst/>
            </a:prstGeom>
            <a:solidFill>
              <a:schemeClr val="bg2">
                <a:lumMod val="25000"/>
              </a:schemeClr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8" name="Šipka doprava se zářezem 17"/>
            <p:cNvSpPr/>
            <p:nvPr/>
          </p:nvSpPr>
          <p:spPr>
            <a:xfrm>
              <a:off x="5527267" y="2537472"/>
              <a:ext cx="504055" cy="145154"/>
            </a:xfrm>
            <a:prstGeom prst="notchedRightArrow">
              <a:avLst/>
            </a:prstGeom>
            <a:solidFill>
              <a:schemeClr val="bg2">
                <a:lumMod val="25000"/>
              </a:schemeClr>
            </a:solid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706438" y="4048125"/>
            <a:ext cx="6097587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p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očasí zachycuje </a:t>
            </a: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okamžitý stav ovzduší</a:t>
            </a:r>
            <a:endParaRPr lang="cs-CZ" sz="24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 co je důležité?</a:t>
            </a:r>
          </a:p>
        </p:txBody>
      </p:sp>
      <p:sp>
        <p:nvSpPr>
          <p:cNvPr id="23554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E051F0E-31B9-428B-81B3-AA703804F465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>
              <a:cs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6700" y="1878013"/>
            <a:ext cx="8553450" cy="82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kolem Země je vzdušný obal</a:t>
            </a:r>
            <a:r>
              <a:rPr lang="cs-CZ" sz="2400">
                <a:solidFill>
                  <a:srgbClr val="1B4171"/>
                </a:solidFill>
              </a:rPr>
              <a:t> </a:t>
            </a:r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(atmosféra), který ji chrání před zářením Slunce a vesmíru</a:t>
            </a:r>
            <a:endParaRPr lang="cs-CZ" sz="2400" b="1">
              <a:solidFill>
                <a:srgbClr val="217436"/>
              </a:solidFill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6700" y="3141663"/>
            <a:ext cx="8553450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u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držuje na Zemi teplotu vhodnou pro život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6700" y="4149725"/>
            <a:ext cx="855345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n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ejvíce vzduchu je v dolní části atmosféry, směrem od Země vzdušný obal řídne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6700" y="5189538"/>
            <a:ext cx="8553450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s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oučástí ovzduší jsou vodní páry, z nich se vytváří oblačnost, která ovlivňuje počasí</a:t>
            </a:r>
            <a:endParaRPr lang="cs-CZ" sz="2400" b="1" dirty="0">
              <a:solidFill>
                <a:schemeClr val="accent3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Ověř si své znalosti</a:t>
            </a:r>
            <a:r>
              <a:rPr lang="cs-CZ" smtClean="0">
                <a:sym typeface="Wingdings" pitchFamily="2" charset="2"/>
              </a:rPr>
              <a:t></a:t>
            </a:r>
            <a:endParaRPr lang="cs-CZ" smtClean="0"/>
          </a:p>
        </p:txBody>
      </p:sp>
      <p:sp>
        <p:nvSpPr>
          <p:cNvPr id="24578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636CCAF-6363-452C-A73C-E6DAAF37BAF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6013" y="2636838"/>
            <a:ext cx="6911975" cy="155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V následujících snímcích si můžeš ověřit, co sis zapamatoval/a. Pokud odpovíš špatně, můžeš to zkusit ještě jednou</a:t>
            </a:r>
            <a:r>
              <a:rPr lang="cs-CZ" sz="2400">
                <a:solidFill>
                  <a:srgbClr val="1B4171"/>
                </a:solidFill>
              </a:rPr>
              <a:t> </a:t>
            </a:r>
            <a:r>
              <a:rPr lang="cs-CZ" sz="2400">
                <a:solidFill>
                  <a:srgbClr val="1B4171"/>
                </a:solidFill>
                <a:latin typeface="Candara" pitchFamily="34" charset="0"/>
              </a:rPr>
              <a:t>(ale klikni si na špatný obrázek, aby ti zmizel…)</a:t>
            </a:r>
            <a:r>
              <a:rPr lang="cs-CZ" sz="2400">
                <a:solidFill>
                  <a:srgbClr val="1B4171"/>
                </a:solidFill>
                <a:latin typeface="Candara" pitchFamily="34" charset="0"/>
                <a:sym typeface="Wingdings" pitchFamily="2" charset="2"/>
              </a:rPr>
              <a:t></a:t>
            </a:r>
            <a:endParaRPr lang="cs-CZ" sz="2400">
              <a:solidFill>
                <a:srgbClr val="1B4171"/>
              </a:solidFill>
              <a:latin typeface="Candara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576763" y="1555750"/>
            <a:ext cx="2193925" cy="46196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Co je to počasí?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300" y="3500438"/>
            <a:ext cx="37036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louhodobý stav ovzduší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300" y="2565400"/>
            <a:ext cx="17176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oblačnost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9300" y="4365625"/>
            <a:ext cx="3324225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 okamžitý stav ovzduší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300" y="5272088"/>
            <a:ext cx="2697163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 teplota a vlhkost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68313" y="549275"/>
            <a:ext cx="62642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Zkus kliknout na správnou odpověď</a:t>
            </a:r>
            <a:r>
              <a: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  <a:sym typeface="Wingdings" pitchFamily="2" charset="2"/>
              </a:rPr>
              <a:t></a:t>
            </a:r>
            <a:endParaRPr lang="cs-CZ" sz="28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476375" y="2651125"/>
            <a:ext cx="2314575" cy="1879600"/>
            <a:chOff x="1309824" y="4314974"/>
            <a:chExt cx="2315057" cy="1879947"/>
          </a:xfrm>
        </p:grpSpPr>
        <p:pic>
          <p:nvPicPr>
            <p:cNvPr id="25611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2874"/>
              <a:ext cx="2315057" cy="46204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znovu…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714500" y="2349500"/>
            <a:ext cx="1555750" cy="2405063"/>
            <a:chOff x="1832430" y="4134350"/>
            <a:chExt cx="1299111" cy="2180937"/>
          </a:xfrm>
        </p:grpSpPr>
        <p:pic>
          <p:nvPicPr>
            <p:cNvPr id="25609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1942457" y="5840232"/>
              <a:ext cx="1133408" cy="475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9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3995738" y="1628775"/>
            <a:ext cx="50006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Kterého plynu je ve vzduchu nejvíce?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300" y="4365625"/>
            <a:ext cx="4529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3.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o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xidu uhličitého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300" y="2565400"/>
            <a:ext cx="13112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kyslíku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1525" y="3471863"/>
            <a:ext cx="13192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dusíku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300" y="5487988"/>
            <a:ext cx="11064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 helia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476375" y="2724150"/>
            <a:ext cx="2314575" cy="1879600"/>
            <a:chOff x="1309824" y="4314974"/>
            <a:chExt cx="2315057" cy="1879947"/>
          </a:xfrm>
        </p:grpSpPr>
        <p:pic>
          <p:nvPicPr>
            <p:cNvPr id="26634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2874"/>
              <a:ext cx="2315057" cy="46204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znovu…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714500" y="2420938"/>
            <a:ext cx="1555750" cy="2405062"/>
            <a:chOff x="1832430" y="4134350"/>
            <a:chExt cx="1299111" cy="2180937"/>
          </a:xfrm>
        </p:grpSpPr>
        <p:pic>
          <p:nvPicPr>
            <p:cNvPr id="26632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1841710" y="5840231"/>
              <a:ext cx="1134734" cy="4750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597400" y="1773238"/>
            <a:ext cx="39862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Atmosféra nás chrání před…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300" y="3500438"/>
            <a:ext cx="32146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tornády a krupobitím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300" y="2565400"/>
            <a:ext cx="266065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oxidem uhličitým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9300" y="5300663"/>
            <a:ext cx="34972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4. nebezpečným zářením 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300" y="4437063"/>
            <a:ext cx="182721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3. oblačností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476375" y="2867025"/>
            <a:ext cx="2314575" cy="1881188"/>
            <a:chOff x="1309824" y="4314974"/>
            <a:chExt cx="2315057" cy="1879947"/>
          </a:xfrm>
        </p:grpSpPr>
        <p:pic>
          <p:nvPicPr>
            <p:cNvPr id="27658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63"/>
              <a:ext cx="2315057" cy="4616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znovu…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714500" y="2565400"/>
            <a:ext cx="1562100" cy="2405063"/>
            <a:chOff x="1832430" y="4134350"/>
            <a:chExt cx="1304144" cy="2180937"/>
          </a:xfrm>
        </p:grpSpPr>
        <p:pic>
          <p:nvPicPr>
            <p:cNvPr id="27656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2002075" y="5840232"/>
              <a:ext cx="1134499" cy="475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638675" y="1979613"/>
            <a:ext cx="3878263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Nejvíce vzduchu obsahuje…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300" y="3573463"/>
            <a:ext cx="325437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horní část atmosféry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300" y="5229225"/>
            <a:ext cx="242728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4. všude je stejně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68825" y="2781300"/>
            <a:ext cx="310038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dolní část atmosféry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300" y="4365625"/>
            <a:ext cx="3379788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3. střední část atmosféry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476375" y="2867025"/>
            <a:ext cx="2390775" cy="1881188"/>
            <a:chOff x="1309824" y="4314974"/>
            <a:chExt cx="2392001" cy="1879947"/>
          </a:xfrm>
        </p:grpSpPr>
        <p:pic>
          <p:nvPicPr>
            <p:cNvPr id="28682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3263"/>
              <a:ext cx="2392001" cy="46165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znovu…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714500" y="2565400"/>
            <a:ext cx="1555750" cy="2405063"/>
            <a:chOff x="1832430" y="4134350"/>
            <a:chExt cx="1299111" cy="2180937"/>
          </a:xfrm>
        </p:grpSpPr>
        <p:pic>
          <p:nvPicPr>
            <p:cNvPr id="28680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1942457" y="5840232"/>
              <a:ext cx="1133408" cy="47505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4356100" y="1773238"/>
            <a:ext cx="4632325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Kolem Země udržuje atmosféru…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32338" y="3500438"/>
            <a:ext cx="283845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přitažlivost Slunce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732338" y="2565400"/>
            <a:ext cx="28606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přitažlivost Měsíce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732338" y="4470400"/>
            <a:ext cx="27178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 přitažlivost Země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732338" y="5414963"/>
            <a:ext cx="302895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 přitažlivost vesmíru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601788" y="2940050"/>
            <a:ext cx="2392362" cy="1879600"/>
            <a:chOff x="1309824" y="4314974"/>
            <a:chExt cx="2392001" cy="1879947"/>
          </a:xfrm>
        </p:grpSpPr>
        <p:pic>
          <p:nvPicPr>
            <p:cNvPr id="29706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2874"/>
              <a:ext cx="2392001" cy="46204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znovu…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839913" y="2636838"/>
            <a:ext cx="1555750" cy="2405062"/>
            <a:chOff x="1832430" y="4134350"/>
            <a:chExt cx="1299111" cy="2180937"/>
          </a:xfrm>
        </p:grpSpPr>
        <p:pic>
          <p:nvPicPr>
            <p:cNvPr id="29704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1957039" y="5840231"/>
              <a:ext cx="1133408" cy="4750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916238" y="1755775"/>
            <a:ext cx="597693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Atmosféra udržuje na Zemi přijatelnou…</a:t>
            </a:r>
            <a:endParaRPr lang="cs-CZ" sz="2400" b="1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559300" y="4365625"/>
            <a:ext cx="45291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3. vlhkost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559300" y="2565400"/>
            <a:ext cx="17176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1. oblačnost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81525" y="3471863"/>
            <a:ext cx="14303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2. teplotu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59300" y="5373688"/>
            <a:ext cx="324008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4. vzdálenost od Slunce</a:t>
            </a:r>
            <a:endParaRPr lang="cs-CZ" sz="2400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3" name="Skupina 22"/>
          <p:cNvGrpSpPr>
            <a:grpSpLocks/>
          </p:cNvGrpSpPr>
          <p:nvPr/>
        </p:nvGrpSpPr>
        <p:grpSpPr bwMode="auto">
          <a:xfrm>
            <a:off x="1476375" y="3227388"/>
            <a:ext cx="2082800" cy="1879600"/>
            <a:chOff x="1309824" y="4314974"/>
            <a:chExt cx="2084225" cy="1879947"/>
          </a:xfrm>
        </p:grpSpPr>
        <p:pic>
          <p:nvPicPr>
            <p:cNvPr id="30730" name="Picture 23" descr="C:\Users\sen\AppData\Local\Microsoft\Windows\Temporary Internet Files\Content.IE5\BM31IF6M\MM910001117[1].gi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98953" y="4314974"/>
              <a:ext cx="1485900" cy="127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TextovéPole 21"/>
            <p:cNvSpPr txBox="1"/>
            <p:nvPr/>
          </p:nvSpPr>
          <p:spPr>
            <a:xfrm>
              <a:off x="1309824" y="5732873"/>
              <a:ext cx="2084225" cy="46204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4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Zkus to znovu!</a:t>
              </a:r>
              <a:endParaRPr lang="cs-CZ" sz="24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26" name="Skupina 25"/>
          <p:cNvGrpSpPr>
            <a:grpSpLocks/>
          </p:cNvGrpSpPr>
          <p:nvPr/>
        </p:nvGrpSpPr>
        <p:grpSpPr bwMode="auto">
          <a:xfrm>
            <a:off x="1714500" y="2924175"/>
            <a:ext cx="1555750" cy="2406650"/>
            <a:chOff x="1832430" y="4134350"/>
            <a:chExt cx="1299111" cy="2180937"/>
          </a:xfrm>
        </p:grpSpPr>
        <p:pic>
          <p:nvPicPr>
            <p:cNvPr id="30728" name="Picture 4" descr="C:\Users\sen\AppData\Local\Microsoft\Windows\Temporary Internet Files\Content.IE5\SWY5R9VX\MM910001135[1].gif"/>
            <p:cNvPicPr>
              <a:picLocks noChangeAspect="1" noChangeArrowheads="1" noCrop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32430" y="4134350"/>
              <a:ext cx="1299111" cy="1598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1942457" y="5840545"/>
              <a:ext cx="1133408" cy="47474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cs-CZ" sz="2800" b="1" dirty="0">
                  <a:solidFill>
                    <a:schemeClr val="accent2">
                      <a:lumMod val="50000"/>
                    </a:schemeClr>
                  </a:solidFill>
                  <a:latin typeface="+mn-lt"/>
                  <a:cs typeface="+mn-cs"/>
                </a:rPr>
                <a:t>Super!!!</a:t>
              </a:r>
              <a:endParaRPr lang="cs-CZ" sz="2800" b="1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mph" presetSubtype="0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4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3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sah 1"/>
          <p:cNvSpPr>
            <a:spLocks noGrp="1"/>
          </p:cNvSpPr>
          <p:nvPr>
            <p:ph idx="1"/>
          </p:nvPr>
        </p:nvSpPr>
        <p:spPr>
          <a:xfrm>
            <a:off x="395288" y="1484313"/>
            <a:ext cx="8280400" cy="4897437"/>
          </a:xfrm>
        </p:spPr>
        <p:txBody>
          <a:bodyPr/>
          <a:lstStyle/>
          <a:p>
            <a:r>
              <a:rPr lang="cs-CZ" sz="1800" i="1" u="sng" smtClean="0"/>
              <a:t>Použitá literatura:</a:t>
            </a:r>
          </a:p>
          <a:p>
            <a:r>
              <a:rPr lang="cs-CZ" sz="1800" smtClean="0"/>
              <a:t>Přírodověda pro 5. roč., SPN, 2011</a:t>
            </a:r>
          </a:p>
          <a:p>
            <a:r>
              <a:rPr lang="cs-CZ" sz="1800" u="sng" smtClean="0"/>
              <a:t>Galerie:</a:t>
            </a:r>
            <a:r>
              <a:rPr lang="cs-CZ" sz="1800" smtClean="0"/>
              <a:t>  microsoft.office.com</a:t>
            </a:r>
          </a:p>
        </p:txBody>
      </p:sp>
      <p:sp>
        <p:nvSpPr>
          <p:cNvPr id="31746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F975FC-20D5-45AE-B7E2-D6331D1213AE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>
              <a:cs typeface="Arial" charset="0"/>
            </a:endParaRPr>
          </a:p>
        </p:txBody>
      </p:sp>
      <p:sp>
        <p:nvSpPr>
          <p:cNvPr id="31747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13086</TotalTime>
  <Words>585</Words>
  <Application>Microsoft Office PowerPoint</Application>
  <PresentationFormat>On-screen Show (4:3)</PresentationFormat>
  <Paragraphs>105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10</vt:i4>
      </vt:variant>
      <vt:variant>
        <vt:lpstr>Nadpisy snímků</vt:lpstr>
      </vt:variant>
      <vt:variant>
        <vt:i4>17</vt:i4>
      </vt:variant>
    </vt:vector>
  </HeadingPairs>
  <TitlesOfParts>
    <vt:vector size="32" baseType="lpstr">
      <vt:lpstr>Candara</vt:lpstr>
      <vt:lpstr>Arial</vt:lpstr>
      <vt:lpstr>Symbol</vt:lpstr>
      <vt:lpstr>Calibri</vt:lpstr>
      <vt:lpstr>Wingdings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Snímek 3</vt:lpstr>
      <vt:lpstr>Atmosféra</vt:lpstr>
      <vt:lpstr>Snímek 5</vt:lpstr>
      <vt:lpstr>Snímek 6</vt:lpstr>
      <vt:lpstr>Snímek 7</vt:lpstr>
      <vt:lpstr>Snímek 8</vt:lpstr>
      <vt:lpstr>A co je důležité?</vt:lpstr>
      <vt:lpstr>Ověř si své znalosti</vt:lpstr>
      <vt:lpstr>Snímek 11</vt:lpstr>
      <vt:lpstr>Snímek 12</vt:lpstr>
      <vt:lpstr>Snímek 13</vt:lpstr>
      <vt:lpstr>Snímek 14</vt:lpstr>
      <vt:lpstr>Snímek 15</vt:lpstr>
      <vt:lpstr>Snímek 16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229</cp:revision>
  <dcterms:created xsi:type="dcterms:W3CDTF">2013-05-10T12:01:16Z</dcterms:created>
  <dcterms:modified xsi:type="dcterms:W3CDTF">2014-03-12T19:42:27Z</dcterms:modified>
</cp:coreProperties>
</file>