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62" r:id="rId3"/>
    <p:sldId id="276" r:id="rId4"/>
    <p:sldId id="316" r:id="rId5"/>
    <p:sldId id="317" r:id="rId6"/>
    <p:sldId id="318" r:id="rId7"/>
    <p:sldId id="322" r:id="rId8"/>
    <p:sldId id="295" r:id="rId9"/>
    <p:sldId id="324" r:id="rId10"/>
    <p:sldId id="315" r:id="rId11"/>
    <p:sldId id="323" r:id="rId12"/>
    <p:sldId id="308" r:id="rId13"/>
    <p:sldId id="321" r:id="rId14"/>
    <p:sldId id="26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D60093"/>
    <a:srgbClr val="FBD033"/>
    <a:srgbClr val="F3F30D"/>
    <a:srgbClr val="CFF709"/>
    <a:srgbClr val="CC0099"/>
    <a:srgbClr val="66FF33"/>
    <a:srgbClr val="D2A000"/>
    <a:srgbClr val="F2DC3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1261" autoAdjust="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Neživá příroda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VY_32_INOVACE_ZEMĚ_PŘITAŽLIVÁ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Miluše </a:t>
          </a:r>
          <a:r>
            <a:rPr lang="cs-CZ" sz="2000" b="1" dirty="0" err="1" smtClean="0"/>
            <a:t>Senetová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 2014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121A104-A531-4C1F-BF17-6F335469B746}" type="datetimeFigureOut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241A007-E8C8-4031-A86C-E5B74C1AE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3CE666-FD52-454F-989C-69885CB4D92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EFE98-D3D4-480A-89D9-26A4E559BE32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BBDDF1-AB48-4110-81EA-E1D5D94834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5F566-45E1-468D-8AB0-73E0B73C3A86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8A6518-840B-4BB8-864D-728F1DA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 advAuto="0"/>
      <p:bldP spid="7" grpId="0" autoUpdateAnimBg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D9AFAF-7472-46C6-AD0A-49AF3CEB6F98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824EB3-A035-4F4E-AB24-D16451F006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2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3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4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ED5EF-0F80-486F-B826-ED9FC52EB7E9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5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75C89-D809-468D-83A5-664A5C363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9" grpId="0" build="p" autoUpdateAnimBg="0" advAuto="0"/>
      <p:bldP spid="11" grpId="0" build="p" autoUpdateAnimBg="0" advAuto="0"/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61E401-F079-4817-AD5C-EE42901FF2E2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CBCB15-C480-4A25-AA82-D0CC0A2B91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35E70-B190-4C32-B621-80B6A52F2B59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AF835-09A1-46CA-A12F-62175A1ABD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13FC3-FCEB-461B-A86F-B6B8CCA6025E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D9931-AB24-4310-8E49-DDDAE92F7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62C74-626D-4B4D-82CA-4B8E43E9F643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7592A-3BB0-4A3A-9FC6-D9173EA1B7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utoUpdateAnimBg="0" advAuto="0"/>
      <p:bldP spid="22" grpId="0" autoUpdateAnimBg="0"/>
      <p:bldP spid="3" grpId="0" build="p" autoUpdateAnimBg="0" advAuto="0"/>
    </p:bld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BB686-D6F5-4C69-B498-6E2AF1B84D97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E0D81-FDF9-4D81-B4E8-2D54BEEDF0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4" grpId="0" build="p" autoUpdateAnimBg="0" advAuto="0"/>
      <p:bldP spid="3" grpId="0" build="p" autoUpdateAnimBg="0" advAuto="0"/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790BA1-A855-49FA-A842-89F3BF402A61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11CAB-E388-4EE6-B037-39735938A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26AC4-8B61-422F-B07E-D3916880D98F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C2DBE-779D-43A0-BC9C-63161F808B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autoUpdateAnimBg="0" advAuto="0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520005C-98F9-4EA7-9946-5CC6F18D2F1D}" type="datetime1">
              <a:rPr lang="cs-CZ"/>
              <a:pPr>
                <a:defRPr/>
              </a:pPr>
              <a:t>12.3.2014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8A6FF5-394C-4CDD-A394-52E9289D2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79" r:id="rId5"/>
    <p:sldLayoutId id="2147483778" r:id="rId6"/>
    <p:sldLayoutId id="2147483784" r:id="rId7"/>
    <p:sldLayoutId id="2147483785" r:id="rId8"/>
    <p:sldLayoutId id="2147483786" r:id="rId9"/>
    <p:sldLayoutId id="2147483787" r:id="rId10"/>
    <p:sldLayoutId id="2147483788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gif"/><Relationship Id="rId4" Type="http://schemas.openxmlformats.org/officeDocument/2006/relationships/image" Target="../media/image5.wmf"/><Relationship Id="rId9" Type="http://schemas.openxmlformats.org/officeDocument/2006/relationships/image" Target="../media/image10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wZb2mqId0A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178AE9-A98D-417E-9F2B-CF169296C72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1023938" y="1628775"/>
            <a:ext cx="7408862" cy="4649788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Materiál slouží k vysvětlení přitažlivé a magnetické síly 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Je určen pro žáky 5. ročníku.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Časová dotace – 25 minut.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Snímek 4 – motivační snímek, animovaná přitažlivost(postupným </a:t>
            </a:r>
            <a:r>
              <a:rPr lang="cs-CZ" dirty="0" err="1" smtClean="0"/>
              <a:t>odklikáváním</a:t>
            </a:r>
            <a:r>
              <a:rPr lang="cs-CZ" dirty="0" smtClean="0"/>
              <a:t>  (enter) jsou předměty, dešťové kapky apod. přitahovány k Zemi, nebo udržovány na Zemi(auto, pes..)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Snímek 5, 6, 7 – výklad gravitace se skrytými úkoly (kliknutím na otazník), s odkazem na video(přistání na Měsíci) – z tohoto videa vychází další úkol s vyvozením gravitace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smtClean="0"/>
              <a:t>Snímky 8 – 11 se věnují magnetické síle, na snímku 9 je znázorněna hypotetická možnost vetší magnetické síly(animací), snímky 10, 11 dětem názorně přibližují fungování magnetické síly (při různé blízkosti předmětů, nebo poloze pólů – buď se přitáhnou a magnety se spojí, nebo se chvějí a odskočí od sebe)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 err="1" smtClean="0"/>
              <a:t>Slide</a:t>
            </a:r>
            <a:r>
              <a:rPr lang="cs-CZ" dirty="0" smtClean="0"/>
              <a:t> 13 – zopakování tématu letem ze Země na Měsíc, žáci postupně klikají na astronauta, vždy jim je nabídnuta otázka se dvěma možnými odpověďmi, kliknutím na správnou se posouvá postupně blíže k Měsíci. Pokud odpoví špatně, jeho let končí a musí začít od začátku.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cs-CZ" dirty="0"/>
              <a:t>Materiál obsahuje </a:t>
            </a:r>
            <a:r>
              <a:rPr lang="cs-CZ" dirty="0" smtClean="0"/>
              <a:t>13 </a:t>
            </a:r>
            <a:r>
              <a:rPr lang="cs-CZ" dirty="0"/>
              <a:t>stran a je určen k inovativní výuce</a:t>
            </a:r>
          </a:p>
          <a:p>
            <a:pPr algn="just" fontAlgn="auto">
              <a:spcAft>
                <a:spcPts val="0"/>
              </a:spcAft>
              <a:defRPr/>
            </a:pPr>
            <a:endParaRPr lang="cs-CZ" dirty="0" smtClean="0"/>
          </a:p>
          <a:p>
            <a:pPr algn="just" fontAlgn="auto"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212976"/>
            <a:ext cx="8229600" cy="125272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ZEMĚ PŘITAŽLIVÁ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741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9A2798C-A347-4A50-BF42-21449235D6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sen\AppData\Local\Microsoft\Windows\Temporary Internet Files\Content.IE5\OKK7SFPI\MC900320734[1].wmf"/>
          <p:cNvPicPr>
            <a:picLocks noChangeAspect="1" noChangeArrowheads="1"/>
          </p:cNvPicPr>
          <p:nvPr/>
        </p:nvPicPr>
        <p:blipFill>
          <a:blip r:embed="rId2">
            <a:lum bright="20000" contrast="40000"/>
            <a:grayscl/>
            <a:biLevel thresh="50000"/>
          </a:blip>
          <a:srcRect/>
          <a:stretch>
            <a:fillRect/>
          </a:stretch>
        </p:blipFill>
        <p:spPr bwMode="auto">
          <a:xfrm>
            <a:off x="4211638" y="330200"/>
            <a:ext cx="125412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60A0AE9-81BC-46B8-8129-D892BE2B54E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850" y="476250"/>
            <a:ext cx="8496300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Země je 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ice malá planeta, ale má velikou sílu…Podívej</a:t>
            </a:r>
            <a:r>
              <a:rPr lang="cs-CZ" sz="32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026" name="Picture 2" descr="C:\Users\sen\AppData\Local\Microsoft\Windows\Temporary Internet Files\Content.IE5\OKK7SFPI\MP90043093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00388" y="2852738"/>
            <a:ext cx="3416300" cy="264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Picture 9" descr="C:\Users\sen\AppData\Local\Microsoft\Windows\Temporary Internet Files\Content.IE5\ETR1H94E\MC90039140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-3758967">
            <a:off x="2435225" y="2436813"/>
            <a:ext cx="1331913" cy="181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Users\sen\AppData\Local\Microsoft\Windows\Temporary Internet Files\Content.IE5\WWS2MI0Z\MC90044170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4337461">
            <a:off x="2914650" y="2973388"/>
            <a:ext cx="441325" cy="44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8" descr="C:\Users\sen\AppData\Local\Microsoft\Windows\Temporary Internet Files\Content.IE5\WWS2MI0Z\MC900441708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-4734006">
            <a:off x="2464594" y="2601119"/>
            <a:ext cx="415925" cy="41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8" descr="C:\Users\sen\AppData\Local\Microsoft\Windows\Temporary Internet Files\Content.IE5\WWS2MI0Z\MC90044170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-4435247">
            <a:off x="2449512" y="3190876"/>
            <a:ext cx="500063" cy="500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sen\AppData\Local\Microsoft\Windows\Temporary Internet Files\Content.IE5\NS4GRBO0\MM900040921[1].gif"/>
          <p:cNvPicPr>
            <a:picLocks noChangeAspect="1" noChangeArrowheads="1" noCrop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 rot="2297618">
            <a:off x="5153025" y="3005138"/>
            <a:ext cx="1003300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9" name="Picture 15" descr="C:\Users\sen\AppData\Local\Microsoft\Windows\Temporary Internet Files\Content.IE5\OKK7SFPI\MM900041152[1].gif"/>
          <p:cNvPicPr>
            <a:picLocks noChangeAspect="1" noChangeArrowheads="1" noCrop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-7342489">
            <a:off x="3082132" y="4752181"/>
            <a:ext cx="1525588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2" name="Picture 18" descr="C:\Users\sen\AppData\Local\Microsoft\Windows\Temporary Internet Files\Content.IE5\NS4GRBO0\MM900318090[1].gif"/>
          <p:cNvPicPr>
            <a:picLocks noChangeAspect="1" noChangeArrowheads="1" noCrop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rot="8439689">
            <a:off x="5026025" y="4738688"/>
            <a:ext cx="1104900" cy="68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0.00509 L 3.33333E-6 0.24491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7.40741E-7 L 0.13698 0.1009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40" y="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7037E-7 L 0.10729 0.0759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65" y="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741E-7 L 0.07049 0.07616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24" y="37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Gravitace</a:t>
            </a:r>
          </a:p>
        </p:txBody>
      </p:sp>
      <p:sp>
        <p:nvSpPr>
          <p:cNvPr id="19458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ADA73C-26A1-4186-A5E4-05042F50326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313" y="1844675"/>
            <a:ext cx="84963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Země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přitahuje vše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na povrchu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ke svému středu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288" y="2565400"/>
            <a:ext cx="842486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s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íla, kterou přitahuje předměty, se nazývá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přitažlivá síla = GRAVITACE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288" y="4581525"/>
            <a:ext cx="8137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ůsobí i na vzdušný obal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288" y="3500438"/>
            <a:ext cx="8424862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ůsobí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i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na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předměty, které se jí nedotýkají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(mraky, letadla, družice)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288" y="5272088"/>
            <a:ext cx="8137525" cy="8921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prostor kolem Země, kde působí, se nazývá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                             </a:t>
            </a: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GRAVITAČNÍ POLE ZEMĚ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Gravitace</a:t>
            </a:r>
          </a:p>
        </p:txBody>
      </p:sp>
      <p:sp>
        <p:nvSpPr>
          <p:cNvPr id="20482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8378876-973B-4A52-AC9F-1F7ABC84442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313" y="1844675"/>
            <a:ext cx="84963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řitažlivost mezi Zemí a tělesy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je vzájemná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288" y="2565400"/>
            <a:ext cx="842486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řitažlivost působí i mezi Zemí a Měsícem(udržuje Měsíc na oběžné dráze)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288" y="5414963"/>
            <a:ext cx="81375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Co v závěru odkazu dokazuje gravitační sílu Země? 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288" y="5921375"/>
            <a:ext cx="81375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			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Padáky směřující k Zemi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288" y="4110038"/>
            <a:ext cx="8137525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      Dokážeš vysvětlit, proč i v těžkých skafandrech měli astronauti na Měsíci celkem snadný pohyb?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395288" y="3500438"/>
            <a:ext cx="8424862" cy="609600"/>
            <a:chOff x="395536" y="3501008"/>
            <a:chExt cx="8424936" cy="609163"/>
          </a:xfrm>
        </p:grpSpPr>
        <p:sp>
          <p:nvSpPr>
            <p:cNvPr id="7" name="TextovéPole 6"/>
            <p:cNvSpPr txBox="1"/>
            <p:nvPr/>
          </p:nvSpPr>
          <p:spPr>
            <a:xfrm>
              <a:off x="395536" y="3501008"/>
              <a:ext cx="8424936" cy="461631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  <a:defRPr/>
              </a:pPr>
              <a:r>
                <a:rPr lang="cs-CZ" sz="2400" dirty="0">
                  <a:solidFill>
                    <a:schemeClr val="accent2">
                      <a:lumMod val="75000"/>
                    </a:schemeClr>
                  </a:solidFill>
                  <a:latin typeface="+mn-lt"/>
                  <a:cs typeface="+mn-cs"/>
                </a:rPr>
                <a:t>i Měsíc má svou gravitaci (6x menší než Země)</a:t>
              </a:r>
              <a:endPara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1" name="Tlačítko akce: Nápověda 10">
              <a:hlinkClick r:id="" action="ppaction://noaction" highlightClick="1"/>
            </p:cNvPr>
            <p:cNvSpPr/>
            <p:nvPr/>
          </p:nvSpPr>
          <p:spPr>
            <a:xfrm>
              <a:off x="7527850" y="3561491"/>
              <a:ext cx="432048" cy="548680"/>
            </a:xfrm>
            <a:prstGeom prst="actionButtonHelp">
              <a:avLst/>
            </a:prstGeom>
            <a:effectLst>
              <a:softEdge rad="12700"/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" name="TextovéPole 11">
            <a:hlinkClick r:id="rId2"/>
          </p:cNvPr>
          <p:cNvSpPr txBox="1"/>
          <p:nvPr/>
        </p:nvSpPr>
        <p:spPr>
          <a:xfrm>
            <a:off x="395288" y="4110038"/>
            <a:ext cx="8137525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Vlivem menší přitažlivosti Měsíce byli astronauti i jejich vybavení 6x lehčí než na Zemi….klikni a podívej se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0" grpId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Gravitace</a:t>
            </a:r>
          </a:p>
        </p:txBody>
      </p:sp>
      <p:sp>
        <p:nvSpPr>
          <p:cNvPr id="2150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7388F4B-BFFD-4985-B8CD-8E660C4566E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8313" y="1844675"/>
            <a:ext cx="84963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g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ravitační síla působí v blízkosti každého vesmírného tělesa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288" y="2565400"/>
            <a:ext cx="8424862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ČÍM MÁ TĚLESO VĚTŠÍ HMOTNOST, TÍM VĚTŠÍ JE JEHO PŘITAŽLIVOST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288" y="5414963"/>
            <a:ext cx="81375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Které planety jsou ty nejvzdálenější? 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288" y="5921375"/>
            <a:ext cx="81375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			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Uran, Neptun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28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288" y="4622800"/>
            <a:ext cx="8137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Co dokazuje velkou gravitační sílu Slunce?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395288" y="3500438"/>
            <a:ext cx="8424862" cy="936625"/>
            <a:chOff x="395536" y="3501008"/>
            <a:chExt cx="8424936" cy="936104"/>
          </a:xfrm>
        </p:grpSpPr>
        <p:sp>
          <p:nvSpPr>
            <p:cNvPr id="7" name="TextovéPole 6"/>
            <p:cNvSpPr txBox="1"/>
            <p:nvPr/>
          </p:nvSpPr>
          <p:spPr>
            <a:xfrm>
              <a:off x="395536" y="3501008"/>
              <a:ext cx="8424936" cy="831387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marL="342900" indent="-342900" fontAlgn="auto">
                <a:spcBef>
                  <a:spcPts val="0"/>
                </a:spcBef>
                <a:spcAft>
                  <a:spcPts val="0"/>
                </a:spcAft>
                <a:buFont typeface="Arial" pitchFamily="34" charset="0"/>
                <a:buChar char="•"/>
                <a:defRPr/>
              </a:pPr>
              <a:r>
                <a:rPr lang="cs-CZ" sz="2400" dirty="0">
                  <a:solidFill>
                    <a:schemeClr val="accent2">
                      <a:lumMod val="75000"/>
                    </a:schemeClr>
                  </a:solidFill>
                  <a:latin typeface="+mn-lt"/>
                  <a:cs typeface="+mn-cs"/>
                </a:rPr>
                <a:t>Měsíc svou gravitací neudrží (na rozdíl od Země) plynný obal kolem sebe</a:t>
              </a:r>
              <a:endPara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endParaRPr>
            </a:p>
          </p:txBody>
        </p:sp>
        <p:sp>
          <p:nvSpPr>
            <p:cNvPr id="11" name="Tlačítko akce: Nápověda 10">
              <a:hlinkClick r:id="" action="ppaction://noaction" highlightClick="1"/>
            </p:cNvPr>
            <p:cNvSpPr/>
            <p:nvPr/>
          </p:nvSpPr>
          <p:spPr>
            <a:xfrm>
              <a:off x="7668344" y="3888432"/>
              <a:ext cx="432048" cy="548680"/>
            </a:xfrm>
            <a:prstGeom prst="actionButtonHelp">
              <a:avLst/>
            </a:prstGeom>
            <a:effectLst>
              <a:softEdge rad="12700"/>
            </a:effectLst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395288" y="4470400"/>
            <a:ext cx="813752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Fakt, že dokáže udržet v oběhu i nejvzdálenější planety sluneční soustavy.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  <p:bldP spid="10" grpId="0"/>
      <p:bldP spid="10" grpId="1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F189234-705F-4A61-921F-46999616DCD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253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Magnetická síla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8313" y="2133600"/>
            <a:ext cx="8496300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g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ravitační síla připomíná působení magnetu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288" y="2852738"/>
            <a:ext cx="842486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agnet má dva póly  -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severní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(označen červenou) a </a:t>
            </a: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jižní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288" y="4149725"/>
            <a:ext cx="81375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p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ůsobí jen na tělesa obsahující železo a některé další kovy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288" y="4911725"/>
            <a:ext cx="813752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Magnetem je sama Země, její magnetické póly jsou blízko zemských pólů. Země je magnet obrovský, ale slabý.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288" y="3471863"/>
            <a:ext cx="8424862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je přitažlivá, jen když na sebe působí opačné póly</a:t>
            </a:r>
            <a:endParaRPr lang="cs-CZ" sz="2400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1" grpId="0"/>
      <p:bldP spid="14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DD52E94-0AE0-4E17-8D68-F398A576EC4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850" y="476250"/>
            <a:ext cx="8496300" cy="10779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Kdyby byla magnetická síla Země větší, než je, potom by se děly věci…</a:t>
            </a:r>
            <a:r>
              <a:rPr lang="cs-CZ" sz="32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3200" b="1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3555" name="Picture 2" descr="C:\Users\sen\AppData\Local\Microsoft\Windows\Temporary Internet Files\Content.IE5\OKK7SFPI\MP90043093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00388" y="2852738"/>
            <a:ext cx="3416300" cy="264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2" descr="C:\Users\sen\AppData\Local\Microsoft\Windows\Temporary Internet Files\Content.IE5\BWAPZ63E\MM90030055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7913" y="2133600"/>
            <a:ext cx="962025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sen\AppData\Local\Microsoft\Windows\Temporary Internet Files\Content.IE5\QQUJYH36\MC900288999[1].wmf"/>
          <p:cNvPicPr>
            <a:picLocks noChangeAspect="1" noChangeArrowheads="1"/>
          </p:cNvPicPr>
          <p:nvPr/>
        </p:nvPicPr>
        <p:blipFill>
          <a:blip r:embed="rId4"/>
          <a:srcRect l="50000"/>
          <a:stretch>
            <a:fillRect/>
          </a:stretch>
        </p:blipFill>
        <p:spPr bwMode="auto">
          <a:xfrm>
            <a:off x="1820863" y="3716338"/>
            <a:ext cx="106680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4" descr="C:\Users\sen\AppData\Local\Microsoft\Windows\Temporary Internet Files\Content.IE5\QQUJYH36\MC900288999[1].wmf"/>
          <p:cNvPicPr>
            <a:picLocks noChangeAspect="1" noChangeArrowheads="1"/>
          </p:cNvPicPr>
          <p:nvPr/>
        </p:nvPicPr>
        <p:blipFill>
          <a:blip r:embed="rId4"/>
          <a:srcRect r="50000"/>
          <a:stretch>
            <a:fillRect/>
          </a:stretch>
        </p:blipFill>
        <p:spPr bwMode="auto">
          <a:xfrm>
            <a:off x="755650" y="3716338"/>
            <a:ext cx="1065213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lů 1"/>
          <p:cNvSpPr/>
          <p:nvPr/>
        </p:nvSpPr>
        <p:spPr>
          <a:xfrm rot="7309813" flipH="1">
            <a:off x="2809081" y="5125244"/>
            <a:ext cx="187325" cy="846138"/>
          </a:xfrm>
          <a:prstGeom prst="downArrow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5" name="Picture 2" descr="C:\Users\sen\AppData\Local\Microsoft\Windows\Temporary Internet Files\Content.IE5\E66CHDC5\MC90025216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-3664185">
            <a:off x="5940425" y="4538663"/>
            <a:ext cx="1825625" cy="100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Users\sen\AppData\Local\Microsoft\Windows\Temporary Internet Files\Content.IE5\QQUJYH36\MC900252177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03875" y="1731963"/>
            <a:ext cx="1825625" cy="1287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037E-7 L 0.23629 -0.31944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6" y="-15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22222E-6 L -0.20226 -0.37129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22" y="-185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2.22222E-6 L -0.17326 0.0525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63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902F02D-FA2C-4A59-AE18-DF133454C83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grpSp>
        <p:nvGrpSpPr>
          <p:cNvPr id="7" name="Skupina 6"/>
          <p:cNvGrpSpPr>
            <a:grpSpLocks/>
          </p:cNvGrpSpPr>
          <p:nvPr/>
        </p:nvGrpSpPr>
        <p:grpSpPr bwMode="auto">
          <a:xfrm>
            <a:off x="3330575" y="3681413"/>
            <a:ext cx="530225" cy="2409825"/>
            <a:chOff x="3716290" y="3429000"/>
            <a:chExt cx="639687" cy="2915246"/>
          </a:xfrm>
        </p:grpSpPr>
        <p:sp>
          <p:nvSpPr>
            <p:cNvPr id="6" name="Krychle 5"/>
            <p:cNvSpPr/>
            <p:nvPr/>
          </p:nvSpPr>
          <p:spPr>
            <a:xfrm>
              <a:off x="3716290" y="3688260"/>
              <a:ext cx="639687" cy="2655986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Krychle 3"/>
            <p:cNvSpPr/>
            <p:nvPr/>
          </p:nvSpPr>
          <p:spPr>
            <a:xfrm>
              <a:off x="3716290" y="3429000"/>
              <a:ext cx="639687" cy="414818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5419725" y="3681413"/>
            <a:ext cx="528638" cy="2409825"/>
            <a:chOff x="3716290" y="3429000"/>
            <a:chExt cx="639687" cy="2915246"/>
          </a:xfrm>
        </p:grpSpPr>
        <p:sp>
          <p:nvSpPr>
            <p:cNvPr id="9" name="Krychle 8"/>
            <p:cNvSpPr/>
            <p:nvPr/>
          </p:nvSpPr>
          <p:spPr>
            <a:xfrm>
              <a:off x="3716290" y="3688260"/>
              <a:ext cx="639687" cy="2655986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0" name="Krychle 9"/>
            <p:cNvSpPr/>
            <p:nvPr/>
          </p:nvSpPr>
          <p:spPr>
            <a:xfrm>
              <a:off x="3716290" y="3429000"/>
              <a:ext cx="639687" cy="414818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pic>
        <p:nvPicPr>
          <p:cNvPr id="1027" name="Picture 3" descr="C:\Program Files\Microsoft Office\MEDIA\OFFICE14\Lines\BD21548_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171575"/>
            <a:ext cx="7315200" cy="12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5" name="Skupina 24"/>
          <p:cNvGrpSpPr>
            <a:grpSpLocks/>
          </p:cNvGrpSpPr>
          <p:nvPr/>
        </p:nvGrpSpPr>
        <p:grpSpPr bwMode="auto">
          <a:xfrm>
            <a:off x="1979613" y="1233488"/>
            <a:ext cx="779462" cy="2686050"/>
            <a:chOff x="2156753" y="1232756"/>
            <a:chExt cx="778870" cy="2687545"/>
          </a:xfrm>
        </p:grpSpPr>
        <p:pic>
          <p:nvPicPr>
            <p:cNvPr id="24588" name="Picture 2" descr="C:\Program Files\Microsoft Office\MEDIA\CAGCAT10\j0252349.wmf"/>
            <p:cNvPicPr>
              <a:picLocks noChangeAspect="1" noChangeArrowheads="1"/>
            </p:cNvPicPr>
            <p:nvPr/>
          </p:nvPicPr>
          <p:blipFill>
            <a:blip r:embed="rId3">
              <a:grayscl/>
            </a:blip>
            <a:srcRect/>
            <a:stretch>
              <a:fillRect/>
            </a:stretch>
          </p:blipFill>
          <p:spPr bwMode="auto">
            <a:xfrm rot="-3896438">
              <a:off x="1905783" y="2890462"/>
              <a:ext cx="1280809" cy="7788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14" name="Přímá spojnice 13"/>
            <p:cNvCxnSpPr/>
            <p:nvPr/>
          </p:nvCxnSpPr>
          <p:spPr>
            <a:xfrm>
              <a:off x="2497806" y="1232756"/>
              <a:ext cx="0" cy="1454959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6156325" y="1233488"/>
            <a:ext cx="527050" cy="2644775"/>
            <a:chOff x="6156176" y="1232756"/>
            <a:chExt cx="526494" cy="264596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6419423" y="1232756"/>
              <a:ext cx="0" cy="1764502"/>
            </a:xfrm>
            <a:prstGeom prst="line">
              <a:avLst/>
            </a:prstGeom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pic>
          <p:nvPicPr>
            <p:cNvPr id="24587" name="Picture 2" descr="C:\Users\sen\AppData\Local\Microsoft\Windows\Temporary Internet Files\Content.IE5\QQUJYH36\MC900312532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156176" y="2631494"/>
              <a:ext cx="526494" cy="1247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9" name="Skupina 18"/>
          <p:cNvGrpSpPr>
            <a:grpSpLocks/>
          </p:cNvGrpSpPr>
          <p:nvPr/>
        </p:nvGrpSpPr>
        <p:grpSpPr bwMode="auto">
          <a:xfrm>
            <a:off x="2339975" y="1268413"/>
            <a:ext cx="1152525" cy="2576512"/>
            <a:chOff x="2339752" y="1268760"/>
            <a:chExt cx="1152128" cy="2576953"/>
          </a:xfrm>
        </p:grpSpPr>
        <p:pic>
          <p:nvPicPr>
            <p:cNvPr id="24584" name="Picture 2" descr="C:\Program Files\Microsoft Office\MEDIA\CAGCAT10\j0252349.wmf"/>
            <p:cNvPicPr>
              <a:picLocks noChangeAspect="1" noChangeArrowheads="1"/>
            </p:cNvPicPr>
            <p:nvPr/>
          </p:nvPicPr>
          <p:blipFill>
            <a:blip r:embed="rId3">
              <a:grayscl/>
            </a:blip>
            <a:srcRect/>
            <a:stretch>
              <a:fillRect/>
            </a:stretch>
          </p:blipFill>
          <p:spPr bwMode="auto">
            <a:xfrm rot="-5400000">
              <a:off x="2462040" y="2815874"/>
              <a:ext cx="1280809" cy="7788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4" name="Přímá spojnice 23"/>
            <p:cNvCxnSpPr/>
            <p:nvPr/>
          </p:nvCxnSpPr>
          <p:spPr>
            <a:xfrm>
              <a:off x="2339752" y="1268760"/>
              <a:ext cx="431651" cy="133849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C49895-F27C-4028-96AF-49B8D1DFC8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grpSp>
        <p:nvGrpSpPr>
          <p:cNvPr id="3" name="Skupina 2"/>
          <p:cNvGrpSpPr>
            <a:grpSpLocks/>
          </p:cNvGrpSpPr>
          <p:nvPr/>
        </p:nvGrpSpPr>
        <p:grpSpPr bwMode="auto">
          <a:xfrm rot="16200000" flipV="1">
            <a:off x="2382838" y="808038"/>
            <a:ext cx="528637" cy="2408237"/>
            <a:chOff x="3716290" y="3429000"/>
            <a:chExt cx="639687" cy="2915246"/>
          </a:xfrm>
        </p:grpSpPr>
        <p:sp>
          <p:nvSpPr>
            <p:cNvPr id="4" name="Krychle 3"/>
            <p:cNvSpPr/>
            <p:nvPr/>
          </p:nvSpPr>
          <p:spPr>
            <a:xfrm>
              <a:off x="3716290" y="3688431"/>
              <a:ext cx="639687" cy="2655815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" name="Krychle 4"/>
            <p:cNvSpPr/>
            <p:nvPr/>
          </p:nvSpPr>
          <p:spPr>
            <a:xfrm>
              <a:off x="3716289" y="3429001"/>
              <a:ext cx="639687" cy="415091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6" name="Skupina 5"/>
          <p:cNvGrpSpPr>
            <a:grpSpLocks/>
          </p:cNvGrpSpPr>
          <p:nvPr/>
        </p:nvGrpSpPr>
        <p:grpSpPr bwMode="auto">
          <a:xfrm rot="5400000" flipH="1">
            <a:off x="5911057" y="807244"/>
            <a:ext cx="528637" cy="2409825"/>
            <a:chOff x="3716290" y="3429000"/>
            <a:chExt cx="639687" cy="2915246"/>
          </a:xfrm>
        </p:grpSpPr>
        <p:sp>
          <p:nvSpPr>
            <p:cNvPr id="7" name="Krychle 6"/>
            <p:cNvSpPr/>
            <p:nvPr/>
          </p:nvSpPr>
          <p:spPr>
            <a:xfrm>
              <a:off x="3716290" y="3690181"/>
              <a:ext cx="639687" cy="2655986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Krychle 7"/>
            <p:cNvSpPr/>
            <p:nvPr/>
          </p:nvSpPr>
          <p:spPr>
            <a:xfrm>
              <a:off x="3716289" y="3429001"/>
              <a:ext cx="639687" cy="414818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539750" y="981075"/>
            <a:ext cx="3375025" cy="46196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1. Opačné póly magnetu: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750" y="3716338"/>
            <a:ext cx="3278188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2</a:t>
            </a: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n-cs"/>
              </a:rPr>
              <a:t>. Stejné póly magnetu: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 rot="16200000" flipV="1">
            <a:off x="2598738" y="3430588"/>
            <a:ext cx="528637" cy="2408237"/>
            <a:chOff x="3716290" y="3429000"/>
            <a:chExt cx="639687" cy="2915246"/>
          </a:xfrm>
        </p:grpSpPr>
        <p:sp>
          <p:nvSpPr>
            <p:cNvPr id="13" name="Krychle 12"/>
            <p:cNvSpPr/>
            <p:nvPr/>
          </p:nvSpPr>
          <p:spPr>
            <a:xfrm>
              <a:off x="3716290" y="3688431"/>
              <a:ext cx="639687" cy="2655815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4" name="Krychle 13"/>
            <p:cNvSpPr/>
            <p:nvPr/>
          </p:nvSpPr>
          <p:spPr>
            <a:xfrm>
              <a:off x="3716289" y="3429001"/>
              <a:ext cx="639687" cy="415091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4316413" y="4370388"/>
            <a:ext cx="2393950" cy="528637"/>
            <a:chOff x="5093105" y="4365104"/>
            <a:chExt cx="2393944" cy="528667"/>
          </a:xfrm>
        </p:grpSpPr>
        <p:sp>
          <p:nvSpPr>
            <p:cNvPr id="17" name="Krychle 16"/>
            <p:cNvSpPr/>
            <p:nvPr/>
          </p:nvSpPr>
          <p:spPr>
            <a:xfrm rot="5400000" flipH="1">
              <a:off x="5000221" y="4457988"/>
              <a:ext cx="528667" cy="342899"/>
            </a:xfrm>
            <a:prstGeom prst="cube">
              <a:avLst>
                <a:gd name="adj" fmla="val 36299"/>
              </a:avLst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0" name="Krychle 19"/>
            <p:cNvSpPr/>
            <p:nvPr/>
          </p:nvSpPr>
          <p:spPr>
            <a:xfrm rot="5400000" flipH="1">
              <a:off x="6124962" y="3531684"/>
              <a:ext cx="528667" cy="2195507"/>
            </a:xfrm>
            <a:prstGeom prst="cub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2743200" y="2751138"/>
            <a:ext cx="2981325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Magnety se přitahují.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71775" y="5272088"/>
            <a:ext cx="2992438" cy="460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Magnety se odpuzují.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51 0.00717 L 0.06094 0.00717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3" y="0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15 0.00717 L -0.08091 0.007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0.01297 L -0.00278 0.01274 C -0.00382 0.01274 -0.00538 0.01459 -0.00677 0.01528 C -0.00816 0.01505 -0.00955 0.01366 -0.01059 0.01366 C -0.01163 0.01389 -0.01458 0.01459 -0.01528 0.01551 L -0.01562 0.0338 L -0.0184 0.01088 L -0.02014 0.01436 L -0.02187 0.01528 L -0.02535 0.01528 C -0.02847 0.01505 -0.03073 0.01737 -0.03073 0.0176 C -0.03142 0.0176 -0.03281 0.01783 -0.03385 0.0176 C -0.03489 0.01783 -0.03594 0.01598 -0.03611 0.01575 C -0.03837 0.01575 -0.03802 0.01598 -0.03819 0.01598 L -0.04149 0.01575 L -0.04305 0.01575 " pathEditMode="relative" rAng="10601639" ptsTypes="FfffFFFFFffffFFF">
                                      <p:cBhvr>
                                        <p:cTn id="43" dur="2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18" y="972"/>
                                    </p:animMotion>
                                  </p:childTnLst>
                                </p:cTn>
                              </p:par>
                              <p:par>
                                <p:cTn id="44" presetID="4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13 0.01158 L -0.02066 0.01158 C -0.01875 0.01158 -0.01684 0.01065 -0.0151 0.01065 C -0.01389 0.01065 -0.01146 0.01112 -0.01042 0.01112 C -0.00868 0.01112 -0.00729 0.01088 -0.00451 0.01088 L -0.00243 0.00255 L -0.00017 0.0132 L 0.00226 0.01158 L 0.00452 0.01088 L 0.00972 0.01135 C 0.01215 0.01112 0.01406 0.01042 0.01649 0.00996 C 0.01736 0.00996 0.01945 0.00996 0.02066 0.00996 C 0.02188 0.01019 0.02309 0.01112 0.02344 0.01112 C 0.02413 0.01135 0.02552 0.01112 0.02656 0.01112 L 0.02795 0.01158 L 0.03038 0.01158 " pathEditMode="relative" rAng="0" ptsTypes="FfffFFFFFffffFFF">
                                      <p:cBhvr>
                                        <p:cTn id="45" dur="27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6" y="-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co je důležité?</a:t>
            </a:r>
          </a:p>
        </p:txBody>
      </p:sp>
      <p:sp>
        <p:nvSpPr>
          <p:cNvPr id="26626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8270804-0812-4712-9A13-8697728E775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6700" y="1878013"/>
            <a:ext cx="8553450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Na každé těleso v blízkosti Země působí gravitační síla. Gravitační síla je vždy přitažlivá a působí na každé těleso.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6700" y="2852738"/>
            <a:ext cx="8553450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+mn-lt"/>
                <a:cs typeface="+mn-cs"/>
              </a:rPr>
              <a:t>Čím větší je hmotnost tělesa, tím větší má gravitační sílu.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700" y="3573463"/>
            <a:ext cx="8553450" cy="822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>
              <a:buFont typeface="Arial" charset="0"/>
              <a:buChar char="•"/>
            </a:pPr>
            <a:r>
              <a:rPr lang="cs-CZ" sz="2400">
                <a:solidFill>
                  <a:srgbClr val="1B4171"/>
                </a:solidFill>
                <a:latin typeface="Candara" pitchFamily="34" charset="0"/>
              </a:rPr>
              <a:t>Prostor kolem Země, kde působí gravitační síla</a:t>
            </a:r>
            <a:r>
              <a:rPr lang="cs-CZ" sz="2400">
                <a:solidFill>
                  <a:srgbClr val="1B4171"/>
                </a:solidFill>
              </a:rPr>
              <a:t>,</a:t>
            </a:r>
            <a:r>
              <a:rPr lang="cs-CZ" sz="2400">
                <a:solidFill>
                  <a:srgbClr val="1B4171"/>
                </a:solidFill>
                <a:latin typeface="Candara" pitchFamily="34" charset="0"/>
              </a:rPr>
              <a:t> se nazývá gravitační pole.</a:t>
            </a:r>
            <a:endParaRPr lang="cs-CZ" sz="2400" b="1">
              <a:solidFill>
                <a:srgbClr val="217436"/>
              </a:solidFill>
              <a:latin typeface="Candar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6700" y="4614863"/>
            <a:ext cx="8266113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+mn-lt"/>
                <a:cs typeface="+mn-cs"/>
              </a:rPr>
              <a:t>Magnetická síla je buď přitažlivá, nebo odpudivá. Působí jen na magnety nebo železné předměty.</a:t>
            </a:r>
            <a:endParaRPr lang="cs-CZ" sz="2400" b="1" dirty="0">
              <a:solidFill>
                <a:schemeClr val="accent4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3" descr="C:\Users\sen\AppData\Local\Microsoft\Windows\Temporary Internet Files\Content.IE5\WWS2MI0Z\dglxasset[1].aspx"/>
          <p:cNvPicPr>
            <a:picLocks noChangeAspect="1" noChangeArrowheads="1"/>
          </p:cNvPicPr>
          <p:nvPr/>
        </p:nvPicPr>
        <p:blipFill>
          <a:blip r:embed="rId2">
            <a:grayscl/>
            <a:biLevel thresh="50000"/>
          </a:blip>
          <a:srcRect/>
          <a:stretch>
            <a:fillRect/>
          </a:stretch>
        </p:blipFill>
        <p:spPr bwMode="auto">
          <a:xfrm rot="596718">
            <a:off x="7531100" y="1228725"/>
            <a:ext cx="10096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Zástupný symbol pro číslo snímku 1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34E95B-04C0-46EE-A1E2-7FBAD1EDF3B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pic>
        <p:nvPicPr>
          <p:cNvPr id="3" name="Picture 3" descr="C:\Users\sen\AppData\Local\Microsoft\Windows\Temporary Internet Files\Content.IE5\WWS2MI0Z\dglxasset[1].aspx"/>
          <p:cNvPicPr>
            <a:picLocks noChangeAspect="1" noChangeArrowheads="1"/>
          </p:cNvPicPr>
          <p:nvPr/>
        </p:nvPicPr>
        <p:blipFill>
          <a:blip r:embed="rId2">
            <a:grayscl/>
            <a:biLevel thresh="50000"/>
          </a:blip>
          <a:srcRect/>
          <a:stretch>
            <a:fillRect/>
          </a:stretch>
        </p:blipFill>
        <p:spPr bwMode="auto">
          <a:xfrm>
            <a:off x="468313" y="3860800"/>
            <a:ext cx="1008062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4" descr="C:\Users\sen\AppData\Local\Microsoft\Windows\Temporary Internet Files\Content.IE5\OKK7SFPI\MP900289240[1].jpg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3F30D">
                <a:tint val="45000"/>
                <a:satMod val="400000"/>
              </a:srgbClr>
            </a:duotone>
            <a:extLst>
              <a:ext uri="{BEBA8EAE-BF5A-486C-A8C5-ECC9F3942E4B}"/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442953" y="1802433"/>
            <a:ext cx="1706297" cy="1094875"/>
          </a:xfrm>
          <a:prstGeom prst="rect">
            <a:avLst/>
          </a:prstGeom>
          <a:noFill/>
          <a:extLst>
            <a:ext uri="{909E8E84-426E-40DD-AFC4-6F175D3DCCD1}"/>
          </a:extLst>
        </p:spPr>
      </p:pic>
      <p:pic>
        <p:nvPicPr>
          <p:cNvPr id="5" name="Picture 5" descr="C:\Users\sen\AppData\Local\Microsoft\Windows\Temporary Internet Files\Content.IE5\ETR1H94E\MP90043084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225" y="4424363"/>
            <a:ext cx="255111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" name="Skupina 8"/>
          <p:cNvGrpSpPr>
            <a:grpSpLocks/>
          </p:cNvGrpSpPr>
          <p:nvPr/>
        </p:nvGrpSpPr>
        <p:grpSpPr bwMode="auto">
          <a:xfrm>
            <a:off x="2252663" y="4594225"/>
            <a:ext cx="1016000" cy="1449388"/>
            <a:chOff x="6037558" y="1259901"/>
            <a:chExt cx="1015502" cy="1448825"/>
          </a:xfrm>
        </p:grpSpPr>
        <p:pic>
          <p:nvPicPr>
            <p:cNvPr id="27692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93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" name="TextovéPole 11"/>
          <p:cNvSpPr txBox="1"/>
          <p:nvPr/>
        </p:nvSpPr>
        <p:spPr>
          <a:xfrm>
            <a:off x="323850" y="1657350"/>
            <a:ext cx="3743325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1. Jak se nazývá síla, kterou Země přitahuje předměty?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850" y="2420938"/>
            <a:ext cx="180022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)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 přitažlivá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850" y="2822575"/>
            <a:ext cx="22494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b) magnetická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850" y="1292225"/>
            <a:ext cx="3311525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2. Čím má těleso větší hmotnost, tím je jeho gravitační síla..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850" y="2492375"/>
            <a:ext cx="16557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a) menší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0825" y="2967038"/>
            <a:ext cx="16557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 b) větší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2740025" y="2949575"/>
            <a:ext cx="1016000" cy="1449388"/>
            <a:chOff x="6037558" y="1259901"/>
            <a:chExt cx="1015502" cy="1448825"/>
          </a:xfrm>
        </p:grpSpPr>
        <p:pic>
          <p:nvPicPr>
            <p:cNvPr id="27690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91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1" name="TextovéPole 20"/>
          <p:cNvSpPr txBox="1"/>
          <p:nvPr/>
        </p:nvSpPr>
        <p:spPr>
          <a:xfrm>
            <a:off x="323850" y="1341438"/>
            <a:ext cx="4176713" cy="1200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3.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Prostor kolem Země, kde působí její přitažlivá síla se nazývá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3850" y="2492375"/>
            <a:ext cx="360045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a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) magnetické pole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850" y="2967038"/>
            <a:ext cx="36734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b) 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g</a:t>
            </a:r>
            <a:r>
              <a:rPr lang="cs-CZ" sz="2400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ravitační pole</a:t>
            </a:r>
            <a:endParaRPr lang="cs-CZ" sz="2400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3962400" y="3886200"/>
            <a:ext cx="1016000" cy="1447800"/>
            <a:chOff x="6037558" y="1259901"/>
            <a:chExt cx="1015502" cy="1448825"/>
          </a:xfrm>
        </p:grpSpPr>
        <p:pic>
          <p:nvPicPr>
            <p:cNvPr id="27688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89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7" name="TextovéPole 26"/>
          <p:cNvSpPr txBox="1"/>
          <p:nvPr/>
        </p:nvSpPr>
        <p:spPr>
          <a:xfrm>
            <a:off x="396875" y="1557338"/>
            <a:ext cx="3578225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4. Gravitační síla je vždy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5288" y="2133600"/>
            <a:ext cx="1951037" cy="460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a) přitažlivá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95288" y="2606675"/>
            <a:ext cx="1951037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b) odpudivá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4470400" y="2298700"/>
            <a:ext cx="1014413" cy="1447800"/>
            <a:chOff x="6037558" y="1259901"/>
            <a:chExt cx="1015502" cy="1448825"/>
          </a:xfrm>
        </p:grpSpPr>
        <p:pic>
          <p:nvPicPr>
            <p:cNvPr id="27686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87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3" name="TextovéPole 32"/>
          <p:cNvSpPr txBox="1"/>
          <p:nvPr/>
        </p:nvSpPr>
        <p:spPr>
          <a:xfrm>
            <a:off x="323850" y="1628775"/>
            <a:ext cx="3671888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5. Magnetická síla působí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23850" y="2205038"/>
            <a:ext cx="34194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a) jen na některá tělesa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3850" y="2679700"/>
            <a:ext cx="35274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b) na všechna tělesa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36" name="Skupina 35"/>
          <p:cNvGrpSpPr>
            <a:grpSpLocks/>
          </p:cNvGrpSpPr>
          <p:nvPr/>
        </p:nvGrpSpPr>
        <p:grpSpPr bwMode="auto">
          <a:xfrm>
            <a:off x="5657850" y="3143250"/>
            <a:ext cx="1016000" cy="1449388"/>
            <a:chOff x="6037558" y="1259901"/>
            <a:chExt cx="1015502" cy="1448825"/>
          </a:xfrm>
        </p:grpSpPr>
        <p:pic>
          <p:nvPicPr>
            <p:cNvPr id="27684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85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9" name="TextovéPole 38"/>
          <p:cNvSpPr txBox="1"/>
          <p:nvPr/>
        </p:nvSpPr>
        <p:spPr>
          <a:xfrm>
            <a:off x="396875" y="1484313"/>
            <a:ext cx="4103688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6</a:t>
            </a: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. Magnetická síla Země je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95288" y="2060575"/>
            <a:ext cx="3492500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a) větší, než přitažlivá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95288" y="2535238"/>
            <a:ext cx="3724275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b) menší, než přitažlivá</a:t>
            </a:r>
            <a:endParaRPr lang="cs-CZ" sz="24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grpSp>
        <p:nvGrpSpPr>
          <p:cNvPr id="42" name="Skupina 41"/>
          <p:cNvGrpSpPr>
            <a:grpSpLocks/>
          </p:cNvGrpSpPr>
          <p:nvPr/>
        </p:nvGrpSpPr>
        <p:grpSpPr bwMode="auto">
          <a:xfrm>
            <a:off x="6229350" y="1716088"/>
            <a:ext cx="1016000" cy="1447800"/>
            <a:chOff x="6037558" y="1259901"/>
            <a:chExt cx="1015502" cy="1448825"/>
          </a:xfrm>
        </p:grpSpPr>
        <p:pic>
          <p:nvPicPr>
            <p:cNvPr id="27682" name="Picture 3" descr="C:\Users\sen\AppData\Local\Microsoft\Windows\Temporary Internet Files\Content.IE5\WWS2MI0Z\dglxasset[1].aspx"/>
            <p:cNvPicPr>
              <a:picLocks noChangeAspect="1" noChangeArrowheads="1"/>
            </p:cNvPicPr>
            <p:nvPr/>
          </p:nvPicPr>
          <p:blipFill>
            <a:blip r:embed="rId2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6037558" y="1259901"/>
              <a:ext cx="1008112" cy="936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7683" name="Picture 6" descr="C:\Users\sen\AppData\Local\Microsoft\Windows\Temporary Internet Files\Content.IE5\NS4GRBO0\MC900371078[1].wmf"/>
            <p:cNvPicPr>
              <a:picLocks noChangeAspect="1" noChangeArrowheads="1"/>
            </p:cNvPicPr>
            <p:nvPr/>
          </p:nvPicPr>
          <p:blipFill>
            <a:blip r:embed="rId5">
              <a:lum bright="-20000" contrast="40000"/>
            </a:blip>
            <a:srcRect/>
            <a:stretch>
              <a:fillRect/>
            </a:stretch>
          </p:blipFill>
          <p:spPr bwMode="auto">
            <a:xfrm rot="6850173">
              <a:off x="6119117" y="1774784"/>
              <a:ext cx="1025367" cy="8425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45" name="TextovéPole 44"/>
          <p:cNvSpPr txBox="1"/>
          <p:nvPr/>
        </p:nvSpPr>
        <p:spPr>
          <a:xfrm>
            <a:off x="468313" y="1628775"/>
            <a:ext cx="4319587" cy="830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7. Magnetická síla je přitažlivá, když na sebe působí 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468313" y="2420938"/>
            <a:ext cx="3887787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a) dva stejné póly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68313" y="2895600"/>
            <a:ext cx="35274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+mn-lt"/>
                <a:cs typeface="+mn-cs"/>
              </a:rPr>
              <a:t>b) dva opačné póly </a:t>
            </a:r>
            <a:endParaRPr lang="cs-CZ" sz="2400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77813" y="331788"/>
            <a:ext cx="8542337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</a:rPr>
              <a:t>Doletíš až na Měsíc? Klikni 2x a pak už jen postupně klikej na astronauta…Hodně štěstí a příjemný let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  <a:latin typeface="+mn-lt"/>
                <a:cs typeface="+mn-cs"/>
                <a:sym typeface="Wingdings" pitchFamily="2" charset="2"/>
              </a:rPr>
              <a:t></a:t>
            </a:r>
            <a:endParaRPr lang="cs-CZ" sz="2400" b="1" dirty="0">
              <a:solidFill>
                <a:schemeClr val="accent2">
                  <a:lumMod val="50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4" fill="hold">
                      <p:stCondLst>
                        <p:cond delay="0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21" grpId="0"/>
      <p:bldP spid="21" grpId="1"/>
      <p:bldP spid="22" grpId="0"/>
      <p:bldP spid="22" grpId="1"/>
      <p:bldP spid="23" grpId="0"/>
      <p:bldP spid="23" grpId="1"/>
      <p:bldP spid="27" grpId="0"/>
      <p:bldP spid="27" grpId="1"/>
      <p:bldP spid="28" grpId="0"/>
      <p:bldP spid="28" grpId="1"/>
      <p:bldP spid="29" grpId="0"/>
      <p:bldP spid="29" grpId="1"/>
      <p:bldP spid="33" grpId="0"/>
      <p:bldP spid="33" grpId="1"/>
      <p:bldP spid="34" grpId="0"/>
      <p:bldP spid="34" grpId="1"/>
      <p:bldP spid="35" grpId="0"/>
      <p:bldP spid="35" grpId="1"/>
      <p:bldP spid="39" grpId="0"/>
      <p:bldP spid="39" grpId="1"/>
      <p:bldP spid="40" grpId="0"/>
      <p:bldP spid="40" grpId="1"/>
      <p:bldP spid="41" grpId="0"/>
      <p:bldP spid="41" grpId="1"/>
      <p:bldP spid="45" grpId="0"/>
      <p:bldP spid="45" grpId="1"/>
      <p:bldP spid="46" grpId="0"/>
      <p:bldP spid="46" grpId="1"/>
      <p:bldP spid="47" grpId="0"/>
      <p:bldP spid="47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1"/>
          <p:cNvSpPr>
            <a:spLocks noGrp="1"/>
          </p:cNvSpPr>
          <p:nvPr>
            <p:ph idx="1"/>
          </p:nvPr>
        </p:nvSpPr>
        <p:spPr>
          <a:xfrm>
            <a:off x="395288" y="1484313"/>
            <a:ext cx="8280400" cy="4897437"/>
          </a:xfrm>
        </p:spPr>
        <p:txBody>
          <a:bodyPr/>
          <a:lstStyle/>
          <a:p>
            <a:r>
              <a:rPr lang="cs-CZ" sz="1800" i="1" u="sng" smtClean="0"/>
              <a:t>Použitá literatura:</a:t>
            </a:r>
          </a:p>
          <a:p>
            <a:r>
              <a:rPr lang="cs-CZ" sz="1800" smtClean="0"/>
              <a:t>Přírodověda pro 5. roč., SPN, 2011</a:t>
            </a:r>
          </a:p>
          <a:p>
            <a:r>
              <a:rPr lang="cs-CZ" sz="1800" i="1" u="sng" smtClean="0"/>
              <a:t>Galerie: microsoft.office.com</a:t>
            </a:r>
            <a:endParaRPr lang="cs-CZ" sz="1800" smtClean="0"/>
          </a:p>
        </p:txBody>
      </p:sp>
      <p:sp>
        <p:nvSpPr>
          <p:cNvPr id="2867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57115CC-BA2F-4F19-A869-68E635F5001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867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15482</TotalTime>
  <Words>637</Words>
  <Application>Microsoft Office PowerPoint</Application>
  <PresentationFormat>On-screen Show (4:3)</PresentationFormat>
  <Paragraphs>91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Candara</vt:lpstr>
      <vt:lpstr>Arial</vt:lpstr>
      <vt:lpstr>Symbol</vt:lpstr>
      <vt:lpstr>Calibri</vt:lpstr>
      <vt:lpstr>Wingdings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Snímek 3</vt:lpstr>
      <vt:lpstr>Snímek 4</vt:lpstr>
      <vt:lpstr>Gravitace</vt:lpstr>
      <vt:lpstr>Gravitace</vt:lpstr>
      <vt:lpstr>Gravitace</vt:lpstr>
      <vt:lpstr>Magnetická síla</vt:lpstr>
      <vt:lpstr>Snímek 9</vt:lpstr>
      <vt:lpstr>Snímek 10</vt:lpstr>
      <vt:lpstr>Snímek 11</vt:lpstr>
      <vt:lpstr>A co je důležité?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275</cp:revision>
  <dcterms:created xsi:type="dcterms:W3CDTF">2013-05-10T12:01:16Z</dcterms:created>
  <dcterms:modified xsi:type="dcterms:W3CDTF">2014-03-12T19:55:01Z</dcterms:modified>
</cp:coreProperties>
</file>