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2"/>
  </p:notesMasterIdLst>
  <p:sldIdLst>
    <p:sldId id="256" r:id="rId2"/>
    <p:sldId id="262" r:id="rId3"/>
    <p:sldId id="265" r:id="rId4"/>
    <p:sldId id="276" r:id="rId5"/>
    <p:sldId id="261" r:id="rId6"/>
    <p:sldId id="266" r:id="rId7"/>
    <p:sldId id="280" r:id="rId8"/>
    <p:sldId id="279" r:id="rId9"/>
    <p:sldId id="277" r:id="rId10"/>
    <p:sldId id="292" r:id="rId11"/>
    <p:sldId id="282" r:id="rId12"/>
    <p:sldId id="290" r:id="rId13"/>
    <p:sldId id="271" r:id="rId14"/>
    <p:sldId id="281" r:id="rId15"/>
    <p:sldId id="291" r:id="rId16"/>
    <p:sldId id="289" r:id="rId17"/>
    <p:sldId id="283" r:id="rId18"/>
    <p:sldId id="288" r:id="rId19"/>
    <p:sldId id="284" r:id="rId20"/>
    <p:sldId id="26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Neživá příroda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VY_32_INOVACE_USAZENÉ HORNINY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Miluše </a:t>
          </a:r>
          <a:r>
            <a:rPr lang="cs-CZ" sz="2000" b="1" dirty="0" err="1" smtClean="0"/>
            <a:t>Senetová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říjen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Miluše </a:t>
          </a:r>
          <a:r>
            <a:rPr lang="cs-CZ" sz="2000" b="1" kern="1200" dirty="0" err="1" smtClean="0"/>
            <a:t>Senetová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říjen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Neživá příroda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VY_32_INOVACE_USAZENÉ HORNINY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0589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12.3.2014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12.3.2014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12.3.2014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Adr%C5%A1pa%C5%A1sko-teplick%C3%A9_sk%C3%A1ly" TargetMode="External"/><Relationship Id="rId2" Type="http://schemas.openxmlformats.org/officeDocument/2006/relationships/hyperlink" Target="http://cs.wikipedia.org/wiki/%C4%8Cesk%C3%BD_r%C3%A1j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raha,_Katedr%C3%A1la,_JV_01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Betl%C3%A9m_(Kuks)" TargetMode="External"/><Relationship Id="rId4" Type="http://schemas.openxmlformats.org/officeDocument/2006/relationships/hyperlink" Target="http://www.kokam.cz/oprava-karlova-mostu.php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l%C3%BDnsk%C3%A1_kolon%C3%A1da_002.JPG" TargetMode="External"/><Relationship Id="rId2" Type="http://schemas.openxmlformats.org/officeDocument/2006/relationships/hyperlink" Target="http://cs.wikipedia.org/wiki/N%C3%A1rodn%C3%AD_divadlo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MObnu381Ypo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HMt4U1IrjY" TargetMode="External"/><Relationship Id="rId2" Type="http://schemas.openxmlformats.org/officeDocument/2006/relationships/hyperlink" Target="http://www.youtube.com/watch?v=XMSW5tNhv9s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wav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wav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wav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wav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wav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wav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wav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wav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wav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697909648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1024467" y="2420888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dirty="0" smtClean="0"/>
              <a:t>Materiál slouží k vysvětlení pojmu „usazené horniny“, představí žákům </a:t>
            </a:r>
            <a:r>
              <a:rPr lang="cs-CZ" dirty="0" smtClean="0"/>
              <a:t>pískovec (</a:t>
            </a:r>
            <a:r>
              <a:rPr lang="cs-CZ" dirty="0" smtClean="0"/>
              <a:t>i v rámci </a:t>
            </a:r>
            <a:r>
              <a:rPr lang="cs-CZ" dirty="0" smtClean="0"/>
              <a:t>regionu – královédvorské pískovce, hořický pískovec) </a:t>
            </a:r>
            <a:r>
              <a:rPr lang="cs-CZ" dirty="0" smtClean="0"/>
              <a:t>a vápenec</a:t>
            </a:r>
          </a:p>
          <a:p>
            <a:pPr algn="just"/>
            <a:r>
              <a:rPr lang="cs-CZ" dirty="0" smtClean="0"/>
              <a:t>Je určen pro žáky 5. ročníku.</a:t>
            </a:r>
          </a:p>
          <a:p>
            <a:pPr algn="just"/>
            <a:r>
              <a:rPr lang="cs-CZ" dirty="0" smtClean="0"/>
              <a:t>Časová dotace – 25 minut.</a:t>
            </a:r>
          </a:p>
          <a:p>
            <a:pPr algn="just"/>
            <a:r>
              <a:rPr lang="cs-CZ" dirty="0" smtClean="0"/>
              <a:t>Snímky </a:t>
            </a:r>
            <a:r>
              <a:rPr lang="cs-CZ" dirty="0" smtClean="0"/>
              <a:t>využívají videí, umístěných na internetu, proto je nutností  při prezentaci přístup k němu. Materiál pracuje s ukázkou těžby usazených hornin, jejím vlivem na životní prostředí, nabízí ukázku práce s horninami , jejich využití</a:t>
            </a:r>
            <a:endParaRPr lang="cs-CZ" dirty="0" smtClean="0"/>
          </a:p>
          <a:p>
            <a:pPr algn="just"/>
            <a:r>
              <a:rPr lang="cs-CZ" dirty="0" smtClean="0"/>
              <a:t>pochopení </a:t>
            </a:r>
            <a:r>
              <a:rPr lang="cs-CZ" dirty="0" smtClean="0"/>
              <a:t>tématu si žáci ověří v </a:t>
            </a:r>
            <a:r>
              <a:rPr lang="cs-CZ" dirty="0" smtClean="0"/>
              <a:t>závěrečném </a:t>
            </a:r>
            <a:r>
              <a:rPr lang="cs-CZ" dirty="0" err="1" smtClean="0"/>
              <a:t>minitestu</a:t>
            </a:r>
            <a:r>
              <a:rPr lang="cs-CZ" dirty="0" smtClean="0"/>
              <a:t> – výběrem ze tří možností, při kliknutím na špatnou odpověď mizí, při správném výběru jsou žáci odměněni potleskem</a:t>
            </a:r>
            <a:endParaRPr lang="cs-CZ" dirty="0" smtClean="0"/>
          </a:p>
          <a:p>
            <a:pPr algn="just"/>
            <a:r>
              <a:rPr lang="cs-CZ" dirty="0" smtClean="0"/>
              <a:t>Materiál obsahuje </a:t>
            </a:r>
            <a:r>
              <a:rPr lang="cs-CZ" dirty="0" smtClean="0"/>
              <a:t>20 </a:t>
            </a:r>
            <a:r>
              <a:rPr lang="cs-CZ" dirty="0" smtClean="0"/>
              <a:t>stran a je určen k interaktivní výuce.</a:t>
            </a: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Horniny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13261" y="1974031"/>
            <a:ext cx="5395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loženy z nerostů (minerálů)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13260" y="2880156"/>
            <a:ext cx="37321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l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idé je těží a zpracovávají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13260" y="3786281"/>
            <a:ext cx="367600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d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ělí se na: 	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-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vyvřelé</a:t>
            </a:r>
          </a:p>
          <a:p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	- usazené</a:t>
            </a:r>
          </a:p>
          <a:p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	- přeměněné</a:t>
            </a:r>
          </a:p>
          <a:p>
            <a:pPr marL="2171700" lvl="4" indent="-342900">
              <a:buFont typeface="Arial" pitchFamily="34" charset="0"/>
              <a:buChar char="•"/>
            </a:pP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5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212976"/>
            <a:ext cx="8229600" cy="1252728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USAZENÉ HORNINY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37164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99592" y="1988840"/>
            <a:ext cx="51125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Usazováním drobných pevných částeček na souši nebo na dně pravěkých moří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apř. vrstvy písku (zrnka křemene) – použití ve stavebnictví, při výrobě skla</a:t>
            </a:r>
            <a:endParaRPr lang="cs-CZ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00720" y="1764812"/>
            <a:ext cx="7167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tmelení, spojení sypkého písku</a:t>
            </a:r>
            <a:endParaRPr lang="cs-CZ" sz="2400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3156" y="938717"/>
            <a:ext cx="2980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Pískovec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0720" y="5605701"/>
            <a:ext cx="7445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ateriál stavitelů, sochařů, kameníků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0720" y="2725034"/>
            <a:ext cx="7574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kalní útvary – skalní města (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Český ráj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3"/>
              </a:rPr>
              <a:t>Broumovsko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10800000" flipV="1">
            <a:off x="600721" y="4645478"/>
            <a:ext cx="6931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d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obře se opracovává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0720" y="3685256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éně odolný kámen, poměrně měkký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551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252294" y="692696"/>
            <a:ext cx="46394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Pískovec v našem okolí</a:t>
            </a:r>
            <a:endParaRPr lang="cs-CZ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15525" y="1700808"/>
            <a:ext cx="72728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    Královédvorské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pískovce</a:t>
            </a:r>
          </a:p>
          <a:p>
            <a:pPr marL="342900" indent="-342900">
              <a:buFontTx/>
              <a:buChar char="-"/>
            </a:pP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kocbeřský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pískovec (těžený u obce Kocbeře)</a:t>
            </a:r>
          </a:p>
          <a:p>
            <a:pPr marL="342900" indent="-342900">
              <a:buFontTx/>
              <a:buChar char="-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jemnozrnný křemenný pískovec šedobílé až nažloutlé barvy, jeden z nejtvrdších a nejodolnějších pískovců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v ČR (opravy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  <a:hlinkClick r:id="rId3"/>
              </a:rPr>
              <a:t>Katedrály sv. Víta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  <a:hlinkClick r:id="rId4"/>
              </a:rPr>
              <a:t>Karlova mostu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</a:p>
          <a:p>
            <a:pPr marL="342900" indent="-342900">
              <a:buFontTx/>
              <a:buChar char="-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d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říve se těžilo i v lokalitách  kuksko-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stanovické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, betlémské, doubravické a hradišťské </a:t>
            </a:r>
          </a:p>
          <a:p>
            <a:pPr marL="342900" indent="-342900">
              <a:buFontTx/>
              <a:buChar char="-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období baroka velký rozmach těžby vlivem aktivit hraběte Šporka (Kuks) a činností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  <a:hlinkClick r:id="rId5"/>
              </a:rPr>
              <a:t>sochaře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  <a:hlinkClick r:id="rId5"/>
              </a:rPr>
              <a:t>M.B.Brauna</a:t>
            </a:r>
            <a:endParaRPr lang="cs-CZ" sz="2400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24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935596" y="1628800"/>
            <a:ext cx="72728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Hořický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pískovec</a:t>
            </a:r>
            <a:r>
              <a:rPr lang="cs-CZ" sz="2400" b="1" dirty="0" smtClean="0"/>
              <a:t> </a:t>
            </a:r>
            <a:endParaRPr lang="cs-CZ" sz="24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místy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narezavělý nebo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nazelenalý</a:t>
            </a:r>
          </a:p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převážně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jemnozrnný pískovec,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obsahuje kolem 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90% křemene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kamenická škola</a:t>
            </a:r>
          </a:p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použit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např. na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dostavbu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svatovítské katedrály, stavbu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hlinkClick r:id="rId2" action="ppaction://hlinkfile" tooltip="Národní divadlo"/>
              </a:rPr>
              <a:t>Národního divadla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či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hlinkClick r:id="rId3" tooltip="Mlýnská kolonáda"/>
              </a:rPr>
              <a:t>Mlýnské kolonády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v Karlových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Varech</a:t>
            </a:r>
          </a:p>
          <a:p>
            <a:pPr marL="342900" indent="-342900">
              <a:buFontTx/>
              <a:buChar char="-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u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kázka práce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  <a:hlinkClick r:id="rId4"/>
              </a:rPr>
              <a:t>sochařů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259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96183" y="1764812"/>
            <a:ext cx="7167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znik před miliony let na dně moří</a:t>
            </a:r>
            <a:endParaRPr lang="cs-CZ" sz="2400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5822" y="911061"/>
            <a:ext cx="2980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Vápenec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6183" y="3641022"/>
            <a:ext cx="75741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p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oužití: stavební kámen, surovina pro výrobu cementu a vápna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10800000" flipV="1">
            <a:off x="596184" y="4763793"/>
            <a:ext cx="6931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ěžba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– veliká prašnost při drcení vápence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6183" y="2518251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sazování, hromadění vápenatých schránek mořských živočichů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10800000" flipV="1">
            <a:off x="596183" y="5517232"/>
            <a:ext cx="6931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ůže vytvářet pohoří nebo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3"/>
              </a:rPr>
              <a:t>krasová území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7" name="Picture 3" descr="C:\Users\sen\AppData\Local\Microsoft\Windows\Temporary Internet Files\Content.IE5\HC2CIDHU\MC900438055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971" y="2336920"/>
            <a:ext cx="810913" cy="81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en\AppData\Local\Microsoft\Windows\Temporary Internet Files\Content.IE5\Y4AYN048\MC90043805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064" y="2917625"/>
            <a:ext cx="725573" cy="72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en\AppData\Local\Microsoft\Windows\Temporary Internet Files\Content.IE5\JJK2P0U9\MM900283578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02922"/>
            <a:ext cx="936104" cy="489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9795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si:</a:t>
            </a:r>
            <a:r>
              <a:rPr lang="cs-CZ" dirty="0" smtClean="0">
                <a:sym typeface="Wingdings" pitchFamily="2" charset="2"/>
              </a:rPr>
              <a:t> 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644170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V následujících snímcích zkus ověřit své znalosti o usazených horninách, klikni na vybranou odpověď, svůj případný úspěch, nebo neúspěch uvidíš (nebo uslyšíš)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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199841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04156" y="2124472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Mrak 2"/>
          <p:cNvSpPr/>
          <p:nvPr/>
        </p:nvSpPr>
        <p:spPr>
          <a:xfrm>
            <a:off x="1051992" y="1556792"/>
            <a:ext cx="3312368" cy="1440160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Rozpadem vápenných schránek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33672" y="5076800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Mrak 3"/>
          <p:cNvSpPr/>
          <p:nvPr/>
        </p:nvSpPr>
        <p:spPr>
          <a:xfrm>
            <a:off x="1051992" y="4509120"/>
            <a:ext cx="3312368" cy="1440160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Rozpadem písku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j0214098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79576" y="3489920"/>
            <a:ext cx="457200" cy="457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Pískovec vznikl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1051992" y="2996952"/>
            <a:ext cx="3312368" cy="1440160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Spojením (stmelením) písku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8335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41694" y="3636640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Mrak 2"/>
          <p:cNvSpPr/>
          <p:nvPr/>
        </p:nvSpPr>
        <p:spPr>
          <a:xfrm>
            <a:off x="1115616" y="3233028"/>
            <a:ext cx="3456384" cy="1328047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při sopečné činnosti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01770" y="5053281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Mrak 3"/>
          <p:cNvSpPr/>
          <p:nvPr/>
        </p:nvSpPr>
        <p:spPr>
          <a:xfrm>
            <a:off x="1115616" y="4621232"/>
            <a:ext cx="3456384" cy="1328047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spojením vápna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j0214098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41694" y="2193921"/>
            <a:ext cx="457200" cy="457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Vápenec vznikal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1115616" y="1844823"/>
            <a:ext cx="3456384" cy="1328047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na dně moří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6862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04156" y="2124472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Mrak 2"/>
          <p:cNvSpPr/>
          <p:nvPr/>
        </p:nvSpPr>
        <p:spPr>
          <a:xfrm>
            <a:off x="1051992" y="1700808"/>
            <a:ext cx="3312368" cy="136815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jeskyně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55776" y="3564632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Mrak 3"/>
          <p:cNvSpPr/>
          <p:nvPr/>
        </p:nvSpPr>
        <p:spPr>
          <a:xfrm>
            <a:off x="1051992" y="3140968"/>
            <a:ext cx="3312368" cy="136815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krasy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j0214098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79576" y="4925180"/>
            <a:ext cx="457200" cy="457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Pískovec vytváří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1051992" y="4581128"/>
            <a:ext cx="3312368" cy="136815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skalní města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4250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41694" y="3636640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Mrak 2"/>
          <p:cNvSpPr/>
          <p:nvPr/>
        </p:nvSpPr>
        <p:spPr>
          <a:xfrm>
            <a:off x="971600" y="3089013"/>
            <a:ext cx="3744416" cy="1328046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oblíbený materiál sochařů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01770" y="5053281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Mrak 3"/>
          <p:cNvSpPr/>
          <p:nvPr/>
        </p:nvSpPr>
        <p:spPr>
          <a:xfrm>
            <a:off x="971600" y="4477217"/>
            <a:ext cx="3744416" cy="1328046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velmi odolný kámen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j0214098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41694" y="2193921"/>
            <a:ext cx="457200" cy="457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Vápenec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971600" y="1700808"/>
            <a:ext cx="3744416" cy="1328046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surovina pro výrobu cementu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272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04156" y="2124472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Mrak 2"/>
          <p:cNvSpPr/>
          <p:nvPr/>
        </p:nvSpPr>
        <p:spPr>
          <a:xfrm>
            <a:off x="971600" y="1628800"/>
            <a:ext cx="3528392" cy="1296144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h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ora Říp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33672" y="5076800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Mrak 3"/>
          <p:cNvSpPr/>
          <p:nvPr/>
        </p:nvSpPr>
        <p:spPr>
          <a:xfrm>
            <a:off x="971600" y="4581128"/>
            <a:ext cx="3528392" cy="1296144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Doupovské hory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j0214098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79576" y="3489920"/>
            <a:ext cx="457200" cy="457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Pískovec 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971600" y="3068960"/>
            <a:ext cx="3528392" cy="1296144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Český ráj, Adršpach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5518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41694" y="3636640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Mrak 2"/>
          <p:cNvSpPr/>
          <p:nvPr/>
        </p:nvSpPr>
        <p:spPr>
          <a:xfrm>
            <a:off x="1051992" y="3377044"/>
            <a:ext cx="3592016" cy="1256039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skalní města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01770" y="5053281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Mrak 3"/>
          <p:cNvSpPr/>
          <p:nvPr/>
        </p:nvSpPr>
        <p:spPr>
          <a:xfrm>
            <a:off x="1051992" y="4765248"/>
            <a:ext cx="3592016" cy="1256039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Český ráj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j0214098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41694" y="2193921"/>
            <a:ext cx="457200" cy="457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Vápenec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1051992" y="1988839"/>
            <a:ext cx="3592016" cy="1256039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krasová území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397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04156" y="2124472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Mrak 2"/>
          <p:cNvSpPr/>
          <p:nvPr/>
        </p:nvSpPr>
        <p:spPr>
          <a:xfrm>
            <a:off x="1051991" y="1772816"/>
            <a:ext cx="3484839" cy="1313910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vápenec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55776" y="3564632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Mrak 3"/>
          <p:cNvSpPr/>
          <p:nvPr/>
        </p:nvSpPr>
        <p:spPr>
          <a:xfrm>
            <a:off x="1051991" y="3212976"/>
            <a:ext cx="3484839" cy="1313910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písek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j0214098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79576" y="4925180"/>
            <a:ext cx="457200" cy="457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Součást pískovce i žuly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1051991" y="4653136"/>
            <a:ext cx="3484839" cy="1313910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křemen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1197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04156" y="2124472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Mrak 2"/>
          <p:cNvSpPr/>
          <p:nvPr/>
        </p:nvSpPr>
        <p:spPr>
          <a:xfrm>
            <a:off x="971600" y="1628800"/>
            <a:ext cx="3672408" cy="1296144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v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yvřelé horniny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33672" y="5076800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Mrak 3"/>
          <p:cNvSpPr/>
          <p:nvPr/>
        </p:nvSpPr>
        <p:spPr>
          <a:xfrm>
            <a:off x="971600" y="4581128"/>
            <a:ext cx="3672408" cy="1296144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p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řeměněné horniny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j0214098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79576" y="3489920"/>
            <a:ext cx="457200" cy="457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Pískovec a vápenec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971600" y="3068960"/>
            <a:ext cx="3672408" cy="1296144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sazené horniny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79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04156" y="2124472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Mrak 2"/>
          <p:cNvSpPr/>
          <p:nvPr/>
        </p:nvSpPr>
        <p:spPr>
          <a:xfrm>
            <a:off x="1051992" y="1772816"/>
            <a:ext cx="3448000" cy="1224136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žula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MS900097502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55776" y="3564632"/>
            <a:ext cx="304800" cy="304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Mrak 3"/>
          <p:cNvSpPr/>
          <p:nvPr/>
        </p:nvSpPr>
        <p:spPr>
          <a:xfrm>
            <a:off x="1051992" y="3212976"/>
            <a:ext cx="3448000" cy="1224136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vápenec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j0214098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79576" y="4925180"/>
            <a:ext cx="457200" cy="457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Kuks, Betlém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1051992" y="4653136"/>
            <a:ext cx="3448000" cy="1224136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pískovec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2744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audio>
              <p:cMediaNode vol="10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84784"/>
            <a:ext cx="7408333" cy="4896544"/>
          </a:xfrm>
        </p:spPr>
        <p:txBody>
          <a:bodyPr>
            <a:normAutofit/>
          </a:bodyPr>
          <a:lstStyle/>
          <a:p>
            <a:r>
              <a:rPr lang="cs-CZ" sz="1800" i="1" u="sng" dirty="0" smtClean="0"/>
              <a:t>Použitá literatura:</a:t>
            </a:r>
          </a:p>
          <a:p>
            <a:r>
              <a:rPr lang="cs-CZ" sz="1800" dirty="0" smtClean="0"/>
              <a:t>Přírodověda pro 5. roč., SPN, 2011</a:t>
            </a:r>
            <a:endParaRPr lang="cs-CZ" sz="1800" dirty="0"/>
          </a:p>
          <a:p>
            <a:r>
              <a:rPr lang="cs-CZ" sz="1800" i="1" u="sng" dirty="0" smtClean="0"/>
              <a:t>Internetové odkazy:</a:t>
            </a:r>
            <a:endParaRPr lang="cs-CZ" sz="1800" dirty="0"/>
          </a:p>
          <a:p>
            <a:r>
              <a:rPr lang="cs-CZ" sz="1800" dirty="0"/>
              <a:t>VOJNIKOV, Juan. </a:t>
            </a:r>
            <a:r>
              <a:rPr lang="cs-CZ" sz="1800" i="1" dirty="0"/>
              <a:t>Wikipedia.cz</a:t>
            </a:r>
            <a:r>
              <a:rPr lang="cs-CZ" sz="1800" dirty="0"/>
              <a:t> [online]. [cit. 14.10.2013]. Dostupný na WWW: http://cs.wikipedia.org/wiki/Soubor:Pohled_z_Lovo%C5%A1e,_%C4%8Dedi%C4%8Dov%C3%BD_lom_na_Kuba%C4%8Dce_a_stavba_D8.JPG </a:t>
            </a:r>
            <a:endParaRPr lang="cs-CZ" sz="1800" dirty="0" smtClean="0"/>
          </a:p>
          <a:p>
            <a:r>
              <a:rPr lang="cs-CZ" sz="1800" i="1" u="sng" dirty="0" smtClean="0"/>
              <a:t>Galerie </a:t>
            </a:r>
            <a:r>
              <a:rPr lang="cs-CZ" sz="1800" i="1" u="sng" dirty="0" smtClean="0"/>
              <a:t>: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microsoft</a:t>
            </a:r>
            <a:r>
              <a:rPr lang="cs-CZ" sz="1800" i="1" dirty="0" smtClean="0"/>
              <a:t>. </a:t>
            </a:r>
            <a:r>
              <a:rPr lang="cs-CZ" sz="1800" i="1" dirty="0" smtClean="0"/>
              <a:t>office.com</a:t>
            </a:r>
          </a:p>
          <a:p>
            <a:pPr marL="0" indent="0">
              <a:buNone/>
            </a:pPr>
            <a:endParaRPr lang="cs-CZ" sz="1800" i="1" u="sng" dirty="0"/>
          </a:p>
          <a:p>
            <a:pPr marL="0" indent="0">
              <a:buNone/>
            </a:pPr>
            <a:endParaRPr lang="cs-CZ" sz="18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2463</TotalTime>
  <Words>546</Words>
  <Application>Microsoft Office PowerPoint</Application>
  <PresentationFormat>Předvádění na obrazovce (4:3)</PresentationFormat>
  <Paragraphs>103</Paragraphs>
  <Slides>20</Slides>
  <Notes>1</Notes>
  <HiddenSlides>0</HiddenSlides>
  <MMClips>27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Vlnění</vt:lpstr>
      <vt:lpstr>Základní škola a Mateřská škola Bílá Třemešná, okres Trutnov</vt:lpstr>
      <vt:lpstr>Anotace</vt:lpstr>
      <vt:lpstr>Horniny</vt:lpstr>
      <vt:lpstr>USAZENÉ HORNINY</vt:lpstr>
      <vt:lpstr>Vznik</vt:lpstr>
      <vt:lpstr>Prezentace aplikace PowerPoint</vt:lpstr>
      <vt:lpstr>Prezentace aplikace PowerPoint</vt:lpstr>
      <vt:lpstr>Prezentace aplikace PowerPoint</vt:lpstr>
      <vt:lpstr>Prezentace aplikace PowerPoint</vt:lpstr>
      <vt:lpstr>Zopakuj si: </vt:lpstr>
      <vt:lpstr>Pískovec vznikl</vt:lpstr>
      <vt:lpstr>Vápenec vznikal</vt:lpstr>
      <vt:lpstr>Pískovec vytváří</vt:lpstr>
      <vt:lpstr>Vápenec</vt:lpstr>
      <vt:lpstr>Pískovec </vt:lpstr>
      <vt:lpstr>Vápenec</vt:lpstr>
      <vt:lpstr>Součást pískovce i žuly</vt:lpstr>
      <vt:lpstr>Pískovec a vápenec</vt:lpstr>
      <vt:lpstr>Kuks, Betlém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Miluše Senetová</cp:lastModifiedBy>
  <cp:revision>93</cp:revision>
  <dcterms:created xsi:type="dcterms:W3CDTF">2013-05-10T12:01:16Z</dcterms:created>
  <dcterms:modified xsi:type="dcterms:W3CDTF">2014-03-12T22:17:44Z</dcterms:modified>
</cp:coreProperties>
</file>