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VY_32_INOVACE_11_M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Desetinná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i="0" u="none"/>
            <a:t>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628" custLinFactNeighborY="-3399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B6F8FD-1C0F-4235-BED1-3EE252339E2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7F17B7-061A-4FB1-A7BB-10CA4D66B7C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345F79F-F65E-4658-8650-679C2E474995}" type="presOf" srcId="{B651F6E3-6281-48DB-9319-2AEAFDAE7572}" destId="{6BB5E863-4638-4E1D-BFDE-399D028AC4ED}" srcOrd="1" destOrd="0" presId="urn:microsoft.com/office/officeart/2005/8/layout/target3"/>
    <dgm:cxn modelId="{AB39206A-0D3D-4FD3-995A-AE5C6AACF26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2085C5-2845-4D58-8002-BBC5F98ACD04}" type="presOf" srcId="{D1D4F407-5343-4D3F-B5B9-D407B03CAEB4}" destId="{D005CE8C-CC26-4C3E-AC11-E15060ECD759}" srcOrd="0" destOrd="0" presId="urn:microsoft.com/office/officeart/2005/8/layout/target3"/>
    <dgm:cxn modelId="{DD4465DE-2650-4E46-9D2F-12EDE068A0F9}" type="presOf" srcId="{D8197B8C-B260-4A16-BDF4-0947B075E274}" destId="{5A5FFA88-C948-4069-8E93-59FA12366E83}" srcOrd="1" destOrd="0" presId="urn:microsoft.com/office/officeart/2005/8/layout/target3"/>
    <dgm:cxn modelId="{AA9B8EC7-EED7-48B4-8182-5FE5879ED223}" type="presOf" srcId="{4C35D32F-0EAB-4CD7-82EE-45574DC2A586}" destId="{890E4F0B-2866-4A3F-A3C7-2A14B1797930}" srcOrd="1" destOrd="0" presId="urn:microsoft.com/office/officeart/2005/8/layout/target3"/>
    <dgm:cxn modelId="{EE0B58E0-4756-44F2-8138-C178B7F477DB}" type="presOf" srcId="{D1B46980-6531-4606-95E6-44980827E919}" destId="{2BE915AB-18AA-4053-B92C-3BFC9ED204BB}" srcOrd="1" destOrd="0" presId="urn:microsoft.com/office/officeart/2005/8/layout/target3"/>
    <dgm:cxn modelId="{BA344479-533A-4642-9ECD-FE3FC75D9DC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D792AAC-F595-4648-90D3-3AB268F5CAD1}" type="presOf" srcId="{B651F6E3-6281-48DB-9319-2AEAFDAE7572}" destId="{619D679B-A015-4ECF-8348-D1034C574F40}" srcOrd="0" destOrd="0" presId="urn:microsoft.com/office/officeart/2005/8/layout/target3"/>
    <dgm:cxn modelId="{B4FB3AA4-F8BE-4AED-907A-2F9A261715D2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A9103CB-A6E2-4C77-90DC-7637C80288E4}" type="presParOf" srcId="{333A1088-737F-45CB-B68E-254E46348037}" destId="{F5ABB229-8D3B-4694-996A-96F23CF14429}" srcOrd="0" destOrd="0" presId="urn:microsoft.com/office/officeart/2005/8/layout/target3"/>
    <dgm:cxn modelId="{DAE0774D-1840-4206-861B-8A68F3420B29}" type="presParOf" srcId="{333A1088-737F-45CB-B68E-254E46348037}" destId="{F41139FD-01EE-4571-8B17-4FB00FC51163}" srcOrd="1" destOrd="0" presId="urn:microsoft.com/office/officeart/2005/8/layout/target3"/>
    <dgm:cxn modelId="{108F8A12-0528-46D0-924F-CC059F7D73BF}" type="presParOf" srcId="{333A1088-737F-45CB-B68E-254E46348037}" destId="{D005CE8C-CC26-4C3E-AC11-E15060ECD759}" srcOrd="2" destOrd="0" presId="urn:microsoft.com/office/officeart/2005/8/layout/target3"/>
    <dgm:cxn modelId="{AD675BCA-8E3D-4CC8-B387-22DA7BC7F38D}" type="presParOf" srcId="{333A1088-737F-45CB-B68E-254E46348037}" destId="{2C702D82-9B77-49B7-9568-BB8EB47C3372}" srcOrd="3" destOrd="0" presId="urn:microsoft.com/office/officeart/2005/8/layout/target3"/>
    <dgm:cxn modelId="{BBB7A277-8342-4EC7-A2C2-D04426A33309}" type="presParOf" srcId="{333A1088-737F-45CB-B68E-254E46348037}" destId="{A52A0455-90FF-4808-ABD0-F02540D31D5A}" srcOrd="4" destOrd="0" presId="urn:microsoft.com/office/officeart/2005/8/layout/target3"/>
    <dgm:cxn modelId="{AB95EEC2-F66F-48A4-B2B1-D306E1E7606C}" type="presParOf" srcId="{333A1088-737F-45CB-B68E-254E46348037}" destId="{6140AFEC-043D-4C43-A2F9-D0F5331DF3A3}" srcOrd="5" destOrd="0" presId="urn:microsoft.com/office/officeart/2005/8/layout/target3"/>
    <dgm:cxn modelId="{AF3A0219-E1CC-4D1A-93E8-E5584AAEEBD6}" type="presParOf" srcId="{333A1088-737F-45CB-B68E-254E46348037}" destId="{9358AC05-5D7D-4327-9F80-1AD486AEA664}" srcOrd="6" destOrd="0" presId="urn:microsoft.com/office/officeart/2005/8/layout/target3"/>
    <dgm:cxn modelId="{BD84387E-1F8A-4952-B8B2-4F394F4E1724}" type="presParOf" srcId="{333A1088-737F-45CB-B68E-254E46348037}" destId="{313FC574-E1CD-4FB4-B054-0B805CE0447D}" srcOrd="7" destOrd="0" presId="urn:microsoft.com/office/officeart/2005/8/layout/target3"/>
    <dgm:cxn modelId="{D65D78F0-56F0-4D6B-B632-4298906AE465}" type="presParOf" srcId="{333A1088-737F-45CB-B68E-254E46348037}" destId="{619D679B-A015-4ECF-8348-D1034C574F40}" srcOrd="8" destOrd="0" presId="urn:microsoft.com/office/officeart/2005/8/layout/target3"/>
    <dgm:cxn modelId="{30EA4964-57E3-43A3-8CE9-A279353C6C66}" type="presParOf" srcId="{333A1088-737F-45CB-B68E-254E46348037}" destId="{322283A8-4A27-4CDA-BAE3-F381106A9174}" srcOrd="9" destOrd="0" presId="urn:microsoft.com/office/officeart/2005/8/layout/target3"/>
    <dgm:cxn modelId="{E1F50F9A-D869-42A1-B419-CE72881C10E7}" type="presParOf" srcId="{333A1088-737F-45CB-B68E-254E46348037}" destId="{FFC9F71D-1B4F-4AD9-A4A6-86ADEFC8AF5C}" srcOrd="10" destOrd="0" presId="urn:microsoft.com/office/officeart/2005/8/layout/target3"/>
    <dgm:cxn modelId="{9E78CABB-13D2-4652-A344-63670AFC2655}" type="presParOf" srcId="{333A1088-737F-45CB-B68E-254E46348037}" destId="{25B08C86-7E15-44DC-BE7F-FFB55DD49D12}" srcOrd="11" destOrd="0" presId="urn:microsoft.com/office/officeart/2005/8/layout/target3"/>
    <dgm:cxn modelId="{CE322D56-8811-47FA-8ACB-79E2CB232B3A}" type="presParOf" srcId="{333A1088-737F-45CB-B68E-254E46348037}" destId="{76644BE8-9D7C-4C09-B250-3D10AF48CBB7}" srcOrd="12" destOrd="0" presId="urn:microsoft.com/office/officeart/2005/8/layout/target3"/>
    <dgm:cxn modelId="{EC4EEF14-649C-4318-9891-C44BC5435419}" type="presParOf" srcId="{333A1088-737F-45CB-B68E-254E46348037}" destId="{EE85B701-7295-41C0-BA7A-34D3756A2AE6}" srcOrd="13" destOrd="0" presId="urn:microsoft.com/office/officeart/2005/8/layout/target3"/>
    <dgm:cxn modelId="{71663B5A-FE9D-45AF-B721-B7BF88DFF8B8}" type="presParOf" srcId="{333A1088-737F-45CB-B68E-254E46348037}" destId="{8BEBB6EC-1DAA-4CAC-8A25-BC0FCBD5DBD5}" srcOrd="14" destOrd="0" presId="urn:microsoft.com/office/officeart/2005/8/layout/target3"/>
    <dgm:cxn modelId="{5FDE9A63-10D2-4B02-A45E-347FCFB56624}" type="presParOf" srcId="{333A1088-737F-45CB-B68E-254E46348037}" destId="{AED2198E-93D5-4001-81B4-73124B309672}" srcOrd="15" destOrd="0" presId="urn:microsoft.com/office/officeart/2005/8/layout/target3"/>
    <dgm:cxn modelId="{CBDE3CC1-879F-4B38-A44B-90E6648464AB}" type="presParOf" srcId="{333A1088-737F-45CB-B68E-254E46348037}" destId="{2BE915AB-18AA-4053-B92C-3BFC9ED204BB}" srcOrd="16" destOrd="0" presId="urn:microsoft.com/office/officeart/2005/8/layout/target3"/>
    <dgm:cxn modelId="{88920413-3E0D-4579-82DF-80BFB79BF482}" type="presParOf" srcId="{333A1088-737F-45CB-B68E-254E46348037}" destId="{6BB5E863-4638-4E1D-BFDE-399D028AC4ED}" srcOrd="17" destOrd="0" presId="urn:microsoft.com/office/officeart/2005/8/layout/target3"/>
    <dgm:cxn modelId="{7AAF5527-B387-4E62-9682-89A00CA53653}" type="presParOf" srcId="{333A1088-737F-45CB-B68E-254E46348037}" destId="{5A5FFA88-C948-4069-8E93-59FA12366E83}" srcOrd="18" destOrd="0" presId="urn:microsoft.com/office/officeart/2005/8/layout/target3"/>
    <dgm:cxn modelId="{84475A0B-C92D-4C7A-8975-0E67D8721F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874219" cy="3874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937109" y="0"/>
          <a:ext cx="5164298" cy="3874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937109" y="0"/>
        <a:ext cx="5164298" cy="619875"/>
      </dsp:txXfrm>
    </dsp:sp>
    <dsp:sp modelId="{A52A0455-90FF-4808-ABD0-F02540D31D5A}">
      <dsp:nvSpPr>
        <dsp:cNvPr id="0" name=""/>
        <dsp:cNvSpPr/>
      </dsp:nvSpPr>
      <dsp:spPr>
        <a:xfrm>
          <a:off x="406792" y="619875"/>
          <a:ext cx="3060633" cy="3060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937109" y="619875"/>
          <a:ext cx="5164298" cy="3060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937109" y="619875"/>
        <a:ext cx="5164298" cy="619875"/>
      </dsp:txXfrm>
    </dsp:sp>
    <dsp:sp modelId="{313FC574-E1CD-4FB4-B054-0B805CE0447D}">
      <dsp:nvSpPr>
        <dsp:cNvPr id="0" name=""/>
        <dsp:cNvSpPr/>
      </dsp:nvSpPr>
      <dsp:spPr>
        <a:xfrm>
          <a:off x="813585" y="1239750"/>
          <a:ext cx="2247047" cy="22470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937109" y="1239750"/>
          <a:ext cx="5164298" cy="22470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VY_32_INOVACE_11_M </a:t>
          </a:r>
          <a:endParaRPr lang="cs-CZ" sz="2000" kern="1200" dirty="0"/>
        </a:p>
      </dsp:txBody>
      <dsp:txXfrm>
        <a:off x="1937109" y="1239750"/>
        <a:ext cx="5164298" cy="619875"/>
      </dsp:txXfrm>
    </dsp:sp>
    <dsp:sp modelId="{FFC9F71D-1B4F-4AD9-A4A6-86ADEFC8AF5C}">
      <dsp:nvSpPr>
        <dsp:cNvPr id="0" name=""/>
        <dsp:cNvSpPr/>
      </dsp:nvSpPr>
      <dsp:spPr>
        <a:xfrm>
          <a:off x="1220378" y="1859625"/>
          <a:ext cx="1433461" cy="14334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937109" y="1859625"/>
          <a:ext cx="5164298" cy="14334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Desetinná čísla</a:t>
          </a:r>
          <a:endParaRPr lang="cs-CZ" sz="2000" kern="1200" dirty="0"/>
        </a:p>
      </dsp:txBody>
      <dsp:txXfrm>
        <a:off x="1937109" y="1859625"/>
        <a:ext cx="5164298" cy="619875"/>
      </dsp:txXfrm>
    </dsp:sp>
    <dsp:sp modelId="{EE85B701-7295-41C0-BA7A-34D3756A2AE6}">
      <dsp:nvSpPr>
        <dsp:cNvPr id="0" name=""/>
        <dsp:cNvSpPr/>
      </dsp:nvSpPr>
      <dsp:spPr>
        <a:xfrm>
          <a:off x="1627171" y="2479500"/>
          <a:ext cx="619875" cy="6198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937109" y="2479500"/>
          <a:ext cx="5164298" cy="619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i="0" u="none" kern="1200"/>
            <a:t>CZ.1.07/1.4.00/21.3551</a:t>
          </a:r>
          <a:endParaRPr lang="cs-CZ" sz="2000" kern="1200" dirty="0"/>
        </a:p>
      </dsp:txBody>
      <dsp:txXfrm>
        <a:off x="1937109" y="2479500"/>
        <a:ext cx="5164298" cy="619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5. ročník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Desetinná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45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94642057"/>
              </p:ext>
            </p:extLst>
          </p:nvPr>
        </p:nvGraphicFramePr>
        <p:xfrm>
          <a:off x="1143000" y="332656"/>
          <a:ext cx="7101408" cy="3874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388632"/>
            <a:ext cx="6768752" cy="131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102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085184"/>
            <a:ext cx="6512511" cy="85703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06563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Prezentace je určena žákům 5. ročníku k uvedení do učiva o desetinných číslech</a:t>
            </a:r>
          </a:p>
          <a:p>
            <a:r>
              <a:rPr lang="cs-CZ" sz="1800" dirty="0" smtClean="0"/>
              <a:t>V prvním snímku si zopakujeme vztah mezi desetinným zlomkem a smíšeným číslem</a:t>
            </a:r>
          </a:p>
          <a:p>
            <a:r>
              <a:rPr lang="cs-CZ" sz="1800" dirty="0" smtClean="0"/>
              <a:t>Ve druhém snímku si vysvětlíme vztah mezi smíšeným číslem a desetinným číslem, seznámíme se s jeho zápisem a jednotlivými řády vpravo za desetinnou čárkou</a:t>
            </a:r>
          </a:p>
          <a:p>
            <a:r>
              <a:rPr lang="cs-CZ" sz="1800" dirty="0" smtClean="0"/>
              <a:t>V dalším snímku procvičíme čtení desetinných čísel</a:t>
            </a:r>
          </a:p>
          <a:p>
            <a:r>
              <a:rPr lang="cs-CZ" sz="1800" dirty="0" smtClean="0"/>
              <a:t>V posledním snímku nacvičíme zápis desetinných čísel, správnost zkontrolujeme kliknutím na šipku, která odkryje správně zapsaná desetinná čísla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12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 prezentaci byly použity obrazce z nabídky 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91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301208"/>
            <a:ext cx="6512511" cy="726871"/>
          </a:xfrm>
        </p:spPr>
        <p:txBody>
          <a:bodyPr/>
          <a:lstStyle/>
          <a:p>
            <a:r>
              <a:rPr lang="cs-CZ" sz="2800" dirty="0" smtClean="0"/>
              <a:t>Desetinný zlomek – smíšené číslo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8333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Desetinný zlomek – zlomek se jmenovatelem 10, 100, 1 000</a:t>
            </a:r>
          </a:p>
          <a:p>
            <a:r>
              <a:rPr lang="cs-CZ" dirty="0" smtClean="0"/>
              <a:t>Smíšené číslo – celé číslo a zlomek</a:t>
            </a:r>
          </a:p>
          <a:p>
            <a:r>
              <a:rPr lang="cs-CZ" dirty="0" smtClean="0"/>
              <a:t>Smíšeným číslem můžeme zapsat zlomek s čitatelem větším než je jmenovatel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278092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2</a:t>
            </a:r>
          </a:p>
          <a:p>
            <a:r>
              <a:rPr lang="cs-CZ" dirty="0" smtClean="0"/>
              <a:t>10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278092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45</a:t>
            </a:r>
          </a:p>
          <a:p>
            <a:r>
              <a:rPr lang="cs-CZ" dirty="0" smtClean="0"/>
              <a:t>100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16068" y="278092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123</a:t>
            </a:r>
            <a:endParaRPr lang="cs-CZ" dirty="0" smtClean="0"/>
          </a:p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292494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Přečti desetinné zlomky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3645023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43</a:t>
            </a:r>
            <a:endParaRPr lang="cs-CZ" dirty="0" smtClean="0"/>
          </a:p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5736" y="364502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215</a:t>
            </a:r>
          </a:p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61525" y="3645021"/>
            <a:ext cx="676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3256</a:t>
            </a:r>
          </a:p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3645023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Desetinné zlomky zapiš  smíšeným číslem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71894" y="4375557"/>
            <a:ext cx="2520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23922" y="4437111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3</a:t>
            </a:r>
          </a:p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1371894" y="4437111"/>
            <a:ext cx="684076" cy="646331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213738" y="4314002"/>
            <a:ext cx="2520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1770" y="4375557"/>
            <a:ext cx="68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15</a:t>
            </a:r>
          </a:p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Šestiúhelník 16"/>
          <p:cNvSpPr/>
          <p:nvPr/>
        </p:nvSpPr>
        <p:spPr>
          <a:xfrm>
            <a:off x="2213738" y="4375557"/>
            <a:ext cx="972108" cy="707885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341797" y="4344779"/>
            <a:ext cx="3960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92680" y="4406333"/>
            <a:ext cx="978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256</a:t>
            </a:r>
          </a:p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3341797" y="4406333"/>
            <a:ext cx="1014179" cy="646331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38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4" grpId="0" animBg="1"/>
      <p:bldP spid="17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95586" y="5157192"/>
            <a:ext cx="6512511" cy="1143000"/>
          </a:xfrm>
        </p:spPr>
        <p:txBody>
          <a:bodyPr/>
          <a:lstStyle/>
          <a:p>
            <a:r>
              <a:rPr lang="cs-CZ" sz="3200" dirty="0" smtClean="0"/>
              <a:t>Smíšené číslo – desetinné číslo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744155"/>
            <a:ext cx="6400800" cy="897280"/>
          </a:xfrm>
        </p:spPr>
        <p:txBody>
          <a:bodyPr/>
          <a:lstStyle/>
          <a:p>
            <a:r>
              <a:rPr lang="cs-CZ" dirty="0" smtClean="0"/>
              <a:t>Smíšené číslo se jmenovatelem 10, 100, 1000 můžeme zapsat jako desetinné číslo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68078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9732" y="170632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  123</a:t>
            </a:r>
          </a:p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3828" y="1844823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726" y="1583214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r>
              <a:rPr lang="cs-CZ" sz="4400" dirty="0" smtClean="0">
                <a:solidFill>
                  <a:srgbClr val="FF0000"/>
                </a:solidFill>
              </a:rPr>
              <a:t>,</a:t>
            </a:r>
            <a:r>
              <a:rPr lang="cs-CZ" sz="4400" dirty="0" smtClean="0"/>
              <a:t>123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 rot="16200000">
            <a:off x="3337656" y="2653594"/>
            <a:ext cx="1109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16200000">
            <a:off x="3189355" y="3041629"/>
            <a:ext cx="188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Desetinná čárka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6200000">
            <a:off x="3860416" y="2683949"/>
            <a:ext cx="1048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desetiny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16200000">
            <a:off x="4305672" y="25916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setiny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16200000">
            <a:off x="4539484" y="2692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tisíciny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66275" y="4195625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Čteme: </a:t>
            </a:r>
            <a:r>
              <a:rPr lang="cs-CZ" dirty="0" smtClean="0">
                <a:solidFill>
                  <a:srgbClr val="0070C0"/>
                </a:solidFill>
              </a:rPr>
              <a:t>dvě </a:t>
            </a:r>
            <a:r>
              <a:rPr lang="cs-CZ" dirty="0" smtClean="0">
                <a:solidFill>
                  <a:srgbClr val="FF0000"/>
                </a:solidFill>
              </a:rPr>
              <a:t>celé</a:t>
            </a:r>
            <a:r>
              <a:rPr lang="cs-CZ" dirty="0" smtClean="0">
                <a:solidFill>
                  <a:srgbClr val="0070C0"/>
                </a:solidFill>
              </a:rPr>
              <a:t> sto dvacet tři tisíciny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92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desetinná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85384" cy="1689368"/>
          </a:xfrm>
        </p:spPr>
        <p:txBody>
          <a:bodyPr>
            <a:normAutofit/>
          </a:bodyPr>
          <a:lstStyle/>
          <a:p>
            <a:r>
              <a:rPr lang="cs-CZ" dirty="0" smtClean="0"/>
              <a:t>2,1	3,4	5,6	7,9	0,5	0,2	0,4</a:t>
            </a:r>
          </a:p>
          <a:p>
            <a:r>
              <a:rPr lang="cs-CZ" dirty="0" smtClean="0"/>
              <a:t>3,12	4,56	3,41	2,03	3,07	4,02	12,07</a:t>
            </a:r>
          </a:p>
          <a:p>
            <a:r>
              <a:rPr lang="cs-CZ" dirty="0" smtClean="0"/>
              <a:t>1,234 2,456 7,128 2,042 3,057 8,097 9,004 5,007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188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157192"/>
            <a:ext cx="6512511" cy="1143000"/>
          </a:xfrm>
        </p:spPr>
        <p:txBody>
          <a:bodyPr/>
          <a:lstStyle/>
          <a:p>
            <a:r>
              <a:rPr lang="cs-CZ" dirty="0" smtClean="0"/>
              <a:t>Zapiš desetinná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37240"/>
          </a:xfrm>
        </p:spPr>
        <p:txBody>
          <a:bodyPr/>
          <a:lstStyle/>
          <a:p>
            <a:r>
              <a:rPr lang="cs-CZ" dirty="0" smtClean="0"/>
              <a:t>Do tabulky zapište desetinná čísla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9329081"/>
              </p:ext>
            </p:extLst>
          </p:nvPr>
        </p:nvGraphicFramePr>
        <p:xfrm>
          <a:off x="1524000" y="1397000"/>
          <a:ext cx="6720408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8200"/>
                <a:gridCol w="936104"/>
                <a:gridCol w="9361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dvě celé čtyřicet osm 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2,48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tři</a:t>
                      </a:r>
                      <a:r>
                        <a:rPr lang="cs-CZ" baseline="0" dirty="0" smtClean="0"/>
                        <a:t> celé osm desetin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čtyři</a:t>
                      </a:r>
                      <a:r>
                        <a:rPr lang="cs-CZ" baseline="0" dirty="0" smtClean="0"/>
                        <a:t> celé sto dvacet pět tisícin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4,125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nula celá devět</a:t>
                      </a:r>
                      <a:r>
                        <a:rPr lang="cs-CZ" baseline="0" dirty="0" smtClean="0"/>
                        <a:t> desetin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nula celá devět 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jedna celá</a:t>
                      </a:r>
                      <a:r>
                        <a:rPr lang="cs-CZ" baseline="0" dirty="0" smtClean="0"/>
                        <a:t> devět tisícin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1,009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tři</a:t>
                      </a:r>
                      <a:r>
                        <a:rPr lang="cs-CZ" baseline="0" dirty="0" smtClean="0"/>
                        <a:t> celé třicet pět 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dvacet celých sedm</a:t>
                      </a:r>
                      <a:r>
                        <a:rPr lang="cs-CZ" baseline="0" dirty="0" smtClean="0"/>
                        <a:t> desetin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20,7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šest celých šedesát</a:t>
                      </a:r>
                      <a:r>
                        <a:rPr lang="cs-CZ" baseline="0" dirty="0" smtClean="0"/>
                        <a:t> pět tisícin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6,065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ousměrná svislá šipka 4"/>
          <p:cNvSpPr/>
          <p:nvPr/>
        </p:nvSpPr>
        <p:spPr>
          <a:xfrm>
            <a:off x="6228184" y="1196752"/>
            <a:ext cx="1296144" cy="3744416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07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</TotalTime>
  <Words>297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Desetinná čísla</vt:lpstr>
      <vt:lpstr>Prezentace aplikace PowerPoint</vt:lpstr>
      <vt:lpstr>ANOTACE</vt:lpstr>
      <vt:lpstr>CITACE</vt:lpstr>
      <vt:lpstr>Desetinný zlomek – smíšené číslo</vt:lpstr>
      <vt:lpstr>Smíšené číslo – desetinné číslo</vt:lpstr>
      <vt:lpstr>Přečti desetinná čísla</vt:lpstr>
      <vt:lpstr>Zapiš desetinná čísla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</dc:title>
  <dc:creator>Fukalová Hana</dc:creator>
  <cp:lastModifiedBy>Fukalová Hana</cp:lastModifiedBy>
  <cp:revision>8</cp:revision>
  <dcterms:created xsi:type="dcterms:W3CDTF">2014-03-12T19:09:34Z</dcterms:created>
  <dcterms:modified xsi:type="dcterms:W3CDTF">2014-03-12T20:23:29Z</dcterms:modified>
</cp:coreProperties>
</file>