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  <p:sldMasterId id="2147483936" r:id="rId2"/>
  </p:sldMasterIdLst>
  <p:handoutMasterIdLst>
    <p:handoutMasterId r:id="rId12"/>
  </p:handoutMasterIdLst>
  <p:sldIdLst>
    <p:sldId id="261" r:id="rId3"/>
    <p:sldId id="263" r:id="rId4"/>
    <p:sldId id="296" r:id="rId5"/>
    <p:sldId id="297" r:id="rId6"/>
    <p:sldId id="298" r:id="rId7"/>
    <p:sldId id="281" r:id="rId8"/>
    <p:sldId id="299" r:id="rId9"/>
    <p:sldId id="300" r:id="rId10"/>
    <p:sldId id="275" r:id="rId11"/>
  </p:sldIdLst>
  <p:sldSz cx="9144000" cy="6858000" type="screen4x3"/>
  <p:notesSz cx="9144000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18" autoAdjust="0"/>
  </p:normalViewPr>
  <p:slideViewPr>
    <p:cSldViewPr>
      <p:cViewPr>
        <p:scale>
          <a:sx n="60" d="100"/>
          <a:sy n="60" d="100"/>
        </p:scale>
        <p:origin x="-786" y="-31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4A802-E542-44F9-8416-8BB34D71BC99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16A85F-9A18-489B-9F60-BBC923367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42910" y="2838124"/>
            <a:ext cx="8072494" cy="33055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Mgr. Jitka Pražáková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12. 3. 2014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VY_32_INOVACE_6B_M2_14 Začínáme násobit dvěma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:  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Matematika a její aplikace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Začínáme násobit dvěma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2. 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slova: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Násobky dvou, řada násobků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opakované sčítání, činitel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součin</a:t>
            </a:r>
            <a:endParaRPr lang="cs-CZ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077906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071678"/>
            <a:ext cx="7500990" cy="2339973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       Začínáme s násobilkou. Znázorníme pomocí opakovaného sčítání. Násobky dvou vyznačíme na číselné ose</a:t>
            </a:r>
            <a:r>
              <a:rPr lang="cs-CZ" sz="2000" dirty="0" smtClean="0"/>
              <a:t>. Některé spoje znázorníme ve čtvercové síti.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42910" y="1191268"/>
            <a:ext cx="78581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Anotace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Babička pletla ponožky. Počítej, kolik kusů upletla.</a:t>
            </a:r>
            <a:endParaRPr lang="cs-CZ" sz="2400" dirty="0"/>
          </a:p>
        </p:txBody>
      </p:sp>
      <p:pic>
        <p:nvPicPr>
          <p:cNvPr id="102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129162"/>
            <a:ext cx="868589" cy="871078"/>
          </a:xfrm>
          <a:prstGeom prst="rect">
            <a:avLst/>
          </a:prstGeom>
          <a:noFill/>
        </p:spPr>
      </p:pic>
      <p:pic>
        <p:nvPicPr>
          <p:cNvPr id="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6353" y="2343608"/>
            <a:ext cx="868589" cy="871078"/>
          </a:xfrm>
          <a:prstGeom prst="rect">
            <a:avLst/>
          </a:prstGeom>
          <a:noFill/>
        </p:spPr>
      </p:pic>
      <p:pic>
        <p:nvPicPr>
          <p:cNvPr id="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2343608"/>
            <a:ext cx="868589" cy="871078"/>
          </a:xfrm>
          <a:prstGeom prst="rect">
            <a:avLst/>
          </a:prstGeom>
          <a:noFill/>
        </p:spPr>
      </p:pic>
      <p:pic>
        <p:nvPicPr>
          <p:cNvPr id="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6353" y="3643314"/>
            <a:ext cx="868589" cy="871078"/>
          </a:xfrm>
          <a:prstGeom prst="rect">
            <a:avLst/>
          </a:prstGeom>
          <a:noFill/>
        </p:spPr>
      </p:pic>
      <p:pic>
        <p:nvPicPr>
          <p:cNvPr id="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3643314"/>
            <a:ext cx="868589" cy="871078"/>
          </a:xfrm>
          <a:prstGeom prst="rect">
            <a:avLst/>
          </a:prstGeom>
          <a:noFill/>
        </p:spPr>
      </p:pic>
      <p:pic>
        <p:nvPicPr>
          <p:cNvPr id="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03477" y="5000636"/>
            <a:ext cx="868589" cy="871078"/>
          </a:xfrm>
          <a:prstGeom prst="rect">
            <a:avLst/>
          </a:prstGeom>
          <a:noFill/>
        </p:spPr>
      </p:pic>
      <p:pic>
        <p:nvPicPr>
          <p:cNvPr id="11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0469" y="4929198"/>
            <a:ext cx="868589" cy="871078"/>
          </a:xfrm>
          <a:prstGeom prst="rect">
            <a:avLst/>
          </a:prstGeom>
          <a:noFill/>
        </p:spPr>
      </p:pic>
      <p:pic>
        <p:nvPicPr>
          <p:cNvPr id="12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4929198"/>
            <a:ext cx="868589" cy="871078"/>
          </a:xfrm>
          <a:prstGeom prst="rect">
            <a:avLst/>
          </a:prstGeom>
          <a:noFill/>
        </p:spPr>
      </p:pic>
      <p:pic>
        <p:nvPicPr>
          <p:cNvPr id="13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929198"/>
            <a:ext cx="868589" cy="871078"/>
          </a:xfrm>
          <a:prstGeom prst="rect">
            <a:avLst/>
          </a:prstGeom>
          <a:noFill/>
        </p:spPr>
      </p:pic>
      <p:pic>
        <p:nvPicPr>
          <p:cNvPr id="1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3629492"/>
            <a:ext cx="868589" cy="87107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7429520" y="1500174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. 2 = </a:t>
            </a:r>
            <a:r>
              <a:rPr lang="cs-CZ" sz="2400" b="1" dirty="0" err="1" smtClean="0"/>
              <a:t>2</a:t>
            </a:r>
            <a:r>
              <a:rPr lang="cs-CZ" sz="2400" dirty="0" smtClean="0"/>
              <a:t>     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643702" y="150017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13497" y="2753021"/>
            <a:ext cx="787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 + </a:t>
            </a:r>
            <a:r>
              <a:rPr lang="cs-CZ" sz="2400" dirty="0" err="1" smtClean="0"/>
              <a:t>2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768768" y="4110343"/>
            <a:ext cx="13035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2 + </a:t>
            </a:r>
            <a:r>
              <a:rPr lang="cs-CZ" sz="2400" dirty="0" err="1" smtClean="0"/>
              <a:t>2</a:t>
            </a:r>
            <a:r>
              <a:rPr lang="cs-CZ" sz="2400" dirty="0" smtClean="0"/>
              <a:t> +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7358082" y="2753021"/>
            <a:ext cx="136447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2 . 2 = </a:t>
            </a:r>
            <a:r>
              <a:rPr lang="cs-CZ" sz="2400" b="1" dirty="0" smtClean="0"/>
              <a:t>4</a:t>
            </a:r>
            <a:r>
              <a:rPr lang="cs-CZ" sz="2400" dirty="0" smtClean="0"/>
              <a:t>  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414839" y="4110343"/>
            <a:ext cx="122912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3 . 2 = </a:t>
            </a:r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23" name="Obdélník 22"/>
          <p:cNvSpPr/>
          <p:nvPr/>
        </p:nvSpPr>
        <p:spPr>
          <a:xfrm>
            <a:off x="7429520" y="5643578"/>
            <a:ext cx="1428760" cy="4611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4 . 2 = </a:t>
            </a:r>
            <a:r>
              <a:rPr lang="cs-CZ" sz="2400" b="1" dirty="0" smtClean="0"/>
              <a:t>8</a:t>
            </a:r>
            <a:endParaRPr lang="cs-CZ" sz="24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4429124" y="2000240"/>
            <a:ext cx="41434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3286116" y="3214686"/>
            <a:ext cx="52864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928794" y="4572008"/>
            <a:ext cx="657229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714348" y="614364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5357818" y="5643578"/>
            <a:ext cx="17508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2 + </a:t>
            </a:r>
            <a:r>
              <a:rPr lang="cs-CZ" sz="2400" dirty="0" err="1" smtClean="0"/>
              <a:t>2</a:t>
            </a:r>
            <a:r>
              <a:rPr lang="cs-CZ" sz="2400" dirty="0" smtClean="0"/>
              <a:t> + </a:t>
            </a:r>
            <a:r>
              <a:rPr lang="cs-CZ" sz="2400" dirty="0" err="1" smtClean="0"/>
              <a:t>2</a:t>
            </a:r>
            <a:r>
              <a:rPr lang="cs-CZ" sz="2400" dirty="0" smtClean="0"/>
              <a:t> +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allAtOnce"/>
      <p:bldP spid="17" grpId="0" build="allAtOnce"/>
      <p:bldP spid="18" grpId="0" build="allAtOnce"/>
      <p:bldP spid="19" grpId="0" build="allAtOnce"/>
      <p:bldP spid="21" grpId="0" build="allAtOnce"/>
      <p:bldP spid="22" grpId="0" build="allAtOnce"/>
      <p:bldP spid="23" grpId="0" build="allAtOnce"/>
      <p:bldP spid="3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57166"/>
            <a:ext cx="583654" cy="585326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215074" y="500042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. 2 = </a:t>
            </a:r>
            <a:r>
              <a:rPr lang="cs-CZ" sz="2800" b="1" dirty="0" smtClean="0"/>
              <a:t>10</a:t>
            </a:r>
            <a:r>
              <a:rPr lang="cs-CZ" sz="2400" dirty="0" smtClean="0"/>
              <a:t>     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14546" y="928670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 +  </a:t>
            </a:r>
            <a:r>
              <a:rPr lang="cs-CZ" sz="2400" dirty="0" err="1" smtClean="0"/>
              <a:t>2</a:t>
            </a:r>
            <a:r>
              <a:rPr lang="cs-CZ" sz="2400" dirty="0" smtClean="0"/>
              <a:t>  +  </a:t>
            </a:r>
            <a:r>
              <a:rPr lang="cs-CZ" sz="2400" dirty="0" err="1" smtClean="0"/>
              <a:t>2</a:t>
            </a:r>
            <a:r>
              <a:rPr lang="cs-CZ" sz="2400" dirty="0" smtClean="0"/>
              <a:t>  +  </a:t>
            </a:r>
            <a:r>
              <a:rPr lang="cs-CZ" sz="2400" dirty="0" err="1" smtClean="0"/>
              <a:t>2</a:t>
            </a:r>
            <a:r>
              <a:rPr lang="cs-CZ" sz="2400" dirty="0" smtClean="0"/>
              <a:t>  +  </a:t>
            </a:r>
            <a:r>
              <a:rPr lang="cs-CZ" sz="2400" dirty="0" err="1" smtClean="0"/>
              <a:t>2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0100" y="2324393"/>
            <a:ext cx="4286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+ 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00034" y="3786190"/>
            <a:ext cx="47468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5976807" y="1895765"/>
            <a:ext cx="195277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800" dirty="0" smtClean="0"/>
              <a:t>6 . 2 = </a:t>
            </a:r>
            <a:r>
              <a:rPr lang="cs-CZ" sz="2800" b="1" dirty="0" smtClean="0"/>
              <a:t>12</a:t>
            </a:r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6215074" y="3214686"/>
            <a:ext cx="17145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7 . 2 = </a:t>
            </a:r>
            <a:r>
              <a:rPr lang="cs-CZ" sz="2800" b="1" dirty="0" smtClean="0"/>
              <a:t>14</a:t>
            </a:r>
            <a:endParaRPr lang="cs-CZ" sz="2800" b="1" dirty="0"/>
          </a:p>
        </p:txBody>
      </p:sp>
      <p:sp>
        <p:nvSpPr>
          <p:cNvPr id="23" name="Obdélník 22"/>
          <p:cNvSpPr/>
          <p:nvPr/>
        </p:nvSpPr>
        <p:spPr>
          <a:xfrm>
            <a:off x="5929322" y="4929198"/>
            <a:ext cx="20717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8 . 2 = </a:t>
            </a:r>
            <a:r>
              <a:rPr lang="cs-CZ" sz="2800" b="1" dirty="0" smtClean="0"/>
              <a:t>16   </a:t>
            </a:r>
            <a:endParaRPr lang="cs-CZ" sz="2800" b="1" dirty="0"/>
          </a:p>
        </p:txBody>
      </p:sp>
      <p:cxnSp>
        <p:nvCxnSpPr>
          <p:cNvPr id="26" name="Přímá spojovací čára 25"/>
          <p:cNvCxnSpPr/>
          <p:nvPr/>
        </p:nvCxnSpPr>
        <p:spPr>
          <a:xfrm flipV="1">
            <a:off x="214282" y="1000108"/>
            <a:ext cx="8715436" cy="138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14282" y="2394243"/>
            <a:ext cx="86439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85720" y="3798424"/>
            <a:ext cx="85725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85720" y="5499114"/>
            <a:ext cx="85725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142844" y="5500702"/>
            <a:ext cx="58579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16908" y="357166"/>
            <a:ext cx="583654" cy="585326"/>
          </a:xfrm>
          <a:prstGeom prst="rect">
            <a:avLst/>
          </a:prstGeom>
          <a:noFill/>
        </p:spPr>
      </p:pic>
      <p:pic>
        <p:nvPicPr>
          <p:cNvPr id="3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57166"/>
            <a:ext cx="583654" cy="585326"/>
          </a:xfrm>
          <a:prstGeom prst="rect">
            <a:avLst/>
          </a:prstGeom>
          <a:noFill/>
        </p:spPr>
      </p:pic>
      <p:pic>
        <p:nvPicPr>
          <p:cNvPr id="44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59784" y="1752889"/>
            <a:ext cx="583654" cy="585326"/>
          </a:xfrm>
          <a:prstGeom prst="rect">
            <a:avLst/>
          </a:prstGeom>
          <a:noFill/>
        </p:spPr>
      </p:pic>
      <p:pic>
        <p:nvPicPr>
          <p:cNvPr id="4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2726" y="1752889"/>
            <a:ext cx="583654" cy="585326"/>
          </a:xfrm>
          <a:prstGeom prst="rect">
            <a:avLst/>
          </a:prstGeom>
          <a:noFill/>
        </p:spPr>
      </p:pic>
      <p:pic>
        <p:nvPicPr>
          <p:cNvPr id="4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3129426"/>
            <a:ext cx="583654" cy="585326"/>
          </a:xfrm>
          <a:prstGeom prst="rect">
            <a:avLst/>
          </a:prstGeom>
          <a:noFill/>
        </p:spPr>
      </p:pic>
      <p:pic>
        <p:nvPicPr>
          <p:cNvPr id="4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143248"/>
            <a:ext cx="583654" cy="585326"/>
          </a:xfrm>
          <a:prstGeom prst="rect">
            <a:avLst/>
          </a:prstGeom>
          <a:noFill/>
        </p:spPr>
      </p:pic>
      <p:pic>
        <p:nvPicPr>
          <p:cNvPr id="4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3143248"/>
            <a:ext cx="583654" cy="585326"/>
          </a:xfrm>
          <a:prstGeom prst="rect">
            <a:avLst/>
          </a:prstGeom>
          <a:noFill/>
        </p:spPr>
      </p:pic>
      <p:pic>
        <p:nvPicPr>
          <p:cNvPr id="4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3143248"/>
            <a:ext cx="583654" cy="585326"/>
          </a:xfrm>
          <a:prstGeom prst="rect">
            <a:avLst/>
          </a:prstGeom>
          <a:noFill/>
        </p:spPr>
      </p:pic>
      <p:pic>
        <p:nvPicPr>
          <p:cNvPr id="50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143248"/>
            <a:ext cx="583654" cy="585326"/>
          </a:xfrm>
          <a:prstGeom prst="rect">
            <a:avLst/>
          </a:prstGeom>
          <a:noFill/>
        </p:spPr>
      </p:pic>
      <p:pic>
        <p:nvPicPr>
          <p:cNvPr id="51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3143248"/>
            <a:ext cx="583654" cy="585326"/>
          </a:xfrm>
          <a:prstGeom prst="rect">
            <a:avLst/>
          </a:prstGeom>
          <a:noFill/>
        </p:spPr>
      </p:pic>
      <p:pic>
        <p:nvPicPr>
          <p:cNvPr id="52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2726" y="3157070"/>
            <a:ext cx="583654" cy="585326"/>
          </a:xfrm>
          <a:prstGeom prst="rect">
            <a:avLst/>
          </a:prstGeom>
          <a:noFill/>
        </p:spPr>
      </p:pic>
      <p:pic>
        <p:nvPicPr>
          <p:cNvPr id="53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2132" y="4842350"/>
            <a:ext cx="583654" cy="585326"/>
          </a:xfrm>
          <a:prstGeom prst="rect">
            <a:avLst/>
          </a:prstGeom>
          <a:noFill/>
        </p:spPr>
      </p:pic>
      <p:pic>
        <p:nvPicPr>
          <p:cNvPr id="54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842350"/>
            <a:ext cx="583654" cy="585326"/>
          </a:xfrm>
          <a:prstGeom prst="rect">
            <a:avLst/>
          </a:prstGeom>
          <a:noFill/>
        </p:spPr>
      </p:pic>
      <p:pic>
        <p:nvPicPr>
          <p:cNvPr id="5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0892" y="4856172"/>
            <a:ext cx="583654" cy="585326"/>
          </a:xfrm>
          <a:prstGeom prst="rect">
            <a:avLst/>
          </a:prstGeom>
          <a:noFill/>
        </p:spPr>
      </p:pic>
      <p:pic>
        <p:nvPicPr>
          <p:cNvPr id="5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73834" y="4842350"/>
            <a:ext cx="583654" cy="585326"/>
          </a:xfrm>
          <a:prstGeom prst="rect">
            <a:avLst/>
          </a:prstGeom>
          <a:noFill/>
        </p:spPr>
      </p:pic>
      <p:pic>
        <p:nvPicPr>
          <p:cNvPr id="5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8214" y="4842350"/>
            <a:ext cx="583654" cy="585326"/>
          </a:xfrm>
          <a:prstGeom prst="rect">
            <a:avLst/>
          </a:prstGeom>
          <a:noFill/>
        </p:spPr>
      </p:pic>
      <p:pic>
        <p:nvPicPr>
          <p:cNvPr id="5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5536" y="4842350"/>
            <a:ext cx="583654" cy="585326"/>
          </a:xfrm>
          <a:prstGeom prst="rect">
            <a:avLst/>
          </a:prstGeom>
          <a:noFill/>
        </p:spPr>
      </p:pic>
      <p:pic>
        <p:nvPicPr>
          <p:cNvPr id="5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59916" y="4856172"/>
            <a:ext cx="583654" cy="585326"/>
          </a:xfrm>
          <a:prstGeom prst="rect">
            <a:avLst/>
          </a:prstGeom>
          <a:noFill/>
        </p:spPr>
      </p:pic>
      <p:pic>
        <p:nvPicPr>
          <p:cNvPr id="61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1156" y="4856172"/>
            <a:ext cx="583654" cy="585326"/>
          </a:xfrm>
          <a:prstGeom prst="rect">
            <a:avLst/>
          </a:prstGeom>
          <a:noFill/>
        </p:spPr>
      </p:pic>
      <p:pic>
        <p:nvPicPr>
          <p:cNvPr id="64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6644" y="357166"/>
            <a:ext cx="583654" cy="585326"/>
          </a:xfrm>
          <a:prstGeom prst="rect">
            <a:avLst/>
          </a:prstGeom>
          <a:noFill/>
        </p:spPr>
      </p:pic>
      <p:pic>
        <p:nvPicPr>
          <p:cNvPr id="6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357166"/>
            <a:ext cx="583654" cy="585326"/>
          </a:xfrm>
          <a:prstGeom prst="rect">
            <a:avLst/>
          </a:prstGeom>
          <a:noFill/>
        </p:spPr>
      </p:pic>
      <p:pic>
        <p:nvPicPr>
          <p:cNvPr id="6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1739067"/>
            <a:ext cx="583654" cy="585326"/>
          </a:xfrm>
          <a:prstGeom prst="rect">
            <a:avLst/>
          </a:prstGeom>
          <a:noFill/>
        </p:spPr>
      </p:pic>
      <p:pic>
        <p:nvPicPr>
          <p:cNvPr id="6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1739067"/>
            <a:ext cx="583654" cy="585326"/>
          </a:xfrm>
          <a:prstGeom prst="rect">
            <a:avLst/>
          </a:prstGeom>
          <a:noFill/>
        </p:spPr>
      </p:pic>
      <p:pic>
        <p:nvPicPr>
          <p:cNvPr id="6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739067"/>
            <a:ext cx="583654" cy="585326"/>
          </a:xfrm>
          <a:prstGeom prst="rect">
            <a:avLst/>
          </a:prstGeom>
          <a:noFill/>
        </p:spPr>
      </p:pic>
      <p:pic>
        <p:nvPicPr>
          <p:cNvPr id="70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6842" y="1752889"/>
            <a:ext cx="583654" cy="5853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build="allAtOnce"/>
      <p:bldP spid="17" grpId="0" build="allAtOnce"/>
      <p:bldP spid="18" grpId="0" build="allAtOnce"/>
      <p:bldP spid="19" grpId="0" build="allAtOnce"/>
      <p:bldP spid="21" grpId="0" build="allAtOnce"/>
      <p:bldP spid="22" grpId="0" build="allAtOnce"/>
      <p:bldP spid="23" grpId="0" build="allAtOnce"/>
      <p:bldP spid="3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70166" y="1001696"/>
            <a:ext cx="20717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9 . 2 = </a:t>
            </a:r>
            <a:r>
              <a:rPr lang="cs-CZ" sz="2800" b="1" dirty="0" smtClean="0"/>
              <a:t>18   </a:t>
            </a:r>
            <a:endParaRPr lang="cs-CZ" sz="2800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500034" y="1557790"/>
            <a:ext cx="8215370" cy="1382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512184" y="1573200"/>
            <a:ext cx="64172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2   +   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02264" y="914848"/>
            <a:ext cx="583654" cy="585326"/>
          </a:xfrm>
          <a:prstGeom prst="rect">
            <a:avLst/>
          </a:prstGeom>
          <a:noFill/>
        </p:spPr>
      </p:pic>
      <p:pic>
        <p:nvPicPr>
          <p:cNvPr id="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9506" y="914848"/>
            <a:ext cx="583654" cy="585326"/>
          </a:xfrm>
          <a:prstGeom prst="rect">
            <a:avLst/>
          </a:prstGeom>
          <a:noFill/>
        </p:spPr>
      </p:pic>
      <p:pic>
        <p:nvPicPr>
          <p:cNvPr id="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928670"/>
            <a:ext cx="583654" cy="585326"/>
          </a:xfrm>
          <a:prstGeom prst="rect">
            <a:avLst/>
          </a:prstGeom>
          <a:noFill/>
        </p:spPr>
      </p:pic>
      <p:pic>
        <p:nvPicPr>
          <p:cNvPr id="10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14678" y="914848"/>
            <a:ext cx="583654" cy="585326"/>
          </a:xfrm>
          <a:prstGeom prst="rect">
            <a:avLst/>
          </a:prstGeom>
          <a:noFill/>
        </p:spPr>
      </p:pic>
      <p:pic>
        <p:nvPicPr>
          <p:cNvPr id="11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914848"/>
            <a:ext cx="583654" cy="585326"/>
          </a:xfrm>
          <a:prstGeom prst="rect">
            <a:avLst/>
          </a:prstGeom>
          <a:noFill/>
        </p:spPr>
      </p:pic>
      <p:pic>
        <p:nvPicPr>
          <p:cNvPr id="12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914848"/>
            <a:ext cx="583654" cy="585326"/>
          </a:xfrm>
          <a:prstGeom prst="rect">
            <a:avLst/>
          </a:prstGeom>
          <a:noFill/>
        </p:spPr>
      </p:pic>
      <p:pic>
        <p:nvPicPr>
          <p:cNvPr id="13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928670"/>
            <a:ext cx="583654" cy="585326"/>
          </a:xfrm>
          <a:prstGeom prst="rect">
            <a:avLst/>
          </a:prstGeom>
          <a:noFill/>
        </p:spPr>
      </p:pic>
      <p:pic>
        <p:nvPicPr>
          <p:cNvPr id="14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928670"/>
            <a:ext cx="583654" cy="585326"/>
          </a:xfrm>
          <a:prstGeom prst="rect">
            <a:avLst/>
          </a:prstGeom>
          <a:noFill/>
        </p:spPr>
      </p:pic>
      <p:pic>
        <p:nvPicPr>
          <p:cNvPr id="1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14848"/>
            <a:ext cx="583654" cy="585326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6786578" y="3191532"/>
            <a:ext cx="207170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    10 . 2 = </a:t>
            </a:r>
            <a:r>
              <a:rPr lang="cs-CZ" sz="2800" b="1" dirty="0" smtClean="0"/>
              <a:t>20</a:t>
            </a:r>
            <a:endParaRPr lang="cs-CZ" sz="2800" b="1" dirty="0"/>
          </a:p>
        </p:txBody>
      </p:sp>
      <p:cxnSp>
        <p:nvCxnSpPr>
          <p:cNvPr id="18" name="Přímá spojovací čára 17"/>
          <p:cNvCxnSpPr/>
          <p:nvPr/>
        </p:nvCxnSpPr>
        <p:spPr>
          <a:xfrm>
            <a:off x="214282" y="3714752"/>
            <a:ext cx="85011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71406" y="3702518"/>
            <a:ext cx="698877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2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   +   </a:t>
            </a:r>
            <a:r>
              <a:rPr lang="cs-CZ" sz="2400" dirty="0" err="1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20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3044166"/>
            <a:ext cx="583654" cy="585326"/>
          </a:xfrm>
          <a:prstGeom prst="rect">
            <a:avLst/>
          </a:prstGeom>
          <a:noFill/>
        </p:spPr>
      </p:pic>
      <p:pic>
        <p:nvPicPr>
          <p:cNvPr id="21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2396" y="3044166"/>
            <a:ext cx="583654" cy="585326"/>
          </a:xfrm>
          <a:prstGeom prst="rect">
            <a:avLst/>
          </a:prstGeom>
          <a:noFill/>
        </p:spPr>
      </p:pic>
      <p:pic>
        <p:nvPicPr>
          <p:cNvPr id="22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776" y="3057988"/>
            <a:ext cx="583654" cy="585326"/>
          </a:xfrm>
          <a:prstGeom prst="rect">
            <a:avLst/>
          </a:prstGeom>
          <a:noFill/>
        </p:spPr>
      </p:pic>
      <p:pic>
        <p:nvPicPr>
          <p:cNvPr id="23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1156" y="3044166"/>
            <a:ext cx="583654" cy="585326"/>
          </a:xfrm>
          <a:prstGeom prst="rect">
            <a:avLst/>
          </a:prstGeom>
          <a:noFill/>
        </p:spPr>
      </p:pic>
      <p:pic>
        <p:nvPicPr>
          <p:cNvPr id="24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45536" y="3044166"/>
            <a:ext cx="583654" cy="585326"/>
          </a:xfrm>
          <a:prstGeom prst="rect">
            <a:avLst/>
          </a:prstGeom>
          <a:noFill/>
        </p:spPr>
      </p:pic>
      <p:pic>
        <p:nvPicPr>
          <p:cNvPr id="25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02858" y="3044166"/>
            <a:ext cx="583654" cy="585326"/>
          </a:xfrm>
          <a:prstGeom prst="rect">
            <a:avLst/>
          </a:prstGeom>
          <a:noFill/>
        </p:spPr>
      </p:pic>
      <p:pic>
        <p:nvPicPr>
          <p:cNvPr id="26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17238" y="3057988"/>
            <a:ext cx="583654" cy="585326"/>
          </a:xfrm>
          <a:prstGeom prst="rect">
            <a:avLst/>
          </a:prstGeom>
          <a:noFill/>
        </p:spPr>
      </p:pic>
      <p:pic>
        <p:nvPicPr>
          <p:cNvPr id="27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88478" y="3057988"/>
            <a:ext cx="583654" cy="585326"/>
          </a:xfrm>
          <a:prstGeom prst="rect">
            <a:avLst/>
          </a:prstGeom>
          <a:noFill/>
        </p:spPr>
      </p:pic>
      <p:pic>
        <p:nvPicPr>
          <p:cNvPr id="28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3044166"/>
            <a:ext cx="583654" cy="585326"/>
          </a:xfrm>
          <a:prstGeom prst="rect">
            <a:avLst/>
          </a:prstGeom>
          <a:noFill/>
        </p:spPr>
      </p:pic>
      <p:pic>
        <p:nvPicPr>
          <p:cNvPr id="29" name="Picture 2" descr="C:\Users\Jitka\Pictures\kids-socks-coloring-p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694" y="3057988"/>
            <a:ext cx="583654" cy="585326"/>
          </a:xfrm>
          <a:prstGeom prst="rect">
            <a:avLst/>
          </a:prstGeom>
          <a:noFill/>
        </p:spPr>
      </p:pic>
      <p:pic>
        <p:nvPicPr>
          <p:cNvPr id="2050" name="Picture 2" descr="C:\Users\Jitka\AppData\Local\Microsoft\Windows\Temporary Internet Files\Content.IE5\H6Q3NW72\MC9000896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4758102"/>
            <a:ext cx="1727302" cy="1814170"/>
          </a:xfrm>
          <a:prstGeom prst="rect">
            <a:avLst/>
          </a:prstGeom>
          <a:noFill/>
        </p:spPr>
      </p:pic>
      <p:pic>
        <p:nvPicPr>
          <p:cNvPr id="2051" name="Picture 3" descr="C:\Users\Jitka\AppData\Local\Microsoft\Windows\Temporary Internet Files\Content.IE5\IWHE7AYG\MC90041077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4357694"/>
            <a:ext cx="2714644" cy="22079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  <p:bldP spid="17" grpId="0" build="allAtOnce"/>
      <p:bldP spid="1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1406" y="3143248"/>
          <a:ext cx="8858300" cy="1062990"/>
        </p:xfrm>
        <a:graphic>
          <a:graphicData uri="http://schemas.openxmlformats.org/drawingml/2006/table">
            <a:tbl>
              <a:tblPr/>
              <a:tblGrid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  <a:gridCol w="402650"/>
              </a:tblGrid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7165"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236691" y="412022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4810" y="4071942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12022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42976" y="3786190"/>
            <a:ext cx="3571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857356" y="378619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4612" y="37630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500430" y="378619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628" y="378619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57884" y="378619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14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43702" y="376303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16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429520" y="3786190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18</a:t>
            </a:r>
            <a:endParaRPr lang="cs-CZ" sz="2800" dirty="0"/>
          </a:p>
        </p:txBody>
      </p:sp>
      <p:sp>
        <p:nvSpPr>
          <p:cNvPr id="25" name="Oblouk 24"/>
          <p:cNvSpPr/>
          <p:nvPr/>
        </p:nvSpPr>
        <p:spPr>
          <a:xfrm>
            <a:off x="500034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8" name="Oblouk 27"/>
          <p:cNvSpPr/>
          <p:nvPr/>
        </p:nvSpPr>
        <p:spPr>
          <a:xfrm>
            <a:off x="1285852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29" name="Oblouk 28"/>
          <p:cNvSpPr/>
          <p:nvPr/>
        </p:nvSpPr>
        <p:spPr>
          <a:xfrm>
            <a:off x="2071670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0" name="Oblouk 29"/>
          <p:cNvSpPr/>
          <p:nvPr/>
        </p:nvSpPr>
        <p:spPr>
          <a:xfrm>
            <a:off x="2928926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1" name="Oblouk 30"/>
          <p:cNvSpPr/>
          <p:nvPr/>
        </p:nvSpPr>
        <p:spPr>
          <a:xfrm>
            <a:off x="3714744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2" name="Oblouk 31"/>
          <p:cNvSpPr/>
          <p:nvPr/>
        </p:nvSpPr>
        <p:spPr>
          <a:xfrm>
            <a:off x="4500562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5286380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Oblouk 33"/>
          <p:cNvSpPr/>
          <p:nvPr/>
        </p:nvSpPr>
        <p:spPr>
          <a:xfrm>
            <a:off x="6143636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Oblouk 34"/>
          <p:cNvSpPr/>
          <p:nvPr/>
        </p:nvSpPr>
        <p:spPr>
          <a:xfrm>
            <a:off x="6929454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6" name="Oblouk 35"/>
          <p:cNvSpPr/>
          <p:nvPr/>
        </p:nvSpPr>
        <p:spPr>
          <a:xfrm>
            <a:off x="7715272" y="3214686"/>
            <a:ext cx="785818" cy="928694"/>
          </a:xfrm>
          <a:prstGeom prst="arc">
            <a:avLst>
              <a:gd name="adj1" fmla="val 10903644"/>
              <a:gd name="adj2" fmla="val 0"/>
            </a:avLst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857356" y="1643050"/>
            <a:ext cx="4703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Segoe Print" pitchFamily="2" charset="0"/>
              </a:rPr>
              <a:t>Říkej řadu násobků dvou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3" grpId="0" build="allAtOnce"/>
      <p:bldP spid="15" grpId="0" build="allAtOnce"/>
      <p:bldP spid="16" grpId="0" build="allAtOnce"/>
      <p:bldP spid="17" grpId="0" build="allAtOnce"/>
      <p:bldP spid="18" grpId="0" build="allAtOnce"/>
      <p:bldP spid="19" grpId="0" build="allAtOnce"/>
      <p:bldP spid="20" grpId="0" build="allAtOnce"/>
      <p:bldP spid="21" grpId="0" build="allAtOnce"/>
      <p:bldP spid="22" grpId="0" build="allAtOnce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00108"/>
            <a:ext cx="751522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Segoe Print" pitchFamily="2" charset="0"/>
              </a:rPr>
              <a:t>     činitel   </a:t>
            </a:r>
            <a:r>
              <a:rPr lang="cs-CZ" dirty="0" err="1" smtClean="0">
                <a:latin typeface="Segoe Print" pitchFamily="2" charset="0"/>
              </a:rPr>
              <a:t>činitel</a:t>
            </a:r>
            <a:r>
              <a:rPr lang="cs-CZ" dirty="0" smtClean="0">
                <a:latin typeface="Segoe Print" pitchFamily="2" charset="0"/>
              </a:rPr>
              <a:t>     součin</a:t>
            </a:r>
            <a:endParaRPr lang="cs-CZ" dirty="0">
              <a:latin typeface="Segoe Print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00024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7200" dirty="0" smtClean="0">
                <a:latin typeface="Segoe Print" pitchFamily="2" charset="0"/>
              </a:rPr>
              <a:t>    3  .  2  = 6</a:t>
            </a:r>
            <a:endParaRPr lang="cs-CZ" sz="7200" dirty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Vypočítej: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1971660" cy="535785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4600" dirty="0" smtClean="0"/>
              <a:t>4 . 2 =</a:t>
            </a:r>
          </a:p>
          <a:p>
            <a:pPr>
              <a:lnSpc>
                <a:spcPct val="200000"/>
              </a:lnSpc>
              <a:buNone/>
            </a:pPr>
            <a:r>
              <a:rPr lang="cs-CZ" sz="4600" dirty="0" smtClean="0"/>
              <a:t>6 . 2 =</a:t>
            </a:r>
          </a:p>
          <a:p>
            <a:pPr>
              <a:lnSpc>
                <a:spcPct val="200000"/>
              </a:lnSpc>
              <a:buNone/>
            </a:pPr>
            <a:r>
              <a:rPr lang="cs-CZ" sz="4600" dirty="0" smtClean="0"/>
              <a:t>3 . 2 =</a:t>
            </a:r>
          </a:p>
          <a:p>
            <a:pPr>
              <a:lnSpc>
                <a:spcPct val="200000"/>
              </a:lnSpc>
              <a:buNone/>
            </a:pPr>
            <a:r>
              <a:rPr lang="cs-CZ" sz="4600" dirty="0" smtClean="0"/>
              <a:t>7 . 2 =</a:t>
            </a:r>
          </a:p>
          <a:p>
            <a:pPr>
              <a:lnSpc>
                <a:spcPct val="200000"/>
              </a:lnSpc>
              <a:buNone/>
            </a:pPr>
            <a:r>
              <a:rPr lang="cs-CZ" sz="4600" dirty="0" smtClean="0"/>
              <a:t>5 . 2 =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43240" y="1071546"/>
          <a:ext cx="383382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143240" y="2071678"/>
          <a:ext cx="383382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3143240" y="4049722"/>
          <a:ext cx="3833820" cy="736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27210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167072" y="5072074"/>
          <a:ext cx="383382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167072" y="3000372"/>
          <a:ext cx="3833820" cy="7416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  <a:gridCol w="38338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571604" y="1214422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2201283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1604" y="3143248"/>
            <a:ext cx="4286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643042" y="4130109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71604" y="5130241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/>
      <p:bldP spid="11" grpId="0" build="allAtOnce"/>
      <p:bldP spid="12" grpId="0" build="allAtOnce"/>
      <p:bldP spid="13" grpId="0" build="allAtOnce"/>
      <p:bldP spid="14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8229600" cy="5626121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i="1" dirty="0" err="1" smtClean="0"/>
              <a:t>MicrosoftPowerPoint</a:t>
            </a:r>
            <a:r>
              <a:rPr lang="cs-CZ" sz="2000" i="1" dirty="0" smtClean="0"/>
              <a:t> 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Obrázky:</a:t>
            </a:r>
          </a:p>
          <a:p>
            <a:r>
              <a:rPr lang="cs-CZ" sz="2000" dirty="0" smtClean="0"/>
              <a:t>Galerie </a:t>
            </a:r>
            <a:r>
              <a:rPr lang="cs-CZ" sz="2000" dirty="0" err="1" smtClean="0"/>
              <a:t>MicrosoftPowerPoint</a:t>
            </a:r>
            <a:endParaRPr lang="cs-CZ" sz="2000" dirty="0" smtClean="0"/>
          </a:p>
          <a:p>
            <a:r>
              <a:rPr lang="pt-BR" sz="1800" dirty="0" smtClean="0"/>
              <a:t>AUTOR NEUVEDEN. </a:t>
            </a:r>
            <a:r>
              <a:rPr lang="pt-BR" sz="1800" i="1" dirty="0" smtClean="0"/>
              <a:t>www.ponozkar.cz</a:t>
            </a:r>
            <a:r>
              <a:rPr lang="pt-BR" sz="1800" dirty="0" smtClean="0"/>
              <a:t> [online]. [cit. 12.3.2014]. Dostupný na WWW: http://www.ponozkar.cz/aktuality/ </a:t>
            </a:r>
            <a:endParaRPr lang="cs-CZ" sz="18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704</TotalTime>
  <Words>346</Words>
  <Application>Microsoft Office PowerPoint</Application>
  <PresentationFormat>Předvádění na obrazovce (4:3)</PresentationFormat>
  <Paragraphs>128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1_Jmění</vt:lpstr>
      <vt:lpstr>Snímek 1</vt:lpstr>
      <vt:lpstr>Snímek 2</vt:lpstr>
      <vt:lpstr>Babička pletla ponožky. Počítej, kolik kusů upletla.</vt:lpstr>
      <vt:lpstr>Snímek 4</vt:lpstr>
      <vt:lpstr>Snímek 5</vt:lpstr>
      <vt:lpstr>Snímek 6</vt:lpstr>
      <vt:lpstr>     činitel   činitel     součin</vt:lpstr>
      <vt:lpstr>Vypočítej: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Jitka</cp:lastModifiedBy>
  <cp:revision>79</cp:revision>
  <dcterms:created xsi:type="dcterms:W3CDTF">2013-12-25T22:51:11Z</dcterms:created>
  <dcterms:modified xsi:type="dcterms:W3CDTF">2014-03-12T22:59:20Z</dcterms:modified>
</cp:coreProperties>
</file>