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0" r:id="rId2"/>
    <p:sldId id="271" r:id="rId3"/>
    <p:sldId id="329" r:id="rId4"/>
    <p:sldId id="355" r:id="rId5"/>
    <p:sldId id="357" r:id="rId6"/>
    <p:sldId id="360" r:id="rId7"/>
    <p:sldId id="377" r:id="rId8"/>
    <p:sldId id="378" r:id="rId9"/>
    <p:sldId id="363" r:id="rId10"/>
    <p:sldId id="367" r:id="rId11"/>
    <p:sldId id="376" r:id="rId12"/>
    <p:sldId id="372" r:id="rId13"/>
    <p:sldId id="364" r:id="rId14"/>
    <p:sldId id="373" r:id="rId15"/>
    <p:sldId id="375" r:id="rId16"/>
    <p:sldId id="374" r:id="rId17"/>
    <p:sldId id="379" r:id="rId18"/>
    <p:sldId id="36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F87EBF0-270B-4DA8-A8C6-1E913869171E}">
          <p14:sldIdLst>
            <p14:sldId id="270"/>
            <p14:sldId id="271"/>
            <p14:sldId id="329"/>
            <p14:sldId id="355"/>
            <p14:sldId id="357"/>
            <p14:sldId id="360"/>
            <p14:sldId id="377"/>
            <p14:sldId id="378"/>
            <p14:sldId id="363"/>
            <p14:sldId id="367"/>
            <p14:sldId id="376"/>
            <p14:sldId id="372"/>
            <p14:sldId id="364"/>
            <p14:sldId id="373"/>
            <p14:sldId id="375"/>
            <p14:sldId id="374"/>
            <p14:sldId id="379"/>
            <p14:sldId id="36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2322" autoAdjust="0"/>
  </p:normalViewPr>
  <p:slideViewPr>
    <p:cSldViewPr showGuides="1">
      <p:cViewPr varScale="1">
        <p:scale>
          <a:sx n="85" d="100"/>
          <a:sy n="85" d="100"/>
        </p:scale>
        <p:origin x="-78" y="-342"/>
      </p:cViewPr>
      <p:guideLst>
        <p:guide orient="horz" pos="1797"/>
        <p:guide pos="2835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1A5B04-9488-40B0-81FA-F502F3943311}" type="datetimeFigureOut">
              <a:rPr lang="cs-CZ" smtClean="0"/>
              <a:pPr/>
              <a:t>13.3.2014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30663C-F2E5-490C-9DBF-0E3B122034D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41615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30663C-F2E5-490C-9DBF-0E3B122034DC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79143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13.3.2014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9146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13.3.2014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4085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13.3.2014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9944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13.3.2014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3339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13.3.2014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2512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13.3.2014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5473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13.3.2014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0889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13.3.2014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7720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13.3.2014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1425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13.3.2014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9624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13.3.2014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0160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5BDF83-BDC5-4546-974D-4290C4CC3AFE}" type="datetimeFigureOut">
              <a:rPr lang="cs-CZ" smtClean="0"/>
              <a:pPr/>
              <a:t>13.3.2014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28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856984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22.2.2014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VY_32_INOVACE_7A_AJ7_16_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Words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	   		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beginning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with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some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any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no and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every</a:t>
            </a: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</a:t>
            </a: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Words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beginning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with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some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any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no and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every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7. 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      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something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anything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nothing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somebody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	                     	                  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anybody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nobody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everybody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everything</a:t>
            </a:r>
            <a:endParaRPr lang="cs-CZ" sz="2400" cap="all" dirty="0">
              <a:ln w="0"/>
              <a:solidFill>
                <a:schemeClr val="tx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2816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3317831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400" dirty="0" smtClean="0">
                <a:solidFill>
                  <a:schemeClr val="tx1"/>
                </a:solidFill>
                <a:cs typeface="Arial" pitchFamily="34" charset="0"/>
              </a:rPr>
              <a:t>Žáci se seznámí jak správně používat složené tvary </a:t>
            </a:r>
            <a:r>
              <a:rPr lang="cs-CZ" sz="2400" dirty="0" smtClean="0">
                <a:solidFill>
                  <a:schemeClr val="tx1"/>
                </a:solidFill>
                <a:cs typeface="Arial" pitchFamily="34" charset="0"/>
              </a:rPr>
              <a:t>some</a:t>
            </a:r>
            <a:r>
              <a:rPr lang="cs-CZ" sz="2400" dirty="0" smtClean="0">
                <a:solidFill>
                  <a:schemeClr val="tx1"/>
                </a:solidFill>
                <a:cs typeface="Arial" pitchFamily="34" charset="0"/>
              </a:rPr>
              <a:t>, </a:t>
            </a:r>
            <a:r>
              <a:rPr lang="cs-CZ" sz="2400" dirty="0" smtClean="0">
                <a:solidFill>
                  <a:schemeClr val="tx1"/>
                </a:solidFill>
                <a:cs typeface="Arial" pitchFamily="34" charset="0"/>
              </a:rPr>
              <a:t>any</a:t>
            </a:r>
            <a:r>
              <a:rPr lang="cs-CZ" sz="2400" dirty="0" smtClean="0">
                <a:solidFill>
                  <a:schemeClr val="tx1"/>
                </a:solidFill>
                <a:cs typeface="Arial" pitchFamily="34" charset="0"/>
              </a:rPr>
              <a:t>, no ( </a:t>
            </a:r>
            <a:r>
              <a:rPr lang="cs-CZ" sz="2400" dirty="0" smtClean="0">
                <a:solidFill>
                  <a:schemeClr val="tx1"/>
                </a:solidFill>
                <a:cs typeface="Arial" pitchFamily="34" charset="0"/>
              </a:rPr>
              <a:t>something</a:t>
            </a:r>
            <a:r>
              <a:rPr lang="cs-CZ" sz="2400" dirty="0" smtClean="0">
                <a:solidFill>
                  <a:schemeClr val="tx1"/>
                </a:solidFill>
                <a:cs typeface="Arial" pitchFamily="34" charset="0"/>
              </a:rPr>
              <a:t>, </a:t>
            </a:r>
            <a:r>
              <a:rPr lang="cs-CZ" sz="2400" dirty="0" smtClean="0">
                <a:solidFill>
                  <a:schemeClr val="tx1"/>
                </a:solidFill>
                <a:cs typeface="Arial" pitchFamily="34" charset="0"/>
              </a:rPr>
              <a:t>anything</a:t>
            </a:r>
            <a:r>
              <a:rPr lang="cs-CZ" sz="2400" dirty="0" smtClean="0">
                <a:solidFill>
                  <a:schemeClr val="tx1"/>
                </a:solidFill>
                <a:cs typeface="Arial" pitchFamily="34" charset="0"/>
              </a:rPr>
              <a:t>.. ). K pochopení této problematiky přispěje celá řada příkladů. Na konci prezentace je cvičení a překlad, kde si mohou žáci prověřit své znalosti. </a:t>
            </a:r>
            <a:endParaRPr lang="cs-CZ" sz="24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endParaRPr lang="cs-CZ" sz="2400" dirty="0">
              <a:solidFill>
                <a:schemeClr val="tx1"/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6637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396552" y="2505670"/>
            <a:ext cx="573208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SOME, </a:t>
            </a:r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aNY</a:t>
            </a:r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, NO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91880" y="4221088"/>
            <a:ext cx="40324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792"/>
          <a:stretch/>
        </p:blipFill>
        <p:spPr>
          <a:xfrm>
            <a:off x="4966297" y="1925052"/>
            <a:ext cx="3946995" cy="4788931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51520" y="1507431"/>
            <a:ext cx="52565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Složené tvary</a:t>
            </a:r>
            <a:endParaRPr lang="cs-CZ" sz="4400" dirty="0"/>
          </a:p>
        </p:txBody>
      </p:sp>
      <p:sp>
        <p:nvSpPr>
          <p:cNvPr id="7" name="Obláček 6"/>
          <p:cNvSpPr/>
          <p:nvPr/>
        </p:nvSpPr>
        <p:spPr>
          <a:xfrm>
            <a:off x="3707904" y="0"/>
            <a:ext cx="5040560" cy="1743199"/>
          </a:xfrm>
          <a:prstGeom prst="cloudCallout">
            <a:avLst>
              <a:gd name="adj1" fmla="val 22160"/>
              <a:gd name="adj2" fmla="val 652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00563" y="539388"/>
            <a:ext cx="14395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something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28184" y="404664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?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 rot="999315">
            <a:off x="6939794" y="260648"/>
            <a:ext cx="1448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anything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 rot="1309710">
            <a:off x="5940152" y="927884"/>
            <a:ext cx="9996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nobody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 rot="884586">
            <a:off x="4672343" y="1026284"/>
            <a:ext cx="13144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anybody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697051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nothing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652120" y="60797"/>
            <a:ext cx="12876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everybody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6359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/>
      <p:bldP spid="9" grpId="0"/>
      <p:bldP spid="10" grpId="0"/>
      <p:bldP spid="11" grpId="1"/>
      <p:bldP spid="12" grpId="0"/>
      <p:bldP spid="13" grpId="1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8064" y="505472"/>
            <a:ext cx="5844998" cy="6008658"/>
          </a:xfrm>
          <a:prstGeom prst="rect">
            <a:avLst/>
          </a:prstGeom>
        </p:spPr>
      </p:pic>
      <p:sp>
        <p:nvSpPr>
          <p:cNvPr id="4" name="Zaoblený obdélníkový popisek 3"/>
          <p:cNvSpPr/>
          <p:nvPr/>
        </p:nvSpPr>
        <p:spPr>
          <a:xfrm>
            <a:off x="3824409" y="1700808"/>
            <a:ext cx="3571142" cy="1080120"/>
          </a:xfrm>
          <a:prstGeom prst="wedgeRoundRectCallout">
            <a:avLst>
              <a:gd name="adj1" fmla="val -3266"/>
              <a:gd name="adj2" fmla="val 77353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 </a:t>
            </a:r>
            <a:r>
              <a:rPr lang="cs-CZ" sz="2000" b="1" dirty="0" smtClean="0">
                <a:solidFill>
                  <a:schemeClr val="tx1"/>
                </a:solidFill>
              </a:rPr>
              <a:t>would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</a:rPr>
              <a:t>like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</a:rPr>
              <a:t>something</a:t>
            </a:r>
            <a:r>
              <a:rPr lang="cs-CZ" sz="2000" b="1" dirty="0" smtClean="0">
                <a:solidFill>
                  <a:schemeClr val="tx1"/>
                </a:solidFill>
              </a:rPr>
              <a:t> to </a:t>
            </a:r>
            <a:r>
              <a:rPr lang="cs-CZ" sz="2000" b="1" dirty="0" smtClean="0">
                <a:solidFill>
                  <a:schemeClr val="tx1"/>
                </a:solidFill>
              </a:rPr>
              <a:t>buy</a:t>
            </a:r>
            <a:r>
              <a:rPr lang="cs-CZ" sz="2000" b="1" dirty="0" smtClean="0">
                <a:solidFill>
                  <a:schemeClr val="tx1"/>
                </a:solidFill>
              </a:rPr>
              <a:t>.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43408"/>
            <a:ext cx="8229600" cy="115699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Do </a:t>
            </a:r>
            <a:r>
              <a:rPr lang="cs-CZ" sz="3600" dirty="0" smtClean="0"/>
              <a:t>you</a:t>
            </a:r>
            <a:r>
              <a:rPr lang="cs-CZ" sz="3600" dirty="0" smtClean="0"/>
              <a:t> </a:t>
            </a:r>
            <a:r>
              <a:rPr lang="cs-CZ" sz="3600" dirty="0" smtClean="0"/>
              <a:t>remember</a:t>
            </a:r>
            <a:r>
              <a:rPr lang="cs-CZ" sz="3600" dirty="0" smtClean="0"/>
              <a:t> basic </a:t>
            </a:r>
            <a:r>
              <a:rPr lang="cs-CZ" sz="3600" dirty="0" smtClean="0"/>
              <a:t>rules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1835696" y="4293096"/>
            <a:ext cx="6048672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/>
                <a:effectLst/>
              </a:rPr>
              <a:t>používá se v kladných větách</a:t>
            </a:r>
            <a:endParaRPr lang="cs-CZ" sz="3200" b="1" cap="none" spc="0" dirty="0">
              <a:ln/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91680" y="1055638"/>
            <a:ext cx="7452320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/>
                <a:effectLst/>
              </a:rPr>
              <a:t>používá se v záporných větách </a:t>
            </a:r>
          </a:p>
          <a:p>
            <a:pPr algn="ctr"/>
            <a:r>
              <a:rPr lang="cs-CZ" sz="3200" b="1" cap="none" spc="0" dirty="0" smtClean="0">
                <a:ln/>
                <a:effectLst/>
              </a:rPr>
              <a:t>a v otázce</a:t>
            </a:r>
            <a:endParaRPr lang="cs-CZ" sz="3200" b="1" cap="none" spc="0" dirty="0">
              <a:ln/>
              <a:effectLst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96037" y="908720"/>
            <a:ext cx="14205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Any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4366" y="4149080"/>
            <a:ext cx="19239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some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9" name="Picture 11" descr="C:\Documents and Settings\sborovna.ZSBOR\Local Settings\Temporary Internet Files\Content.IE5\7K2Y1O9M\MC90008885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44208" y="2165360"/>
            <a:ext cx="2304256" cy="2159005"/>
          </a:xfrm>
          <a:prstGeom prst="rect">
            <a:avLst/>
          </a:prstGeom>
          <a:noFill/>
        </p:spPr>
      </p:pic>
      <p:pic>
        <p:nvPicPr>
          <p:cNvPr id="10" name="Picture 11" descr="C:\Documents and Settings\sborovna.ZSBOR\Local Settings\Temporary Internet Files\Content.IE5\7K2Y1O9M\MC90008885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44208" y="4610451"/>
            <a:ext cx="2304256" cy="2159005"/>
          </a:xfrm>
          <a:prstGeom prst="rect">
            <a:avLst/>
          </a:prstGeom>
          <a:noFill/>
        </p:spPr>
      </p:pic>
      <p:sp>
        <p:nvSpPr>
          <p:cNvPr id="11" name="Zaoblený obdélníkový popisek 10"/>
          <p:cNvSpPr/>
          <p:nvPr/>
        </p:nvSpPr>
        <p:spPr>
          <a:xfrm>
            <a:off x="2268291" y="2382153"/>
            <a:ext cx="3743869" cy="758815"/>
          </a:xfrm>
          <a:prstGeom prst="wedgeRoundRectCallout">
            <a:avLst>
              <a:gd name="adj1" fmla="val 75706"/>
              <a:gd name="adj2" fmla="val 2021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</a:rPr>
              <a:t>Have you got any money </a:t>
            </a:r>
            <a:r>
              <a:rPr lang="cs-CZ" sz="2400" b="1" dirty="0">
                <a:solidFill>
                  <a:schemeClr val="tx1"/>
                </a:solidFill>
              </a:rPr>
              <a:t>?</a:t>
            </a: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2420691" y="5910545"/>
            <a:ext cx="3743869" cy="758815"/>
          </a:xfrm>
          <a:prstGeom prst="wedgeRoundRectCallout">
            <a:avLst>
              <a:gd name="adj1" fmla="val 85132"/>
              <a:gd name="adj2" fmla="val -14891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dirty="0">
                <a:solidFill>
                  <a:schemeClr val="tx1"/>
                </a:solidFill>
              </a:rPr>
              <a:t>I've got some money.</a:t>
            </a:r>
            <a:endParaRPr lang="cs-CZ" sz="2400" dirty="0">
              <a:solidFill>
                <a:schemeClr val="tx1"/>
              </a:solidFill>
            </a:endParaRPr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2909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014714" y="476672"/>
            <a:ext cx="311457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cap="all" dirty="0" smtClean="0">
                <a:ln w="0"/>
                <a:gradFill flip="none">
                  <a:gsLst>
                    <a:gs pos="0">
                      <a:srgbClr val="4F81BD">
                        <a:tint val="75000"/>
                        <a:shade val="75000"/>
                        <a:satMod val="170000"/>
                      </a:srgbClr>
                    </a:gs>
                    <a:gs pos="49000">
                      <a:srgbClr val="4F81BD">
                        <a:tint val="88000"/>
                        <a:shade val="65000"/>
                        <a:satMod val="172000"/>
                      </a:srgbClr>
                    </a:gs>
                    <a:gs pos="50000">
                      <a:srgbClr val="4F81BD">
                        <a:shade val="65000"/>
                        <a:satMod val="130000"/>
                      </a:srgbClr>
                    </a:gs>
                    <a:gs pos="92000">
                      <a:srgbClr val="4F81BD">
                        <a:shade val="50000"/>
                        <a:satMod val="120000"/>
                      </a:srgbClr>
                    </a:gs>
                    <a:gs pos="100000">
                      <a:srgbClr val="4F81BD">
                        <a:shade val="48000"/>
                        <a:satMod val="120000"/>
                      </a:srgb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Vyjímka</a:t>
            </a:r>
            <a:r>
              <a:rPr lang="cs-CZ" sz="5400" b="1" cap="all" dirty="0" smtClean="0">
                <a:ln w="0"/>
                <a:gradFill flip="none">
                  <a:gsLst>
                    <a:gs pos="0">
                      <a:srgbClr val="4F81BD">
                        <a:tint val="75000"/>
                        <a:shade val="75000"/>
                        <a:satMod val="170000"/>
                      </a:srgbClr>
                    </a:gs>
                    <a:gs pos="49000">
                      <a:srgbClr val="4F81BD">
                        <a:tint val="88000"/>
                        <a:shade val="65000"/>
                        <a:satMod val="172000"/>
                      </a:srgbClr>
                    </a:gs>
                    <a:gs pos="50000">
                      <a:srgbClr val="4F81BD">
                        <a:shade val="65000"/>
                        <a:satMod val="130000"/>
                      </a:srgbClr>
                    </a:gs>
                    <a:gs pos="92000">
                      <a:srgbClr val="4F81BD">
                        <a:shade val="50000"/>
                        <a:satMod val="120000"/>
                      </a:srgbClr>
                    </a:gs>
                    <a:gs pos="100000">
                      <a:srgbClr val="4F81BD">
                        <a:shade val="48000"/>
                        <a:satMod val="120000"/>
                      </a:srgb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!</a:t>
            </a:r>
            <a:endParaRPr lang="cs-CZ" sz="5400" b="1" cap="all" dirty="0">
              <a:ln w="0"/>
              <a:gradFill flip="none">
                <a:gsLst>
                  <a:gs pos="0">
                    <a:srgbClr val="4F81BD">
                      <a:tint val="75000"/>
                      <a:shade val="75000"/>
                      <a:satMod val="170000"/>
                    </a:srgbClr>
                  </a:gs>
                  <a:gs pos="49000">
                    <a:srgbClr val="4F81BD">
                      <a:tint val="88000"/>
                      <a:shade val="65000"/>
                      <a:satMod val="172000"/>
                    </a:srgbClr>
                  </a:gs>
                  <a:gs pos="50000">
                    <a:srgbClr val="4F81BD">
                      <a:shade val="65000"/>
                      <a:satMod val="130000"/>
                    </a:srgbClr>
                  </a:gs>
                  <a:gs pos="92000">
                    <a:srgbClr val="4F81BD">
                      <a:shade val="50000"/>
                      <a:satMod val="120000"/>
                    </a:srgbClr>
                  </a:gs>
                  <a:gs pos="100000">
                    <a:srgbClr val="4F81BD">
                      <a:shade val="48000"/>
                      <a:satMod val="120000"/>
                    </a:srgb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715324"/>
            <a:ext cx="81369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Some</a:t>
            </a:r>
            <a:r>
              <a:rPr lang="cs-CZ" sz="3200" dirty="0"/>
              <a:t> používáme v </a:t>
            </a: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nabídce</a:t>
            </a:r>
            <a:r>
              <a:rPr lang="cs-CZ" sz="3200" b="1" dirty="0"/>
              <a:t> nebo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žádosti, </a:t>
            </a:r>
            <a:r>
              <a:rPr lang="cs-CZ" sz="3200" dirty="0"/>
              <a:t>i když se jedná o otázku…</a:t>
            </a:r>
          </a:p>
          <a:p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3284984"/>
            <a:ext cx="63367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Would</a:t>
            </a:r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you</a:t>
            </a:r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like</a:t>
            </a:r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some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coffee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</a:t>
            </a:r>
            <a:endParaRPr lang="cs-CZ" sz="3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4800054"/>
            <a:ext cx="74888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Can</a:t>
            </a:r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I </a:t>
            </a:r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have</a:t>
            </a:r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some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water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, 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please</a:t>
            </a:r>
            <a:r>
              <a:rPr lang="cs-CZ" sz="32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?</a:t>
            </a:r>
            <a:endParaRPr lang="cs-CZ" sz="32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endParaRPr lang="cs-CZ" sz="3200" dirty="0"/>
          </a:p>
        </p:txBody>
      </p:sp>
      <p:pic>
        <p:nvPicPr>
          <p:cNvPr id="3074" name="Picture 2" descr="C:\Users\Uživatel\AppData\Local\Microsoft\Windows\Temporary Internet Files\Content.IE5\D94D35PN\MC90043388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1900" y="3074979"/>
            <a:ext cx="1180500" cy="118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živatel\AppData\Local\Microsoft\Windows\Temporary Internet Files\Content.IE5\EP5EC6ZX\MC90044175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1900" y="4652863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1416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3373195"/>
              </p:ext>
            </p:extLst>
          </p:nvPr>
        </p:nvGraphicFramePr>
        <p:xfrm>
          <a:off x="548700" y="1340769"/>
          <a:ext cx="8280918" cy="41044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0306"/>
                <a:gridCol w="2760306"/>
                <a:gridCol w="2760306"/>
              </a:tblGrid>
              <a:tr h="1069623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-body</a:t>
                      </a:r>
                    </a:p>
                    <a:p>
                      <a:pPr algn="ctr"/>
                      <a:r>
                        <a:rPr lang="cs-CZ" sz="2400" b="1" dirty="0" smtClean="0"/>
                        <a:t>(person)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ctr">
                        <a:buFontTx/>
                        <a:buNone/>
                      </a:pP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-thing</a:t>
                      </a:r>
                    </a:p>
                    <a:p>
                      <a:pPr marL="0" indent="0" algn="ctr">
                        <a:buFontTx/>
                        <a:buNone/>
                      </a:pPr>
                      <a:r>
                        <a:rPr lang="cs-CZ" sz="2400" b="1" dirty="0" smtClean="0"/>
                        <a:t>(</a:t>
                      </a:r>
                      <a:r>
                        <a:rPr lang="cs-CZ" sz="2000" b="1" dirty="0" smtClean="0"/>
                        <a:t>thing)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-where</a:t>
                      </a:r>
                    </a:p>
                    <a:p>
                      <a:pPr algn="ctr"/>
                      <a:r>
                        <a:rPr lang="cs-CZ" sz="2400" b="1" dirty="0" smtClean="0"/>
                        <a:t>(place)</a:t>
                      </a:r>
                      <a:endParaRPr lang="cs-CZ" sz="2000" b="1" dirty="0"/>
                    </a:p>
                  </a:txBody>
                  <a:tcPr/>
                </a:tc>
              </a:tr>
              <a:tr h="75870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EVERYBODY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EVERYWHERE</a:t>
                      </a:r>
                      <a:endParaRPr lang="cs-CZ" sz="2400" b="1" dirty="0"/>
                    </a:p>
                  </a:txBody>
                  <a:tcPr/>
                </a:tc>
              </a:tr>
              <a:tr h="758708">
                <a:tc>
                  <a:txBody>
                    <a:bodyPr/>
                    <a:lstStyle/>
                    <a:p>
                      <a:pPr algn="ctr"/>
                      <a:endParaRPr lang="cs-CZ" sz="2400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SOMETHING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758708">
                <a:tc>
                  <a:txBody>
                    <a:bodyPr/>
                    <a:lstStyle/>
                    <a:p>
                      <a:pPr algn="ctr"/>
                      <a:endParaRPr lang="cs-CZ" sz="2400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ANYTHING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ANYWHERE</a:t>
                      </a:r>
                      <a:endParaRPr lang="cs-CZ" sz="2400" b="1" dirty="0"/>
                    </a:p>
                  </a:txBody>
                  <a:tcPr/>
                </a:tc>
              </a:tr>
              <a:tr h="75870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NOBODY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NOWHERE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0771706"/>
              </p:ext>
            </p:extLst>
          </p:nvPr>
        </p:nvGraphicFramePr>
        <p:xfrm>
          <a:off x="4653154" y="4653135"/>
          <a:ext cx="4392489" cy="880110"/>
        </p:xfrm>
        <a:graphic>
          <a:graphicData uri="http://schemas.openxmlformats.org/drawingml/2006/table">
            <a:tbl>
              <a:tblPr/>
              <a:tblGrid>
                <a:gridCol w="1464163"/>
                <a:gridCol w="1464163"/>
                <a:gridCol w="1464163"/>
              </a:tblGrid>
              <a:tr h="2563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11560" y="241484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Complete</a:t>
            </a:r>
            <a:r>
              <a:rPr lang="cs-CZ" sz="2800" dirty="0" smtClean="0"/>
              <a:t> </a:t>
            </a:r>
            <a:r>
              <a:rPr lang="cs-CZ" sz="2800" dirty="0" smtClean="0"/>
              <a:t>the</a:t>
            </a:r>
            <a:r>
              <a:rPr lang="cs-CZ" sz="2800" dirty="0" smtClean="0"/>
              <a:t> table.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81508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2527048"/>
              </p:ext>
            </p:extLst>
          </p:nvPr>
        </p:nvGraphicFramePr>
        <p:xfrm>
          <a:off x="548700" y="223592"/>
          <a:ext cx="8280918" cy="41044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60306"/>
                <a:gridCol w="2760306"/>
                <a:gridCol w="2760306"/>
              </a:tblGrid>
              <a:tr h="1069623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-body</a:t>
                      </a:r>
                    </a:p>
                    <a:p>
                      <a:pPr algn="ctr"/>
                      <a:r>
                        <a:rPr lang="cs-CZ" sz="2400" b="1" dirty="0" smtClean="0"/>
                        <a:t>(person)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ctr">
                        <a:buFontTx/>
                        <a:buNone/>
                      </a:pP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-thing</a:t>
                      </a:r>
                    </a:p>
                    <a:p>
                      <a:pPr marL="0" indent="0" algn="ctr">
                        <a:buFontTx/>
                        <a:buNone/>
                      </a:pPr>
                      <a:r>
                        <a:rPr lang="cs-CZ" sz="2400" b="1" dirty="0" smtClean="0"/>
                        <a:t>(</a:t>
                      </a:r>
                      <a:r>
                        <a:rPr lang="cs-CZ" sz="2000" b="1" dirty="0" smtClean="0"/>
                        <a:t>thing)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-where</a:t>
                      </a:r>
                    </a:p>
                    <a:p>
                      <a:pPr algn="ctr"/>
                      <a:r>
                        <a:rPr lang="cs-CZ" sz="2400" b="1" dirty="0" smtClean="0"/>
                        <a:t>(place)</a:t>
                      </a:r>
                      <a:endParaRPr lang="cs-CZ" sz="2000" b="1" dirty="0"/>
                    </a:p>
                  </a:txBody>
                  <a:tcPr/>
                </a:tc>
              </a:tr>
              <a:tr h="75870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EVERYBODY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EVERYTHING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EVERYWHERE</a:t>
                      </a:r>
                      <a:endParaRPr lang="cs-CZ" sz="2400" b="1" dirty="0"/>
                    </a:p>
                  </a:txBody>
                  <a:tcPr/>
                </a:tc>
              </a:tr>
              <a:tr h="75870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SOMEBODY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SOMETHING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SOMEWHERE</a:t>
                      </a:r>
                      <a:endParaRPr lang="cs-CZ" sz="2400" b="1" dirty="0"/>
                    </a:p>
                  </a:txBody>
                  <a:tcPr/>
                </a:tc>
              </a:tr>
              <a:tr h="75870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ANYBODY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ANYTHING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ANYWHERE</a:t>
                      </a:r>
                      <a:endParaRPr lang="cs-CZ" sz="2400" b="1" dirty="0"/>
                    </a:p>
                  </a:txBody>
                  <a:tcPr/>
                </a:tc>
              </a:tr>
              <a:tr h="75870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NOBODY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NOTHING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NOWHERE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780947" y="6017331"/>
            <a:ext cx="6336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NO ONE</a:t>
            </a:r>
            <a:r>
              <a:rPr lang="cs-CZ" sz="2400" dirty="0"/>
              <a:t> je jediné spojení, které se píše </a:t>
            </a:r>
            <a:r>
              <a:rPr lang="cs-CZ" sz="2400" b="1" dirty="0" smtClean="0"/>
              <a:t>zvlášť</a:t>
            </a:r>
            <a:r>
              <a:rPr lang="cs-CZ" sz="2400" dirty="0" smtClean="0"/>
              <a:t>, </a:t>
            </a:r>
          </a:p>
          <a:p>
            <a:r>
              <a:rPr lang="cs-CZ" sz="2400" dirty="0" smtClean="0"/>
              <a:t>                nebo s </a:t>
            </a:r>
            <a:r>
              <a:rPr lang="cs-CZ" sz="2400" dirty="0"/>
              <a:t>pomlčkou </a:t>
            </a:r>
            <a:r>
              <a:rPr lang="cs-CZ" sz="2400" b="1" dirty="0"/>
              <a:t>NO-ONE</a:t>
            </a:r>
            <a:r>
              <a:rPr lang="cs-CZ" sz="2400" dirty="0"/>
              <a:t>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08739" y="6026623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NOONE</a:t>
            </a:r>
            <a:endParaRPr lang="cs-CZ" sz="2400" dirty="0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944743" y="6026623"/>
            <a:ext cx="1188132" cy="4609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124763" y="6017331"/>
            <a:ext cx="828092" cy="470211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0765652"/>
              </p:ext>
            </p:extLst>
          </p:nvPr>
        </p:nvGraphicFramePr>
        <p:xfrm>
          <a:off x="4653154" y="4616080"/>
          <a:ext cx="4392489" cy="1154430"/>
        </p:xfrm>
        <a:graphic>
          <a:graphicData uri="http://schemas.openxmlformats.org/drawingml/2006/table">
            <a:tbl>
              <a:tblPr/>
              <a:tblGrid>
                <a:gridCol w="1464163"/>
                <a:gridCol w="1464163"/>
                <a:gridCol w="1464163"/>
              </a:tblGrid>
              <a:tr h="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/>
                        <a:t>somebody</a:t>
                      </a:r>
                      <a:endParaRPr lang="cs-CZ" sz="2400" dirty="0"/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/>
                        <a:t>=</a:t>
                      </a:r>
                      <a:endParaRPr lang="cs-CZ" sz="2400" dirty="0"/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/>
                        <a:t>someone</a:t>
                      </a:r>
                      <a:endParaRPr lang="cs-CZ" sz="2400" dirty="0"/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/>
                        <a:t>anybody</a:t>
                      </a:r>
                      <a:endParaRPr lang="cs-CZ" sz="2400" dirty="0"/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/>
                        <a:t>=</a:t>
                      </a:r>
                      <a:endParaRPr lang="cs-CZ" sz="2400" dirty="0"/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/>
                        <a:t>anyone</a:t>
                      </a:r>
                      <a:endParaRPr lang="cs-CZ" sz="2400" dirty="0"/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/>
                        <a:t>nobody</a:t>
                      </a:r>
                      <a:endParaRPr lang="cs-CZ" sz="2400" dirty="0"/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/>
                        <a:t>=</a:t>
                      </a:r>
                      <a:endParaRPr lang="cs-CZ" sz="2400" dirty="0"/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/>
                        <a:t>no one</a:t>
                      </a:r>
                      <a:endParaRPr lang="cs-CZ" sz="2400" dirty="0"/>
                    </a:p>
                  </a:txBody>
                  <a:tcPr marL="9525" marR="9525" marT="9525" marB="95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9147" y="5018511"/>
            <a:ext cx="45005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For</a:t>
            </a:r>
            <a:r>
              <a:rPr lang="cs-CZ" sz="2400" dirty="0" smtClean="0"/>
              <a:t> </a:t>
            </a:r>
            <a:r>
              <a:rPr lang="cs-CZ" sz="2400" dirty="0" smtClean="0"/>
              <a:t>people</a:t>
            </a:r>
            <a:r>
              <a:rPr lang="cs-CZ" sz="2400" dirty="0" smtClean="0"/>
              <a:t> </a:t>
            </a:r>
            <a:r>
              <a:rPr lang="cs-CZ" sz="2400" dirty="0" smtClean="0"/>
              <a:t>you</a:t>
            </a:r>
            <a:r>
              <a:rPr lang="cs-CZ" sz="2400" dirty="0" smtClean="0"/>
              <a:t> </a:t>
            </a:r>
            <a:r>
              <a:rPr lang="cs-CZ" sz="2400" dirty="0" smtClean="0"/>
              <a:t>can</a:t>
            </a:r>
            <a:r>
              <a:rPr lang="cs-CZ" sz="2400" dirty="0" smtClean="0"/>
              <a:t> </a:t>
            </a:r>
            <a:r>
              <a:rPr lang="cs-CZ" sz="2400" dirty="0" smtClean="0"/>
              <a:t>also</a:t>
            </a:r>
            <a:r>
              <a:rPr lang="cs-CZ" sz="2400" dirty="0" smtClean="0"/>
              <a:t> use  -</a:t>
            </a:r>
            <a:r>
              <a:rPr lang="cs-CZ" sz="2400" b="1" dirty="0" smtClean="0">
                <a:solidFill>
                  <a:srgbClr val="FF0000"/>
                </a:solidFill>
              </a:rPr>
              <a:t>one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cxnSp>
        <p:nvCxnSpPr>
          <p:cNvPr id="16" name="Přímá spojnice se šipkou 15"/>
          <p:cNvCxnSpPr/>
          <p:nvPr/>
        </p:nvCxnSpPr>
        <p:spPr>
          <a:xfrm flipV="1">
            <a:off x="3645043" y="5663101"/>
            <a:ext cx="3456384" cy="35423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0965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878497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Složené </a:t>
            </a:r>
            <a:r>
              <a:rPr lang="cs-CZ" sz="3200" dirty="0" smtClean="0"/>
              <a:t>tvary 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SOME</a:t>
            </a: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, ANY</a:t>
            </a:r>
            <a:r>
              <a:rPr lang="cs-CZ" sz="3200" b="1" dirty="0"/>
              <a:t> a </a:t>
            </a: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NO </a:t>
            </a:r>
            <a:r>
              <a:rPr lang="cs-CZ" sz="3200" dirty="0" smtClean="0"/>
              <a:t> se řídí všemi </a:t>
            </a:r>
            <a:r>
              <a:rPr lang="cs-CZ" sz="3200" dirty="0"/>
              <a:t>výše </a:t>
            </a:r>
            <a:r>
              <a:rPr lang="cs-CZ" sz="3200" b="1" dirty="0"/>
              <a:t>uvedenými pravidly</a:t>
            </a:r>
            <a:r>
              <a:rPr lang="cs-CZ" sz="3200" dirty="0"/>
              <a:t>. Zde je jejich </a:t>
            </a:r>
            <a:r>
              <a:rPr lang="cs-CZ" sz="3200" dirty="0" smtClean="0"/>
              <a:t>český překlad: </a:t>
            </a:r>
            <a:r>
              <a:rPr lang="cs-CZ" sz="3200" dirty="0"/>
              <a:t/>
            </a:r>
            <a:br>
              <a:rPr lang="cs-CZ" sz="3200" dirty="0"/>
            </a:br>
            <a:endParaRPr lang="cs-CZ" sz="3200" dirty="0" smtClean="0"/>
          </a:p>
          <a:p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46805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SOME</a:t>
            </a:r>
            <a:r>
              <a:rPr lang="cs-CZ" sz="2400" b="1" dirty="0"/>
              <a:t>THING</a:t>
            </a:r>
            <a:r>
              <a:rPr lang="cs-CZ" sz="2400" dirty="0"/>
              <a:t> (něco)         </a:t>
            </a:r>
            <a:br>
              <a:rPr lang="cs-CZ" sz="2400" dirty="0"/>
            </a:br>
            <a:r>
              <a:rPr lang="cs-CZ" sz="2400" b="1" dirty="0">
                <a:solidFill>
                  <a:srgbClr val="FF0000"/>
                </a:solidFill>
              </a:rPr>
              <a:t>SOME</a:t>
            </a:r>
            <a:r>
              <a:rPr lang="cs-CZ" sz="2400" b="1" dirty="0"/>
              <a:t>BODY</a:t>
            </a:r>
            <a:r>
              <a:rPr lang="cs-CZ" sz="2400" dirty="0"/>
              <a:t> (někdo)        </a:t>
            </a:r>
            <a:br>
              <a:rPr lang="cs-CZ" sz="2400" dirty="0"/>
            </a:br>
            <a:r>
              <a:rPr lang="cs-CZ" sz="2400" b="1" dirty="0">
                <a:solidFill>
                  <a:srgbClr val="FF0000"/>
                </a:solidFill>
              </a:rPr>
              <a:t>SOME</a:t>
            </a:r>
            <a:r>
              <a:rPr lang="cs-CZ" sz="2400" b="1" dirty="0"/>
              <a:t>ONE</a:t>
            </a:r>
            <a:r>
              <a:rPr lang="cs-CZ" sz="2400" dirty="0"/>
              <a:t> (někdo)          </a:t>
            </a:r>
            <a:br>
              <a:rPr lang="cs-CZ" sz="2400" dirty="0"/>
            </a:br>
            <a:r>
              <a:rPr lang="cs-CZ" sz="2400" b="1" dirty="0">
                <a:solidFill>
                  <a:srgbClr val="FF0000"/>
                </a:solidFill>
              </a:rPr>
              <a:t>SOME</a:t>
            </a:r>
            <a:r>
              <a:rPr lang="cs-CZ" sz="2400" b="1" dirty="0"/>
              <a:t>WHERE</a:t>
            </a:r>
            <a:r>
              <a:rPr lang="cs-CZ" sz="2400" dirty="0"/>
              <a:t> (někde)    </a:t>
            </a:r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284984"/>
            <a:ext cx="49685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 smtClean="0">
                <a:solidFill>
                  <a:srgbClr val="FF0000"/>
                </a:solidFill>
              </a:rPr>
              <a:t>ANY</a:t>
            </a:r>
            <a:r>
              <a:rPr lang="cs-CZ" sz="2400" b="1" dirty="0" smtClean="0">
                <a:solidFill>
                  <a:prstClr val="black"/>
                </a:solidFill>
              </a:rPr>
              <a:t>THING </a:t>
            </a:r>
            <a:r>
              <a:rPr lang="cs-CZ" sz="2400" dirty="0">
                <a:solidFill>
                  <a:prstClr val="black"/>
                </a:solidFill>
              </a:rPr>
              <a:t>(něco, nic, cokoliv)                  </a:t>
            </a:r>
            <a:endParaRPr lang="cs-CZ" sz="2400" dirty="0" smtClean="0">
              <a:solidFill>
                <a:prstClr val="black"/>
              </a:solidFill>
            </a:endParaRPr>
          </a:p>
          <a:p>
            <a:pPr lvl="0"/>
            <a:r>
              <a:rPr lang="cs-CZ" sz="2400" b="1" dirty="0" smtClean="0">
                <a:solidFill>
                  <a:srgbClr val="FF0000"/>
                </a:solidFill>
              </a:rPr>
              <a:t>ANY</a:t>
            </a:r>
            <a:r>
              <a:rPr lang="cs-CZ" sz="2400" b="1" dirty="0" smtClean="0">
                <a:solidFill>
                  <a:prstClr val="black"/>
                </a:solidFill>
              </a:rPr>
              <a:t>BODY </a:t>
            </a:r>
            <a:r>
              <a:rPr lang="cs-CZ" sz="2400" dirty="0">
                <a:solidFill>
                  <a:prstClr val="black"/>
                </a:solidFill>
              </a:rPr>
              <a:t>(někdo, nikdo, kdokoliv)          </a:t>
            </a:r>
            <a:endParaRPr lang="cs-CZ" sz="2400" dirty="0" smtClean="0">
              <a:solidFill>
                <a:prstClr val="black"/>
              </a:solidFill>
            </a:endParaRPr>
          </a:p>
          <a:p>
            <a:pPr lvl="0"/>
            <a:r>
              <a:rPr lang="cs-CZ" sz="2400" b="1" dirty="0" smtClean="0">
                <a:solidFill>
                  <a:srgbClr val="FF0000"/>
                </a:solidFill>
              </a:rPr>
              <a:t>ANY</a:t>
            </a:r>
            <a:r>
              <a:rPr lang="cs-CZ" sz="2400" b="1" dirty="0" smtClean="0">
                <a:solidFill>
                  <a:prstClr val="black"/>
                </a:solidFill>
              </a:rPr>
              <a:t>ONE </a:t>
            </a:r>
            <a:r>
              <a:rPr lang="cs-CZ" sz="2400" dirty="0">
                <a:solidFill>
                  <a:prstClr val="black"/>
                </a:solidFill>
              </a:rPr>
              <a:t>(někdo, nikdo, kdokoliv              </a:t>
            </a:r>
            <a:br>
              <a:rPr lang="cs-CZ" sz="2400" dirty="0">
                <a:solidFill>
                  <a:prstClr val="black"/>
                </a:solidFill>
              </a:rPr>
            </a:br>
            <a:r>
              <a:rPr lang="cs-CZ" sz="2400" b="1" dirty="0" smtClean="0">
                <a:solidFill>
                  <a:srgbClr val="FF0000"/>
                </a:solidFill>
              </a:rPr>
              <a:t>ANY</a:t>
            </a:r>
            <a:r>
              <a:rPr lang="cs-CZ" sz="2400" b="1" dirty="0" smtClean="0">
                <a:solidFill>
                  <a:prstClr val="black"/>
                </a:solidFill>
              </a:rPr>
              <a:t>WHERE </a:t>
            </a:r>
            <a:r>
              <a:rPr lang="cs-CZ" sz="2400" dirty="0">
                <a:solidFill>
                  <a:prstClr val="black"/>
                </a:solidFill>
              </a:rPr>
              <a:t>(někde, nikde, kdekoliv)        </a:t>
            </a:r>
          </a:p>
          <a:p>
            <a:pPr lvl="0"/>
            <a:endParaRPr lang="cs-CZ" sz="2400" dirty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780" y="5157192"/>
            <a:ext cx="448224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b="1" dirty="0">
                <a:solidFill>
                  <a:srgbClr val="FF0000"/>
                </a:solidFill>
              </a:rPr>
              <a:t>NO</a:t>
            </a:r>
            <a:r>
              <a:rPr lang="cs-CZ" sz="2400" b="1" dirty="0">
                <a:solidFill>
                  <a:prstClr val="black"/>
                </a:solidFill>
              </a:rPr>
              <a:t>THING</a:t>
            </a:r>
            <a:r>
              <a:rPr lang="cs-CZ" sz="2400" dirty="0">
                <a:solidFill>
                  <a:prstClr val="black"/>
                </a:solidFill>
              </a:rPr>
              <a:t> (nic</a:t>
            </a:r>
            <a:r>
              <a:rPr lang="cs-CZ" sz="2400" dirty="0" smtClean="0">
                <a:solidFill>
                  <a:prstClr val="black"/>
                </a:solidFill>
              </a:rPr>
              <a:t>)</a:t>
            </a:r>
          </a:p>
          <a:p>
            <a:pPr lvl="0"/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b="1" dirty="0">
                <a:solidFill>
                  <a:srgbClr val="FF0000"/>
                </a:solidFill>
              </a:rPr>
              <a:t>NO</a:t>
            </a:r>
            <a:r>
              <a:rPr lang="cs-CZ" sz="2400" b="1" dirty="0">
                <a:solidFill>
                  <a:prstClr val="black"/>
                </a:solidFill>
              </a:rPr>
              <a:t>BODY</a:t>
            </a:r>
            <a:r>
              <a:rPr lang="cs-CZ" sz="2400" dirty="0">
                <a:solidFill>
                  <a:prstClr val="black"/>
                </a:solidFill>
              </a:rPr>
              <a:t> (nikdo)</a:t>
            </a:r>
            <a:br>
              <a:rPr lang="cs-CZ" sz="2400" dirty="0">
                <a:solidFill>
                  <a:prstClr val="black"/>
                </a:solidFill>
              </a:rPr>
            </a:b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b="1" dirty="0">
                <a:solidFill>
                  <a:srgbClr val="FF0000"/>
                </a:solidFill>
              </a:rPr>
              <a:t>NO </a:t>
            </a:r>
            <a:r>
              <a:rPr lang="cs-CZ" sz="2400" b="1" dirty="0">
                <a:solidFill>
                  <a:prstClr val="black"/>
                </a:solidFill>
              </a:rPr>
              <a:t>ONE</a:t>
            </a:r>
            <a:r>
              <a:rPr lang="cs-CZ" sz="2400" dirty="0">
                <a:solidFill>
                  <a:prstClr val="black"/>
                </a:solidFill>
              </a:rPr>
              <a:t> (nikdo)</a:t>
            </a:r>
            <a:br>
              <a:rPr lang="cs-CZ" sz="2400" dirty="0">
                <a:solidFill>
                  <a:prstClr val="black"/>
                </a:solidFill>
              </a:rPr>
            </a:b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NO</a:t>
            </a:r>
            <a:r>
              <a:rPr lang="cs-CZ" sz="2400" b="1" dirty="0" smtClean="0">
                <a:solidFill>
                  <a:prstClr val="black"/>
                </a:solidFill>
              </a:rPr>
              <a:t>WHERE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(nikde)</a:t>
            </a:r>
          </a:p>
          <a:p>
            <a:pPr lvl="0"/>
            <a:endParaRPr lang="cs-CZ" sz="2400" dirty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3717032"/>
            <a:ext cx="30963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ln/>
              </a:rPr>
              <a:t>v záporných </a:t>
            </a:r>
            <a:r>
              <a:rPr lang="cs-CZ" sz="2400" b="1" dirty="0" smtClean="0">
                <a:ln/>
              </a:rPr>
              <a:t>větách</a:t>
            </a:r>
          </a:p>
          <a:p>
            <a:r>
              <a:rPr lang="cs-CZ" sz="2400" b="1" dirty="0" smtClean="0">
                <a:ln/>
              </a:rPr>
              <a:t>a </a:t>
            </a:r>
            <a:r>
              <a:rPr lang="cs-CZ" sz="2400" b="1" dirty="0">
                <a:ln/>
              </a:rPr>
              <a:t>v otázce</a:t>
            </a:r>
          </a:p>
          <a:p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25649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52691" y="1959223"/>
            <a:ext cx="39598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 kladných větách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969346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3245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I </a:t>
            </a:r>
            <a:r>
              <a:rPr lang="cs-CZ" sz="2800" dirty="0"/>
              <a:t>can</a:t>
            </a:r>
            <a:r>
              <a:rPr lang="cs-CZ" sz="2800" dirty="0"/>
              <a:t> </a:t>
            </a:r>
            <a:r>
              <a:rPr lang="cs-CZ" sz="2800" dirty="0"/>
              <a:t>hear</a:t>
            </a:r>
            <a:r>
              <a:rPr lang="cs-CZ" sz="2800" dirty="0"/>
              <a:t> </a:t>
            </a:r>
            <a:r>
              <a:rPr lang="cs-CZ" sz="2800" b="1" dirty="0"/>
              <a:t>something</a:t>
            </a:r>
            <a:r>
              <a:rPr lang="cs-CZ" sz="2800" dirty="0"/>
              <a:t>. -</a:t>
            </a:r>
            <a:r>
              <a:rPr lang="cs-CZ" sz="2800" dirty="0" smtClean="0"/>
              <a:t>kladná </a:t>
            </a:r>
            <a:r>
              <a:rPr lang="cs-CZ" sz="2800" dirty="0"/>
              <a:t>oznamovací věta, proto SOME...</a:t>
            </a:r>
            <a:br>
              <a:rPr lang="cs-CZ" sz="2800" dirty="0"/>
            </a:br>
            <a:endParaRPr lang="cs-CZ" sz="2800" dirty="0" smtClean="0"/>
          </a:p>
          <a:p>
            <a:r>
              <a:rPr lang="cs-CZ" sz="2800" dirty="0" smtClean="0"/>
              <a:t>Can</a:t>
            </a:r>
            <a:r>
              <a:rPr lang="cs-CZ" sz="2800" dirty="0" smtClean="0"/>
              <a:t> </a:t>
            </a:r>
            <a:r>
              <a:rPr lang="cs-CZ" sz="2800" dirty="0"/>
              <a:t>you</a:t>
            </a:r>
            <a:r>
              <a:rPr lang="cs-CZ" sz="2800" dirty="0"/>
              <a:t> </a:t>
            </a:r>
            <a:r>
              <a:rPr lang="cs-CZ" sz="2800" dirty="0"/>
              <a:t>hear</a:t>
            </a:r>
            <a:r>
              <a:rPr lang="cs-CZ" sz="2800" dirty="0"/>
              <a:t> </a:t>
            </a:r>
            <a:r>
              <a:rPr lang="cs-CZ" sz="2800" b="1" dirty="0"/>
              <a:t>anything</a:t>
            </a:r>
            <a:r>
              <a:rPr lang="cs-CZ" sz="2800" dirty="0"/>
              <a:t>? - tázací věta, proto ANY...</a:t>
            </a:r>
            <a:br>
              <a:rPr lang="cs-CZ" sz="2800" dirty="0"/>
            </a:br>
            <a:endParaRPr lang="cs-CZ" sz="2800" dirty="0" smtClean="0"/>
          </a:p>
          <a:p>
            <a:r>
              <a:rPr lang="cs-CZ" sz="2800" dirty="0" smtClean="0"/>
              <a:t>I </a:t>
            </a:r>
            <a:r>
              <a:rPr lang="cs-CZ" sz="2800" dirty="0"/>
              <a:t>can't</a:t>
            </a:r>
            <a:r>
              <a:rPr lang="cs-CZ" sz="2800" dirty="0"/>
              <a:t> </a:t>
            </a:r>
            <a:r>
              <a:rPr lang="cs-CZ" sz="2800" dirty="0"/>
              <a:t>hear</a:t>
            </a:r>
            <a:r>
              <a:rPr lang="cs-CZ" sz="2800" dirty="0"/>
              <a:t> </a:t>
            </a:r>
            <a:r>
              <a:rPr lang="cs-CZ" sz="2800" b="1" dirty="0"/>
              <a:t>anything</a:t>
            </a:r>
            <a:r>
              <a:rPr lang="cs-CZ" sz="2800" dirty="0"/>
              <a:t>. - záporná věta, proto ANY...</a:t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3822139"/>
            <a:ext cx="48245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I met </a:t>
            </a:r>
            <a:r>
              <a:rPr lang="cs-CZ" sz="2400" dirty="0" smtClean="0"/>
              <a:t>____________</a:t>
            </a:r>
            <a:r>
              <a:rPr lang="en-US" sz="2400" dirty="0" smtClean="0"/>
              <a:t> </a:t>
            </a:r>
            <a:r>
              <a:rPr lang="en-US" sz="2400" dirty="0"/>
              <a:t>at the party. </a:t>
            </a:r>
            <a:br>
              <a:rPr lang="en-US" sz="2400" dirty="0"/>
            </a:br>
            <a:endParaRPr lang="cs-CZ" sz="24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5294403" y="4077072"/>
            <a:ext cx="429725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796136" y="3831431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Proč </a:t>
            </a:r>
            <a:r>
              <a:rPr lang="cs-CZ" sz="2400" dirty="0"/>
              <a:t> </a:t>
            </a:r>
            <a:r>
              <a:rPr lang="cs-CZ" sz="2400" dirty="0" smtClean="0"/>
              <a:t>užijeme </a:t>
            </a:r>
            <a:r>
              <a:rPr lang="cs-CZ" sz="2400" dirty="0" smtClean="0"/>
              <a:t>somebody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96136" y="4686235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Proč užijeme </a:t>
            </a:r>
            <a:r>
              <a:rPr lang="cs-CZ" sz="2400" dirty="0" smtClean="0"/>
              <a:t>anybody</a:t>
            </a:r>
            <a:r>
              <a:rPr lang="cs-CZ" sz="2400" dirty="0" smtClean="0"/>
              <a:t>?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96136" y="5766355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Why</a:t>
            </a:r>
            <a:r>
              <a:rPr lang="cs-CZ" sz="2400" dirty="0" smtClean="0"/>
              <a:t> do </a:t>
            </a:r>
            <a:r>
              <a:rPr lang="cs-CZ" sz="2400" dirty="0" smtClean="0"/>
              <a:t>we</a:t>
            </a:r>
            <a:r>
              <a:rPr lang="cs-CZ" sz="2400" dirty="0" smtClean="0"/>
              <a:t> use </a:t>
            </a:r>
            <a:r>
              <a:rPr lang="cs-CZ" sz="2400" dirty="0" smtClean="0"/>
              <a:t>anybody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5292080" y="6021288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5292080" y="4941168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51520" y="5766355"/>
            <a:ext cx="5040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I didn't meet</a:t>
            </a:r>
            <a:r>
              <a:rPr lang="en-US" sz="2400" b="1" dirty="0"/>
              <a:t> </a:t>
            </a:r>
            <a:r>
              <a:rPr lang="cs-CZ" sz="2400" dirty="0" smtClean="0"/>
              <a:t>__________</a:t>
            </a:r>
            <a:r>
              <a:rPr lang="en-US" sz="2400" b="1" dirty="0" smtClean="0"/>
              <a:t> </a:t>
            </a:r>
            <a:r>
              <a:rPr lang="en-US" sz="2400" dirty="0"/>
              <a:t>at the party.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9511" y="4686235"/>
            <a:ext cx="51148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Did you meet </a:t>
            </a:r>
            <a:r>
              <a:rPr lang="cs-CZ" sz="2400" dirty="0" smtClean="0"/>
              <a:t>__________</a:t>
            </a:r>
            <a:r>
              <a:rPr lang="en-US" sz="2400" dirty="0" smtClean="0"/>
              <a:t> </a:t>
            </a:r>
            <a:r>
              <a:rPr lang="en-US" sz="2400" dirty="0"/>
              <a:t>at the party? </a:t>
            </a:r>
            <a:br>
              <a:rPr lang="en-US" sz="2400" dirty="0"/>
            </a:b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3759423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somebody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403648" y="2852738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Somebody</a:t>
            </a:r>
            <a:r>
              <a:rPr lang="cs-CZ" sz="2400" dirty="0" smtClean="0"/>
              <a:t> </a:t>
            </a:r>
            <a:r>
              <a:rPr lang="cs-CZ" sz="2400" dirty="0" smtClean="0"/>
              <a:t>or</a:t>
            </a:r>
            <a:r>
              <a:rPr lang="cs-CZ" sz="2400" dirty="0" smtClean="0"/>
              <a:t> </a:t>
            </a:r>
            <a:r>
              <a:rPr lang="cs-CZ" sz="2400" b="1" dirty="0" smtClean="0"/>
              <a:t>anybody</a:t>
            </a:r>
            <a:r>
              <a:rPr lang="cs-CZ" sz="2400" b="1" dirty="0" smtClean="0"/>
              <a:t>  </a:t>
            </a:r>
            <a:r>
              <a:rPr lang="cs-CZ" sz="2800" b="1" dirty="0" smtClean="0"/>
              <a:t>?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979712" y="4623519"/>
            <a:ext cx="17641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 </a:t>
            </a:r>
            <a:r>
              <a:rPr lang="en-US" sz="2400" b="1" dirty="0"/>
              <a:t>anybody</a:t>
            </a:r>
            <a:r>
              <a:rPr lang="en-US" sz="2400" dirty="0"/>
              <a:t> 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979712" y="5694347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 </a:t>
            </a:r>
            <a:r>
              <a:rPr lang="en-US" sz="2400" b="1" dirty="0"/>
              <a:t>anybody</a:t>
            </a:r>
            <a:r>
              <a:rPr lang="en-US" sz="2400" dirty="0"/>
              <a:t> 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68510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"/>
                            </p:stCondLst>
                            <p:childTnLst>
                              <p:par>
                                <p:cTn id="8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20" grpId="0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There</a:t>
            </a:r>
            <a:r>
              <a:rPr lang="cs-CZ" sz="3200" dirty="0" smtClean="0"/>
              <a:t> </a:t>
            </a:r>
            <a:r>
              <a:rPr lang="cs-CZ" sz="3200" dirty="0" smtClean="0"/>
              <a:t>is</a:t>
            </a:r>
            <a:r>
              <a:rPr lang="cs-CZ" sz="3200" dirty="0" smtClean="0"/>
              <a:t> </a:t>
            </a:r>
            <a:r>
              <a:rPr lang="cs-CZ" sz="3200" dirty="0" smtClean="0"/>
              <a:t>nobody</a:t>
            </a:r>
            <a:r>
              <a:rPr lang="cs-CZ" sz="3200" dirty="0" smtClean="0"/>
              <a:t> </a:t>
            </a:r>
            <a:r>
              <a:rPr lang="cs-CZ" sz="3200" dirty="0" smtClean="0"/>
              <a:t>here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124145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There</a:t>
            </a:r>
            <a:r>
              <a:rPr lang="cs-CZ" sz="3200" dirty="0" smtClean="0"/>
              <a:t> </a:t>
            </a:r>
            <a:r>
              <a:rPr lang="cs-CZ" sz="3200" dirty="0" smtClean="0"/>
              <a:t>isn‘t</a:t>
            </a:r>
            <a:r>
              <a:rPr lang="cs-CZ" sz="3200" dirty="0" smtClean="0"/>
              <a:t> _______________  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174067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Complete</a:t>
            </a:r>
            <a:r>
              <a:rPr lang="cs-CZ" sz="2400" dirty="0" smtClean="0"/>
              <a:t> </a:t>
            </a:r>
            <a:r>
              <a:rPr lang="cs-CZ" sz="2400" dirty="0" smtClean="0"/>
              <a:t>this</a:t>
            </a:r>
            <a:r>
              <a:rPr lang="cs-CZ" sz="2400" dirty="0" smtClean="0"/>
              <a:t> sentence. </a:t>
            </a:r>
            <a:r>
              <a:rPr lang="cs-CZ" sz="2400" dirty="0" smtClean="0"/>
              <a:t>The</a:t>
            </a:r>
            <a:r>
              <a:rPr lang="cs-CZ" sz="2400" dirty="0" smtClean="0"/>
              <a:t> second sentence has to </a:t>
            </a:r>
            <a:r>
              <a:rPr lang="cs-CZ" sz="2400" dirty="0" smtClean="0"/>
              <a:t>mean</a:t>
            </a:r>
            <a:r>
              <a:rPr lang="cs-CZ" sz="2400" dirty="0" smtClean="0"/>
              <a:t>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same</a:t>
            </a:r>
            <a:r>
              <a:rPr lang="cs-CZ" sz="2400" dirty="0" smtClean="0"/>
              <a:t> as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first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71800" y="1988840"/>
            <a:ext cx="35283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anybody</a:t>
            </a:r>
            <a:r>
              <a:rPr lang="cs-CZ" sz="3200" dirty="0" smtClean="0"/>
              <a:t> </a:t>
            </a:r>
            <a:r>
              <a:rPr lang="cs-CZ" sz="3200" dirty="0" smtClean="0"/>
              <a:t>here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82063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23352"/>
            <a:ext cx="417646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We</a:t>
            </a:r>
            <a:r>
              <a:rPr lang="cs-CZ" sz="2800" dirty="0" smtClean="0"/>
              <a:t> </a:t>
            </a:r>
            <a:r>
              <a:rPr lang="cs-CZ" sz="2800" dirty="0" smtClean="0"/>
              <a:t>heard</a:t>
            </a:r>
            <a:r>
              <a:rPr lang="cs-CZ" sz="2800" dirty="0" smtClean="0"/>
              <a:t> </a:t>
            </a:r>
            <a:r>
              <a:rPr lang="cs-CZ" sz="2800" dirty="0" smtClean="0"/>
              <a:t>nobody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smtClean="0"/>
              <a:t>We</a:t>
            </a:r>
            <a:r>
              <a:rPr lang="cs-CZ" sz="2800" dirty="0" smtClean="0"/>
              <a:t> </a:t>
            </a:r>
            <a:r>
              <a:rPr lang="cs-CZ" sz="2800" dirty="0" smtClean="0"/>
              <a:t>didn‘t</a:t>
            </a:r>
            <a:r>
              <a:rPr lang="cs-CZ" sz="2800" dirty="0" smtClean="0"/>
              <a:t> </a:t>
            </a:r>
            <a:r>
              <a:rPr lang="cs-CZ" sz="2800" dirty="0" smtClean="0"/>
              <a:t>hear</a:t>
            </a:r>
            <a:r>
              <a:rPr lang="cs-CZ" sz="2800" dirty="0" smtClean="0"/>
              <a:t> </a:t>
            </a:r>
            <a:r>
              <a:rPr lang="cs-CZ" sz="2800" dirty="0" smtClean="0"/>
              <a:t>anybody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smtClean="0"/>
              <a:t>Nobody</a:t>
            </a:r>
            <a:r>
              <a:rPr lang="cs-CZ" sz="2800" dirty="0" smtClean="0"/>
              <a:t> </a:t>
            </a:r>
            <a:r>
              <a:rPr lang="cs-CZ" sz="2800" dirty="0" smtClean="0"/>
              <a:t>listened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smtClean="0"/>
              <a:t>Anybody</a:t>
            </a:r>
            <a:r>
              <a:rPr lang="cs-CZ" sz="2800" dirty="0" smtClean="0"/>
              <a:t> </a:t>
            </a:r>
            <a:r>
              <a:rPr lang="cs-CZ" sz="2800" dirty="0" smtClean="0"/>
              <a:t>didn‘t</a:t>
            </a:r>
            <a:r>
              <a:rPr lang="cs-CZ" sz="2800" dirty="0" smtClean="0"/>
              <a:t> listen.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6888" y="44624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Which</a:t>
            </a:r>
            <a:r>
              <a:rPr lang="cs-CZ" sz="2800" dirty="0" smtClean="0"/>
              <a:t> </a:t>
            </a:r>
            <a:r>
              <a:rPr lang="cs-CZ" sz="2800" dirty="0" smtClean="0"/>
              <a:t>of</a:t>
            </a:r>
            <a:r>
              <a:rPr lang="cs-CZ" sz="2800" dirty="0" smtClean="0"/>
              <a:t> </a:t>
            </a:r>
            <a:r>
              <a:rPr lang="cs-CZ" sz="2800" dirty="0" smtClean="0"/>
              <a:t>the</a:t>
            </a:r>
            <a:r>
              <a:rPr lang="cs-CZ" sz="2800" dirty="0" smtClean="0"/>
              <a:t> </a:t>
            </a:r>
            <a:r>
              <a:rPr lang="cs-CZ" sz="2800" dirty="0" smtClean="0"/>
              <a:t>following</a:t>
            </a:r>
            <a:r>
              <a:rPr lang="cs-CZ" sz="2800" dirty="0" smtClean="0"/>
              <a:t> </a:t>
            </a:r>
            <a:r>
              <a:rPr lang="cs-CZ" sz="2800" dirty="0" smtClean="0"/>
              <a:t>sentences</a:t>
            </a:r>
            <a:r>
              <a:rPr lang="cs-CZ" sz="2800" dirty="0" smtClean="0"/>
              <a:t> </a:t>
            </a:r>
            <a:r>
              <a:rPr lang="cs-CZ" sz="2800" dirty="0" smtClean="0"/>
              <a:t>is</a:t>
            </a:r>
            <a:r>
              <a:rPr lang="cs-CZ" sz="2800" dirty="0" smtClean="0"/>
              <a:t> not </a:t>
            </a:r>
            <a:r>
              <a:rPr lang="cs-CZ" sz="2800" dirty="0" smtClean="0"/>
              <a:t>correct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10" name="Volný tvar 9"/>
          <p:cNvSpPr/>
          <p:nvPr/>
        </p:nvSpPr>
        <p:spPr>
          <a:xfrm>
            <a:off x="5283152" y="823352"/>
            <a:ext cx="368968" cy="397023"/>
          </a:xfrm>
          <a:custGeom>
            <a:avLst/>
            <a:gdLst>
              <a:gd name="connsiteX0" fmla="*/ 0 w 368968"/>
              <a:gd name="connsiteY0" fmla="*/ 80211 h 273891"/>
              <a:gd name="connsiteX1" fmla="*/ 240631 w 368968"/>
              <a:gd name="connsiteY1" fmla="*/ 272716 h 273891"/>
              <a:gd name="connsiteX2" fmla="*/ 368968 w 368968"/>
              <a:gd name="connsiteY2" fmla="*/ 0 h 273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68968" h="273891">
                <a:moveTo>
                  <a:pt x="0" y="80211"/>
                </a:moveTo>
                <a:cubicBezTo>
                  <a:pt x="89568" y="183147"/>
                  <a:pt x="179136" y="286084"/>
                  <a:pt x="240631" y="272716"/>
                </a:cubicBezTo>
                <a:cubicBezTo>
                  <a:pt x="302126" y="259348"/>
                  <a:pt x="344905" y="50800"/>
                  <a:pt x="368968" y="0"/>
                </a:cubicBezTo>
              </a:path>
            </a:pathLst>
          </a:cu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Volný tvar 10"/>
          <p:cNvSpPr/>
          <p:nvPr/>
        </p:nvSpPr>
        <p:spPr>
          <a:xfrm>
            <a:off x="5283152" y="1735833"/>
            <a:ext cx="368968" cy="397023"/>
          </a:xfrm>
          <a:custGeom>
            <a:avLst/>
            <a:gdLst>
              <a:gd name="connsiteX0" fmla="*/ 0 w 368968"/>
              <a:gd name="connsiteY0" fmla="*/ 80211 h 273891"/>
              <a:gd name="connsiteX1" fmla="*/ 240631 w 368968"/>
              <a:gd name="connsiteY1" fmla="*/ 272716 h 273891"/>
              <a:gd name="connsiteX2" fmla="*/ 368968 w 368968"/>
              <a:gd name="connsiteY2" fmla="*/ 0 h 273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68968" h="273891">
                <a:moveTo>
                  <a:pt x="0" y="80211"/>
                </a:moveTo>
                <a:cubicBezTo>
                  <a:pt x="89568" y="183147"/>
                  <a:pt x="179136" y="286084"/>
                  <a:pt x="240631" y="272716"/>
                </a:cubicBezTo>
                <a:cubicBezTo>
                  <a:pt x="302126" y="259348"/>
                  <a:pt x="344905" y="50800"/>
                  <a:pt x="368968" y="0"/>
                </a:cubicBezTo>
              </a:path>
            </a:pathLst>
          </a:cu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Volný tvar 11"/>
          <p:cNvSpPr/>
          <p:nvPr/>
        </p:nvSpPr>
        <p:spPr>
          <a:xfrm>
            <a:off x="5283152" y="2527921"/>
            <a:ext cx="368968" cy="397023"/>
          </a:xfrm>
          <a:custGeom>
            <a:avLst/>
            <a:gdLst>
              <a:gd name="connsiteX0" fmla="*/ 0 w 368968"/>
              <a:gd name="connsiteY0" fmla="*/ 80211 h 273891"/>
              <a:gd name="connsiteX1" fmla="*/ 240631 w 368968"/>
              <a:gd name="connsiteY1" fmla="*/ 272716 h 273891"/>
              <a:gd name="connsiteX2" fmla="*/ 368968 w 368968"/>
              <a:gd name="connsiteY2" fmla="*/ 0 h 273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68968" h="273891">
                <a:moveTo>
                  <a:pt x="0" y="80211"/>
                </a:moveTo>
                <a:cubicBezTo>
                  <a:pt x="89568" y="183147"/>
                  <a:pt x="179136" y="286084"/>
                  <a:pt x="240631" y="272716"/>
                </a:cubicBezTo>
                <a:cubicBezTo>
                  <a:pt x="302126" y="259348"/>
                  <a:pt x="344905" y="50800"/>
                  <a:pt x="368968" y="0"/>
                </a:cubicBezTo>
              </a:path>
            </a:pathLst>
          </a:cu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4" name="Přímá spojnice 13"/>
          <p:cNvCxnSpPr/>
          <p:nvPr/>
        </p:nvCxnSpPr>
        <p:spPr>
          <a:xfrm flipH="1">
            <a:off x="5319441" y="3356992"/>
            <a:ext cx="296389" cy="36004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355731" y="3356992"/>
            <a:ext cx="296389" cy="36004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593032" y="4293096"/>
            <a:ext cx="6939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Why</a:t>
            </a:r>
            <a:r>
              <a:rPr lang="cs-CZ" sz="2400" dirty="0" smtClean="0"/>
              <a:t> do </a:t>
            </a:r>
            <a:r>
              <a:rPr lang="cs-CZ" sz="2400" dirty="0" smtClean="0"/>
              <a:t>you</a:t>
            </a:r>
            <a:r>
              <a:rPr lang="cs-CZ" sz="2400" dirty="0" smtClean="0"/>
              <a:t> </a:t>
            </a:r>
            <a:r>
              <a:rPr lang="cs-CZ" sz="2400" dirty="0" smtClean="0"/>
              <a:t>think</a:t>
            </a:r>
            <a:r>
              <a:rPr lang="cs-CZ" sz="2400" dirty="0" smtClean="0"/>
              <a:t> </a:t>
            </a:r>
            <a:r>
              <a:rPr lang="cs-CZ" sz="2400" b="1" dirty="0" smtClean="0"/>
              <a:t>the</a:t>
            </a:r>
            <a:r>
              <a:rPr lang="cs-CZ" sz="2400" b="1" dirty="0" smtClean="0"/>
              <a:t> last </a:t>
            </a:r>
            <a:r>
              <a:rPr lang="cs-CZ" sz="2400" dirty="0" smtClean="0"/>
              <a:t>sentence </a:t>
            </a:r>
            <a:r>
              <a:rPr lang="cs-CZ" sz="2400" dirty="0" smtClean="0"/>
              <a:t>is</a:t>
            </a:r>
            <a:r>
              <a:rPr lang="cs-CZ" sz="2400" dirty="0" smtClean="0"/>
              <a:t> </a:t>
            </a:r>
            <a:r>
              <a:rPr lang="cs-CZ" sz="2400" b="1" dirty="0" smtClean="0"/>
              <a:t>wrong</a:t>
            </a:r>
            <a:r>
              <a:rPr lang="cs-CZ" sz="2400" b="1" dirty="0" smtClean="0"/>
              <a:t>,</a:t>
            </a:r>
            <a:r>
              <a:rPr lang="cs-CZ" sz="2400" dirty="0" smtClean="0"/>
              <a:t> </a:t>
            </a:r>
            <a:endParaRPr lang="cs-CZ" sz="2400" dirty="0" smtClean="0"/>
          </a:p>
          <a:p>
            <a:r>
              <a:rPr lang="cs-CZ" sz="2400" dirty="0" smtClean="0"/>
              <a:t>but </a:t>
            </a:r>
            <a:r>
              <a:rPr lang="cs-CZ" sz="2400" dirty="0" smtClean="0"/>
              <a:t>the</a:t>
            </a:r>
            <a:r>
              <a:rPr lang="cs-CZ" sz="2400" dirty="0" smtClean="0"/>
              <a:t> second sentence  </a:t>
            </a:r>
            <a:r>
              <a:rPr lang="cs-CZ" sz="2400" dirty="0" smtClean="0"/>
              <a:t>is</a:t>
            </a:r>
            <a:r>
              <a:rPr lang="cs-CZ" sz="2400" dirty="0" smtClean="0"/>
              <a:t> </a:t>
            </a:r>
            <a:r>
              <a:rPr lang="cs-CZ" sz="2400" dirty="0" smtClean="0"/>
              <a:t>correct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5536" y="5427221"/>
            <a:ext cx="8326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We</a:t>
            </a:r>
            <a:r>
              <a:rPr lang="cs-CZ" sz="2800" dirty="0" smtClean="0"/>
              <a:t> </a:t>
            </a:r>
            <a:r>
              <a:rPr lang="cs-CZ" sz="2800" dirty="0" smtClean="0"/>
              <a:t>cannot</a:t>
            </a:r>
            <a:r>
              <a:rPr lang="cs-CZ" sz="2800" dirty="0" smtClean="0"/>
              <a:t> use </a:t>
            </a:r>
            <a:r>
              <a:rPr lang="cs-CZ" sz="2800" b="1" i="1" dirty="0" smtClean="0"/>
              <a:t>any</a:t>
            </a:r>
            <a:r>
              <a:rPr lang="cs-CZ" sz="2800" dirty="0" smtClean="0"/>
              <a:t> and a negative </a:t>
            </a:r>
            <a:r>
              <a:rPr lang="cs-CZ" sz="2800" dirty="0" smtClean="0"/>
              <a:t>when</a:t>
            </a:r>
            <a:r>
              <a:rPr lang="cs-CZ" sz="2800" dirty="0" smtClean="0"/>
              <a:t> </a:t>
            </a:r>
            <a:r>
              <a:rPr lang="cs-CZ" sz="2800" b="1" i="1" dirty="0" smtClean="0"/>
              <a:t>any</a:t>
            </a:r>
            <a:r>
              <a:rPr lang="cs-CZ" sz="2800" dirty="0" smtClean="0"/>
              <a:t> </a:t>
            </a:r>
            <a:r>
              <a:rPr lang="cs-CZ" sz="2800" dirty="0" smtClean="0"/>
              <a:t>is</a:t>
            </a:r>
            <a:r>
              <a:rPr lang="cs-CZ" sz="2800" dirty="0" smtClean="0"/>
              <a:t> 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the</a:t>
            </a: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subject</a:t>
            </a:r>
            <a:r>
              <a:rPr lang="cs-CZ" sz="2800" dirty="0" smtClean="0"/>
              <a:t> </a:t>
            </a:r>
            <a:r>
              <a:rPr lang="cs-CZ" sz="2800" dirty="0" smtClean="0"/>
              <a:t>of</a:t>
            </a:r>
            <a:r>
              <a:rPr lang="cs-CZ" sz="2800" dirty="0" smtClean="0"/>
              <a:t> </a:t>
            </a:r>
            <a:r>
              <a:rPr lang="cs-CZ" sz="2800" dirty="0" smtClean="0"/>
              <a:t>the</a:t>
            </a:r>
            <a:r>
              <a:rPr lang="cs-CZ" sz="2800" dirty="0" smtClean="0"/>
              <a:t> sentence. 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28936" y="4293096"/>
            <a:ext cx="8907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611560" y="2377623"/>
            <a:ext cx="1296144" cy="76334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26" name="Přímá spojnice 25"/>
          <p:cNvCxnSpPr/>
          <p:nvPr/>
        </p:nvCxnSpPr>
        <p:spPr>
          <a:xfrm flipV="1">
            <a:off x="611560" y="3356992"/>
            <a:ext cx="1296144" cy="57490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728936" y="3356992"/>
            <a:ext cx="1178768" cy="57490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6156176" y="2527921"/>
            <a:ext cx="27816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Nobody</a:t>
            </a:r>
            <a:r>
              <a:rPr lang="cs-CZ" sz="2000" dirty="0" smtClean="0"/>
              <a:t> = </a:t>
            </a:r>
            <a:r>
              <a:rPr lang="cs-CZ" sz="2000" dirty="0" smtClean="0"/>
              <a:t>the</a:t>
            </a:r>
            <a:r>
              <a:rPr lang="cs-CZ" sz="2000" dirty="0" smtClean="0"/>
              <a:t> </a:t>
            </a:r>
            <a:r>
              <a:rPr lang="cs-CZ" sz="2000" dirty="0" smtClean="0"/>
              <a:t>subject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44557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"/>
                            </p:stCondLst>
                            <p:childTnLst>
                              <p:par>
                                <p:cTn id="5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500"/>
                            </p:stCondLst>
                            <p:childTnLst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 animBg="1"/>
      <p:bldP spid="11" grpId="0" animBg="1"/>
      <p:bldP spid="12" grpId="0" animBg="1"/>
      <p:bldP spid="17" grpId="0"/>
      <p:bldP spid="18" grpId="0"/>
      <p:bldP spid="19" grpId="0"/>
      <p:bldP spid="20" grpId="0" animBg="1"/>
      <p:bldP spid="3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7992888" cy="712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sz="2400" dirty="0" smtClean="0">
                <a:ea typeface="Calibri"/>
                <a:cs typeface="Times New Roman"/>
              </a:rPr>
              <a:t>I‘ve</a:t>
            </a:r>
            <a:r>
              <a:rPr lang="cs-CZ" sz="2400" dirty="0" smtClean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got</a:t>
            </a:r>
            <a:r>
              <a:rPr lang="cs-CZ" sz="2400" dirty="0" smtClean="0">
                <a:ea typeface="Calibri"/>
                <a:cs typeface="Times New Roman"/>
              </a:rPr>
              <a:t> __________ in my </a:t>
            </a:r>
            <a:r>
              <a:rPr lang="cs-CZ" sz="2400" dirty="0" smtClean="0">
                <a:ea typeface="Calibri"/>
                <a:cs typeface="Times New Roman"/>
              </a:rPr>
              <a:t>eye</a:t>
            </a:r>
            <a:r>
              <a:rPr lang="cs-CZ" sz="2400" dirty="0" smtClean="0">
                <a:ea typeface="Calibri"/>
                <a:cs typeface="Times New Roman"/>
              </a:rPr>
              <a:t>.</a:t>
            </a:r>
          </a:p>
          <a:p>
            <a:pPr marL="457200" indent="-4572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sz="2400" dirty="0" smtClean="0">
                <a:ea typeface="Calibri"/>
                <a:cs typeface="Times New Roman"/>
              </a:rPr>
              <a:t>I </a:t>
            </a:r>
            <a:r>
              <a:rPr lang="cs-CZ" sz="2400" dirty="0" smtClean="0">
                <a:ea typeface="Calibri"/>
                <a:cs typeface="Times New Roman"/>
              </a:rPr>
              <a:t>can</a:t>
            </a:r>
            <a:r>
              <a:rPr lang="cs-CZ" sz="2400" dirty="0" smtClean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hear</a:t>
            </a:r>
            <a:r>
              <a:rPr lang="cs-CZ" sz="2400" dirty="0" smtClean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voices</a:t>
            </a:r>
            <a:r>
              <a:rPr lang="cs-CZ" sz="2400" dirty="0" smtClean="0">
                <a:ea typeface="Calibri"/>
                <a:cs typeface="Times New Roman"/>
              </a:rPr>
              <a:t>. </a:t>
            </a:r>
            <a:r>
              <a:rPr lang="cs-CZ" sz="2400" dirty="0" smtClean="0">
                <a:ea typeface="Calibri"/>
                <a:cs typeface="Times New Roman"/>
              </a:rPr>
              <a:t>There‘s</a:t>
            </a:r>
            <a:r>
              <a:rPr lang="cs-CZ" sz="2400" dirty="0" smtClean="0">
                <a:ea typeface="Calibri"/>
                <a:cs typeface="Times New Roman"/>
              </a:rPr>
              <a:t>  _________  in </a:t>
            </a:r>
            <a:r>
              <a:rPr lang="cs-CZ" sz="2400" dirty="0" smtClean="0">
                <a:ea typeface="Calibri"/>
                <a:cs typeface="Times New Roman"/>
              </a:rPr>
              <a:t>there</a:t>
            </a:r>
            <a:r>
              <a:rPr lang="cs-CZ" sz="2400" dirty="0" smtClean="0">
                <a:ea typeface="Calibri"/>
                <a:cs typeface="Times New Roman"/>
              </a:rPr>
              <a:t>.</a:t>
            </a:r>
          </a:p>
          <a:p>
            <a:pPr marL="457200" indent="-4572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sz="2400" dirty="0" smtClean="0">
                <a:ea typeface="Calibri"/>
                <a:cs typeface="Times New Roman"/>
              </a:rPr>
              <a:t>I‘m</a:t>
            </a:r>
            <a:r>
              <a:rPr lang="cs-CZ" sz="2400" dirty="0" smtClean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bored</a:t>
            </a:r>
            <a:r>
              <a:rPr lang="cs-CZ" sz="2400" dirty="0" smtClean="0">
                <a:ea typeface="Calibri"/>
                <a:cs typeface="Times New Roman"/>
              </a:rPr>
              <a:t>. </a:t>
            </a:r>
            <a:r>
              <a:rPr lang="cs-CZ" sz="2400" dirty="0" smtClean="0">
                <a:ea typeface="Calibri"/>
                <a:cs typeface="Times New Roman"/>
              </a:rPr>
              <a:t>I‘ve</a:t>
            </a:r>
            <a:r>
              <a:rPr lang="cs-CZ" sz="2400" dirty="0" smtClean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got</a:t>
            </a:r>
            <a:r>
              <a:rPr lang="cs-CZ" sz="2400" dirty="0" smtClean="0">
                <a:ea typeface="Calibri"/>
                <a:cs typeface="Times New Roman"/>
              </a:rPr>
              <a:t> __________ to do.</a:t>
            </a:r>
          </a:p>
          <a:p>
            <a:pPr marL="457200" indent="-4572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sz="2400" dirty="0" smtClean="0">
                <a:ea typeface="Calibri"/>
                <a:cs typeface="Times New Roman"/>
              </a:rPr>
              <a:t>Has __________ </a:t>
            </a:r>
            <a:r>
              <a:rPr lang="cs-CZ" sz="2400" dirty="0" smtClean="0">
                <a:ea typeface="Calibri"/>
                <a:cs typeface="Times New Roman"/>
              </a:rPr>
              <a:t>phoned</a:t>
            </a:r>
            <a:r>
              <a:rPr lang="cs-CZ" sz="2400" dirty="0" smtClean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me</a:t>
            </a:r>
            <a:r>
              <a:rPr lang="cs-CZ" sz="2400" dirty="0" smtClean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today</a:t>
            </a:r>
            <a:r>
              <a:rPr lang="cs-CZ" sz="2400" dirty="0" smtClean="0">
                <a:ea typeface="Calibri"/>
                <a:cs typeface="Times New Roman"/>
              </a:rPr>
              <a:t>?</a:t>
            </a:r>
          </a:p>
          <a:p>
            <a:pPr marL="457200" indent="-4572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sz="2400" dirty="0" smtClean="0">
                <a:ea typeface="Calibri"/>
                <a:cs typeface="Times New Roman"/>
              </a:rPr>
              <a:t>I had a </a:t>
            </a:r>
            <a:r>
              <a:rPr lang="cs-CZ" sz="2400" dirty="0" smtClean="0">
                <a:ea typeface="Calibri"/>
                <a:cs typeface="Times New Roman"/>
              </a:rPr>
              <a:t>dream</a:t>
            </a:r>
            <a:r>
              <a:rPr lang="cs-CZ" sz="2400" dirty="0" smtClean="0">
                <a:ea typeface="Calibri"/>
                <a:cs typeface="Times New Roman"/>
              </a:rPr>
              <a:t> last night, but I </a:t>
            </a:r>
            <a:r>
              <a:rPr lang="cs-CZ" sz="2400" dirty="0" smtClean="0">
                <a:ea typeface="Calibri"/>
                <a:cs typeface="Times New Roman"/>
              </a:rPr>
              <a:t>can‘t</a:t>
            </a:r>
            <a:r>
              <a:rPr lang="cs-CZ" sz="2400" dirty="0" smtClean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remember</a:t>
            </a:r>
            <a:r>
              <a:rPr lang="cs-CZ" sz="2400" b="1" dirty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_________.</a:t>
            </a:r>
          </a:p>
          <a:p>
            <a:pPr marL="457200" indent="-4572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sz="2400" dirty="0" smtClean="0">
                <a:ea typeface="Calibri"/>
                <a:cs typeface="Times New Roman"/>
              </a:rPr>
              <a:t>I </a:t>
            </a:r>
            <a:r>
              <a:rPr lang="cs-CZ" sz="2400" dirty="0" smtClean="0">
                <a:ea typeface="Calibri"/>
                <a:cs typeface="Times New Roman"/>
              </a:rPr>
              <a:t>phoned</a:t>
            </a:r>
            <a:r>
              <a:rPr lang="cs-CZ" sz="2400" dirty="0" smtClean="0">
                <a:ea typeface="Calibri"/>
                <a:cs typeface="Times New Roman"/>
              </a:rPr>
              <a:t> Ella, but __________ </a:t>
            </a:r>
            <a:r>
              <a:rPr lang="cs-CZ" sz="2400" dirty="0" smtClean="0">
                <a:ea typeface="Calibri"/>
                <a:cs typeface="Times New Roman"/>
              </a:rPr>
              <a:t>answered</a:t>
            </a:r>
            <a:r>
              <a:rPr lang="cs-CZ" sz="2400" dirty="0" smtClean="0">
                <a:ea typeface="Calibri"/>
                <a:cs typeface="Times New Roman"/>
              </a:rPr>
              <a:t>.</a:t>
            </a:r>
          </a:p>
          <a:p>
            <a:pPr marL="457200" indent="-4572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sz="2400" dirty="0" smtClean="0">
                <a:ea typeface="Calibri"/>
                <a:cs typeface="Times New Roman"/>
              </a:rPr>
              <a:t>__________</a:t>
            </a:r>
            <a:r>
              <a:rPr lang="cs-CZ" sz="2400" b="1" dirty="0" smtClean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is</a:t>
            </a:r>
            <a:r>
              <a:rPr lang="cs-CZ" sz="2400" dirty="0" smtClean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here</a:t>
            </a:r>
            <a:r>
              <a:rPr lang="cs-CZ" sz="2400" dirty="0" smtClean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now</a:t>
            </a:r>
            <a:r>
              <a:rPr lang="cs-CZ" sz="2400" dirty="0" smtClean="0">
                <a:ea typeface="Calibri"/>
                <a:cs typeface="Times New Roman"/>
              </a:rPr>
              <a:t>, so </a:t>
            </a:r>
            <a:r>
              <a:rPr lang="cs-CZ" sz="2400" dirty="0" smtClean="0">
                <a:ea typeface="Calibri"/>
                <a:cs typeface="Times New Roman"/>
              </a:rPr>
              <a:t>we</a:t>
            </a:r>
            <a:r>
              <a:rPr lang="cs-CZ" sz="2400" dirty="0" smtClean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can</a:t>
            </a:r>
            <a:r>
              <a:rPr lang="cs-CZ" sz="2400" dirty="0" smtClean="0">
                <a:ea typeface="Calibri"/>
                <a:cs typeface="Times New Roman"/>
              </a:rPr>
              <a:t> start.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__________ </a:t>
            </a:r>
            <a:r>
              <a:rPr lang="cs-CZ" sz="2400" dirty="0" smtClean="0"/>
              <a:t>is</a:t>
            </a:r>
            <a:r>
              <a:rPr lang="cs-CZ" sz="2400" dirty="0" smtClean="0"/>
              <a:t> </a:t>
            </a:r>
            <a:r>
              <a:rPr lang="cs-CZ" sz="2400" dirty="0" smtClean="0"/>
              <a:t>waiting</a:t>
            </a:r>
            <a:r>
              <a:rPr lang="cs-CZ" sz="2400" dirty="0" smtClean="0"/>
              <a:t> </a:t>
            </a:r>
            <a:r>
              <a:rPr lang="cs-CZ" sz="2400" dirty="0" smtClean="0"/>
              <a:t>for</a:t>
            </a:r>
            <a:r>
              <a:rPr lang="cs-CZ" sz="2400" dirty="0" smtClean="0"/>
              <a:t> </a:t>
            </a:r>
            <a:r>
              <a:rPr lang="cs-CZ" sz="2400" dirty="0" smtClean="0"/>
              <a:t>you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Is</a:t>
            </a:r>
            <a:r>
              <a:rPr lang="cs-CZ" sz="2400" dirty="0" smtClean="0"/>
              <a:t> </a:t>
            </a:r>
            <a:r>
              <a:rPr lang="cs-CZ" sz="2400" dirty="0" smtClean="0"/>
              <a:t>there</a:t>
            </a:r>
            <a:r>
              <a:rPr lang="cs-CZ" sz="2400" dirty="0" smtClean="0"/>
              <a:t> __________ </a:t>
            </a:r>
            <a:r>
              <a:rPr lang="cs-CZ" sz="2400" dirty="0" smtClean="0"/>
              <a:t>interesting</a:t>
            </a:r>
            <a:r>
              <a:rPr lang="cs-CZ" sz="2400" dirty="0" smtClean="0"/>
              <a:t> on TV?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You</a:t>
            </a:r>
            <a:r>
              <a:rPr lang="cs-CZ" sz="2400" dirty="0" smtClean="0"/>
              <a:t> </a:t>
            </a:r>
            <a:r>
              <a:rPr lang="cs-CZ" sz="2400" dirty="0" smtClean="0"/>
              <a:t>should</a:t>
            </a:r>
            <a:r>
              <a:rPr lang="cs-CZ" sz="2400" dirty="0" smtClean="0"/>
              <a:t> </a:t>
            </a:r>
            <a:r>
              <a:rPr lang="cs-CZ" sz="2400" dirty="0" smtClean="0"/>
              <a:t>tell</a:t>
            </a:r>
            <a:r>
              <a:rPr lang="cs-CZ" sz="2400" dirty="0" smtClean="0"/>
              <a:t> ___________</a:t>
            </a:r>
            <a:r>
              <a:rPr lang="cs-CZ" sz="2400" u="sng" dirty="0" smtClean="0"/>
              <a:t> </a:t>
            </a:r>
            <a:r>
              <a:rPr lang="cs-CZ" sz="2400" dirty="0" smtClean="0"/>
              <a:t>about</a:t>
            </a:r>
            <a:r>
              <a:rPr lang="cs-CZ" sz="2400" dirty="0" smtClean="0"/>
              <a:t>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problem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He </a:t>
            </a:r>
            <a:r>
              <a:rPr lang="cs-CZ" sz="2400" dirty="0" smtClean="0"/>
              <a:t>doesn’t</a:t>
            </a:r>
            <a:r>
              <a:rPr lang="cs-CZ" sz="2400" dirty="0" smtClean="0"/>
              <a:t> </a:t>
            </a:r>
            <a:r>
              <a:rPr lang="cs-CZ" sz="2400" dirty="0" smtClean="0"/>
              <a:t>know</a:t>
            </a:r>
            <a:r>
              <a:rPr lang="cs-CZ" sz="2400" dirty="0" smtClean="0"/>
              <a:t>__________</a:t>
            </a:r>
            <a:r>
              <a:rPr lang="cs-CZ" sz="2400" dirty="0" smtClean="0"/>
              <a:t>at</a:t>
            </a:r>
            <a:r>
              <a:rPr lang="cs-CZ" sz="2400" dirty="0" smtClean="0"/>
              <a:t>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tennis</a:t>
            </a:r>
            <a:r>
              <a:rPr lang="cs-CZ" sz="2400" dirty="0" smtClean="0"/>
              <a:t> centre.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There’s</a:t>
            </a:r>
            <a:r>
              <a:rPr lang="cs-CZ" sz="2400" dirty="0" smtClean="0"/>
              <a:t> __________ </a:t>
            </a:r>
            <a:r>
              <a:rPr lang="cs-CZ" sz="2400" dirty="0" smtClean="0"/>
              <a:t>you</a:t>
            </a:r>
            <a:r>
              <a:rPr lang="cs-CZ" sz="2400" dirty="0" smtClean="0"/>
              <a:t> </a:t>
            </a:r>
            <a:r>
              <a:rPr lang="cs-CZ" sz="2400" dirty="0" smtClean="0"/>
              <a:t>can</a:t>
            </a:r>
            <a:r>
              <a:rPr lang="cs-CZ" sz="2400" dirty="0" smtClean="0"/>
              <a:t> do </a:t>
            </a:r>
            <a:r>
              <a:rPr lang="cs-CZ" sz="2400" dirty="0" smtClean="0"/>
              <a:t>for</a:t>
            </a:r>
            <a:r>
              <a:rPr lang="cs-CZ" sz="2400" dirty="0" smtClean="0"/>
              <a:t> </a:t>
            </a:r>
            <a:r>
              <a:rPr lang="cs-CZ" sz="2400" dirty="0" smtClean="0"/>
              <a:t>him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There</a:t>
            </a:r>
            <a:r>
              <a:rPr lang="cs-CZ" sz="2400" dirty="0" smtClean="0"/>
              <a:t> </a:t>
            </a:r>
            <a:r>
              <a:rPr lang="cs-CZ" sz="2400" dirty="0" smtClean="0"/>
              <a:t>wasn’t</a:t>
            </a:r>
            <a:r>
              <a:rPr lang="cs-CZ" sz="2400" dirty="0" smtClean="0"/>
              <a:t> __________ in my </a:t>
            </a:r>
            <a:r>
              <a:rPr lang="cs-CZ" sz="2400" dirty="0" smtClean="0"/>
              <a:t>bag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Did</a:t>
            </a:r>
            <a:r>
              <a:rPr lang="cs-CZ" sz="2400" dirty="0" smtClean="0"/>
              <a:t> __________ </a:t>
            </a:r>
            <a:r>
              <a:rPr lang="cs-CZ" sz="2400" dirty="0" smtClean="0"/>
              <a:t>solve</a:t>
            </a:r>
            <a:r>
              <a:rPr lang="cs-CZ" sz="2400" dirty="0" smtClean="0"/>
              <a:t>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crossword</a:t>
            </a:r>
            <a:r>
              <a:rPr lang="cs-CZ" sz="24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__________ </a:t>
            </a:r>
            <a:r>
              <a:rPr lang="cs-CZ" sz="2400" dirty="0" smtClean="0"/>
              <a:t>told</a:t>
            </a:r>
            <a:r>
              <a:rPr lang="cs-CZ" sz="2400" dirty="0" smtClean="0"/>
              <a:t> </a:t>
            </a:r>
            <a:r>
              <a:rPr lang="cs-CZ" sz="2400" dirty="0" smtClean="0"/>
              <a:t>them</a:t>
            </a:r>
            <a:r>
              <a:rPr lang="cs-CZ" sz="2400" dirty="0" smtClean="0"/>
              <a:t> I </a:t>
            </a:r>
            <a:r>
              <a:rPr lang="cs-CZ" sz="2400" dirty="0" smtClean="0"/>
              <a:t>was</a:t>
            </a:r>
            <a:r>
              <a:rPr lang="cs-CZ" sz="2400" dirty="0" smtClean="0"/>
              <a:t> on </a:t>
            </a:r>
            <a:r>
              <a:rPr lang="cs-CZ" sz="2400" dirty="0" smtClean="0"/>
              <a:t>holiday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They</a:t>
            </a:r>
            <a:r>
              <a:rPr lang="cs-CZ" sz="2400" dirty="0" smtClean="0"/>
              <a:t> </a:t>
            </a:r>
            <a:r>
              <a:rPr lang="cs-CZ" sz="2400" dirty="0" smtClean="0"/>
              <a:t>don’t</a:t>
            </a:r>
            <a:r>
              <a:rPr lang="cs-CZ" sz="2400" dirty="0" smtClean="0"/>
              <a:t> </a:t>
            </a:r>
            <a:r>
              <a:rPr lang="cs-CZ" sz="2400" dirty="0" smtClean="0"/>
              <a:t>say</a:t>
            </a:r>
            <a:r>
              <a:rPr lang="cs-CZ" sz="2400" dirty="0" smtClean="0"/>
              <a:t> __________.</a:t>
            </a:r>
          </a:p>
          <a:p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0"/>
            <a:ext cx="84969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ea typeface="Calibri"/>
                <a:cs typeface="Times New Roman"/>
              </a:rPr>
              <a:t>Fill in </a:t>
            </a:r>
            <a:r>
              <a:rPr lang="cs-CZ" sz="2000" b="1" dirty="0">
                <a:ea typeface="Calibri"/>
                <a:cs typeface="Times New Roman"/>
              </a:rPr>
              <a:t>somebody</a:t>
            </a:r>
            <a:r>
              <a:rPr lang="cs-CZ" sz="2000" b="1" dirty="0">
                <a:ea typeface="Calibri"/>
                <a:cs typeface="Times New Roman"/>
              </a:rPr>
              <a:t>, </a:t>
            </a:r>
            <a:r>
              <a:rPr lang="cs-CZ" sz="2000" b="1" dirty="0">
                <a:ea typeface="Calibri"/>
                <a:cs typeface="Times New Roman"/>
              </a:rPr>
              <a:t>something</a:t>
            </a:r>
            <a:r>
              <a:rPr lang="cs-CZ" sz="2000" b="1" dirty="0">
                <a:ea typeface="Calibri"/>
                <a:cs typeface="Times New Roman"/>
              </a:rPr>
              <a:t>, </a:t>
            </a:r>
            <a:r>
              <a:rPr lang="cs-CZ" sz="2000" b="1" dirty="0">
                <a:ea typeface="Calibri"/>
                <a:cs typeface="Times New Roman"/>
              </a:rPr>
              <a:t>anybody</a:t>
            </a:r>
            <a:r>
              <a:rPr lang="cs-CZ" sz="2000" b="1" dirty="0">
                <a:ea typeface="Calibri"/>
                <a:cs typeface="Times New Roman"/>
              </a:rPr>
              <a:t>, </a:t>
            </a:r>
            <a:r>
              <a:rPr lang="cs-CZ" sz="2000" b="1" dirty="0" smtClean="0">
                <a:ea typeface="Calibri"/>
                <a:cs typeface="Times New Roman"/>
              </a:rPr>
              <a:t>anything</a:t>
            </a:r>
            <a:r>
              <a:rPr lang="cs-CZ" sz="2000" b="1" dirty="0" smtClean="0">
                <a:ea typeface="Calibri"/>
                <a:cs typeface="Times New Roman"/>
              </a:rPr>
              <a:t>, </a:t>
            </a:r>
            <a:r>
              <a:rPr lang="cs-CZ" sz="2000" b="1" dirty="0" smtClean="0">
                <a:ea typeface="Calibri"/>
                <a:cs typeface="Times New Roman"/>
              </a:rPr>
              <a:t>nobody</a:t>
            </a:r>
            <a:r>
              <a:rPr lang="cs-CZ" sz="2000" b="1" dirty="0" smtClean="0">
                <a:ea typeface="Calibri"/>
                <a:cs typeface="Times New Roman"/>
              </a:rPr>
              <a:t>, </a:t>
            </a:r>
            <a:r>
              <a:rPr lang="cs-CZ" sz="2000" b="1" dirty="0" smtClean="0">
                <a:ea typeface="Calibri"/>
                <a:cs typeface="Times New Roman"/>
              </a:rPr>
              <a:t>nothing</a:t>
            </a:r>
            <a:r>
              <a:rPr lang="cs-CZ" sz="2000" b="1" dirty="0" smtClean="0">
                <a:ea typeface="Calibri"/>
                <a:cs typeface="Times New Roman"/>
              </a:rPr>
              <a:t>, </a:t>
            </a:r>
            <a:r>
              <a:rPr lang="cs-CZ" sz="2000" b="1" dirty="0" smtClean="0">
                <a:ea typeface="Calibri"/>
                <a:cs typeface="Times New Roman"/>
              </a:rPr>
              <a:t>everybody</a:t>
            </a:r>
            <a:endParaRPr lang="cs-CZ" sz="1050" dirty="0">
              <a:ea typeface="Calibri"/>
              <a:cs typeface="Times New Roman"/>
            </a:endParaRPr>
          </a:p>
        </p:txBody>
      </p:sp>
      <p:sp>
        <p:nvSpPr>
          <p:cNvPr id="5" name="Šipka dolů 4">
            <a:hlinkClick r:id="rId2" action="ppaction://hlinksldjump"/>
          </p:cNvPr>
          <p:cNvSpPr/>
          <p:nvPr/>
        </p:nvSpPr>
        <p:spPr>
          <a:xfrm>
            <a:off x="7812360" y="5949280"/>
            <a:ext cx="1331640" cy="9087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KEY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0220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60648"/>
            <a:ext cx="7704856" cy="712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sz="2400" dirty="0" smtClean="0">
                <a:ea typeface="Calibri"/>
                <a:cs typeface="Times New Roman"/>
              </a:rPr>
              <a:t>I‘ve</a:t>
            </a:r>
            <a:r>
              <a:rPr lang="cs-CZ" sz="2400" dirty="0" smtClean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got</a:t>
            </a:r>
            <a:r>
              <a:rPr lang="cs-CZ" sz="2400" dirty="0" smtClean="0">
                <a:ea typeface="Calibri"/>
                <a:cs typeface="Times New Roman"/>
              </a:rPr>
              <a:t>  </a:t>
            </a:r>
            <a:r>
              <a:rPr lang="cs-CZ" sz="2400" b="1" dirty="0" smtClean="0">
                <a:ea typeface="Calibri"/>
                <a:cs typeface="Times New Roman"/>
              </a:rPr>
              <a:t>something</a:t>
            </a:r>
            <a:r>
              <a:rPr lang="cs-CZ" sz="2400" dirty="0" smtClean="0">
                <a:ea typeface="Calibri"/>
                <a:cs typeface="Times New Roman"/>
              </a:rPr>
              <a:t> in my </a:t>
            </a:r>
            <a:r>
              <a:rPr lang="cs-CZ" sz="2400" dirty="0" smtClean="0">
                <a:ea typeface="Calibri"/>
                <a:cs typeface="Times New Roman"/>
              </a:rPr>
              <a:t>eye</a:t>
            </a:r>
            <a:r>
              <a:rPr lang="cs-CZ" sz="2400" dirty="0" smtClean="0">
                <a:ea typeface="Calibri"/>
                <a:cs typeface="Times New Roman"/>
              </a:rPr>
              <a:t>.</a:t>
            </a:r>
          </a:p>
          <a:p>
            <a:pPr marL="457200" indent="-4572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sz="2400" dirty="0" smtClean="0">
                <a:ea typeface="Calibri"/>
                <a:cs typeface="Times New Roman"/>
              </a:rPr>
              <a:t>I </a:t>
            </a:r>
            <a:r>
              <a:rPr lang="cs-CZ" sz="2400" dirty="0" smtClean="0">
                <a:ea typeface="Calibri"/>
                <a:cs typeface="Times New Roman"/>
              </a:rPr>
              <a:t>can</a:t>
            </a:r>
            <a:r>
              <a:rPr lang="cs-CZ" sz="2400" dirty="0" smtClean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hear</a:t>
            </a:r>
            <a:r>
              <a:rPr lang="cs-CZ" sz="2400" dirty="0" smtClean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voices</a:t>
            </a:r>
            <a:r>
              <a:rPr lang="cs-CZ" sz="2400" dirty="0" smtClean="0">
                <a:ea typeface="Calibri"/>
                <a:cs typeface="Times New Roman"/>
              </a:rPr>
              <a:t>. </a:t>
            </a:r>
            <a:r>
              <a:rPr lang="cs-CZ" sz="2400" dirty="0" smtClean="0">
                <a:ea typeface="Calibri"/>
                <a:cs typeface="Times New Roman"/>
              </a:rPr>
              <a:t>There‘s</a:t>
            </a:r>
            <a:r>
              <a:rPr lang="cs-CZ" sz="2400" dirty="0" smtClean="0">
                <a:ea typeface="Calibri"/>
                <a:cs typeface="Times New Roman"/>
              </a:rPr>
              <a:t>  </a:t>
            </a:r>
            <a:r>
              <a:rPr lang="cs-CZ" sz="2400" b="1" dirty="0" smtClean="0">
                <a:ea typeface="Calibri"/>
                <a:cs typeface="Times New Roman"/>
              </a:rPr>
              <a:t>somebody</a:t>
            </a:r>
            <a:r>
              <a:rPr lang="cs-CZ" sz="2400" b="1" dirty="0" smtClean="0">
                <a:ea typeface="Calibri"/>
                <a:cs typeface="Times New Roman"/>
              </a:rPr>
              <a:t>  </a:t>
            </a:r>
            <a:r>
              <a:rPr lang="cs-CZ" sz="2400" dirty="0" smtClean="0">
                <a:ea typeface="Calibri"/>
                <a:cs typeface="Times New Roman"/>
              </a:rPr>
              <a:t>in </a:t>
            </a:r>
            <a:r>
              <a:rPr lang="cs-CZ" sz="2400" dirty="0" smtClean="0">
                <a:ea typeface="Calibri"/>
                <a:cs typeface="Times New Roman"/>
              </a:rPr>
              <a:t>there</a:t>
            </a:r>
            <a:r>
              <a:rPr lang="cs-CZ" sz="2400" dirty="0" smtClean="0">
                <a:ea typeface="Calibri"/>
                <a:cs typeface="Times New Roman"/>
              </a:rPr>
              <a:t>.</a:t>
            </a:r>
          </a:p>
          <a:p>
            <a:pPr marL="457200" indent="-4572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sz="2400" dirty="0" smtClean="0">
                <a:ea typeface="Calibri"/>
                <a:cs typeface="Times New Roman"/>
              </a:rPr>
              <a:t>I‘m</a:t>
            </a:r>
            <a:r>
              <a:rPr lang="cs-CZ" sz="2400" dirty="0" smtClean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bored</a:t>
            </a:r>
            <a:r>
              <a:rPr lang="cs-CZ" sz="2400" dirty="0" smtClean="0">
                <a:ea typeface="Calibri"/>
                <a:cs typeface="Times New Roman"/>
              </a:rPr>
              <a:t>. </a:t>
            </a:r>
            <a:r>
              <a:rPr lang="cs-CZ" sz="2400" dirty="0" smtClean="0">
                <a:ea typeface="Calibri"/>
                <a:cs typeface="Times New Roman"/>
              </a:rPr>
              <a:t>I‘ve</a:t>
            </a:r>
            <a:r>
              <a:rPr lang="cs-CZ" sz="2400" dirty="0" smtClean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got</a:t>
            </a:r>
            <a:r>
              <a:rPr lang="cs-CZ" sz="2400" dirty="0" smtClean="0">
                <a:ea typeface="Calibri"/>
                <a:cs typeface="Times New Roman"/>
              </a:rPr>
              <a:t> </a:t>
            </a:r>
            <a:r>
              <a:rPr lang="cs-CZ" sz="2400" b="1" dirty="0" smtClean="0">
                <a:ea typeface="Calibri"/>
                <a:cs typeface="Times New Roman"/>
              </a:rPr>
              <a:t>nothing</a:t>
            </a:r>
            <a:r>
              <a:rPr lang="cs-CZ" sz="2400" dirty="0" smtClean="0">
                <a:ea typeface="Calibri"/>
                <a:cs typeface="Times New Roman"/>
              </a:rPr>
              <a:t> to do.</a:t>
            </a:r>
          </a:p>
          <a:p>
            <a:pPr marL="457200" indent="-4572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sz="2400" dirty="0" smtClean="0">
                <a:ea typeface="Calibri"/>
                <a:cs typeface="Times New Roman"/>
              </a:rPr>
              <a:t>Has </a:t>
            </a:r>
            <a:r>
              <a:rPr lang="cs-CZ" sz="2400" b="1" dirty="0" smtClean="0">
                <a:ea typeface="Calibri"/>
                <a:cs typeface="Times New Roman"/>
              </a:rPr>
              <a:t>anybod</a:t>
            </a:r>
            <a:r>
              <a:rPr lang="cs-CZ" sz="2400" dirty="0" smtClean="0">
                <a:ea typeface="Calibri"/>
                <a:cs typeface="Times New Roman"/>
              </a:rPr>
              <a:t>y</a:t>
            </a:r>
            <a:r>
              <a:rPr lang="cs-CZ" sz="2400" dirty="0" smtClean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phoned</a:t>
            </a:r>
            <a:r>
              <a:rPr lang="cs-CZ" sz="2400" dirty="0" smtClean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me</a:t>
            </a:r>
            <a:r>
              <a:rPr lang="cs-CZ" sz="2400" dirty="0" smtClean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today</a:t>
            </a:r>
            <a:r>
              <a:rPr lang="cs-CZ" sz="2400" dirty="0" smtClean="0">
                <a:ea typeface="Calibri"/>
                <a:cs typeface="Times New Roman"/>
              </a:rPr>
              <a:t>?</a:t>
            </a:r>
          </a:p>
          <a:p>
            <a:pPr marL="457200" indent="-4572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sz="2400" dirty="0" smtClean="0">
                <a:ea typeface="Calibri"/>
                <a:cs typeface="Times New Roman"/>
              </a:rPr>
              <a:t>I had a </a:t>
            </a:r>
            <a:r>
              <a:rPr lang="cs-CZ" sz="2400" dirty="0" smtClean="0">
                <a:ea typeface="Calibri"/>
                <a:cs typeface="Times New Roman"/>
              </a:rPr>
              <a:t>dream</a:t>
            </a:r>
            <a:r>
              <a:rPr lang="cs-CZ" sz="2400" dirty="0" smtClean="0">
                <a:ea typeface="Calibri"/>
                <a:cs typeface="Times New Roman"/>
              </a:rPr>
              <a:t> last night, but I </a:t>
            </a:r>
            <a:r>
              <a:rPr lang="cs-CZ" sz="2400" dirty="0" smtClean="0">
                <a:ea typeface="Calibri"/>
                <a:cs typeface="Times New Roman"/>
              </a:rPr>
              <a:t>can‘t</a:t>
            </a:r>
            <a:r>
              <a:rPr lang="cs-CZ" sz="2400" dirty="0" smtClean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remember</a:t>
            </a:r>
            <a:r>
              <a:rPr lang="cs-CZ" sz="2400" dirty="0" smtClean="0">
                <a:ea typeface="Calibri"/>
                <a:cs typeface="Times New Roman"/>
              </a:rPr>
              <a:t> </a:t>
            </a:r>
            <a:r>
              <a:rPr lang="cs-CZ" sz="2400" b="1" dirty="0" smtClean="0">
                <a:ea typeface="Calibri"/>
                <a:cs typeface="Times New Roman"/>
              </a:rPr>
              <a:t>anything</a:t>
            </a:r>
            <a:r>
              <a:rPr lang="cs-CZ" sz="2400" dirty="0" smtClean="0">
                <a:ea typeface="Calibri"/>
                <a:cs typeface="Times New Roman"/>
              </a:rPr>
              <a:t>.</a:t>
            </a:r>
          </a:p>
          <a:p>
            <a:pPr marL="457200" indent="-4572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sz="2400" dirty="0" smtClean="0">
                <a:ea typeface="Calibri"/>
                <a:cs typeface="Times New Roman"/>
              </a:rPr>
              <a:t>I </a:t>
            </a:r>
            <a:r>
              <a:rPr lang="cs-CZ" sz="2400" dirty="0" smtClean="0">
                <a:ea typeface="Calibri"/>
                <a:cs typeface="Times New Roman"/>
              </a:rPr>
              <a:t>phoned</a:t>
            </a:r>
            <a:r>
              <a:rPr lang="cs-CZ" sz="2400" dirty="0" smtClean="0">
                <a:ea typeface="Calibri"/>
                <a:cs typeface="Times New Roman"/>
              </a:rPr>
              <a:t> Ella, but </a:t>
            </a:r>
            <a:r>
              <a:rPr lang="cs-CZ" sz="2400" b="1" dirty="0" smtClean="0">
                <a:ea typeface="Calibri"/>
                <a:cs typeface="Times New Roman"/>
              </a:rPr>
              <a:t>nobody</a:t>
            </a:r>
            <a:r>
              <a:rPr lang="cs-CZ" sz="2400" dirty="0" smtClean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answered</a:t>
            </a:r>
            <a:r>
              <a:rPr lang="cs-CZ" sz="2400" dirty="0" smtClean="0">
                <a:ea typeface="Calibri"/>
                <a:cs typeface="Times New Roman"/>
              </a:rPr>
              <a:t>.</a:t>
            </a:r>
          </a:p>
          <a:p>
            <a:pPr marL="457200" indent="-457200">
              <a:lnSpc>
                <a:spcPct val="115000"/>
              </a:lnSpc>
              <a:spcAft>
                <a:spcPts val="0"/>
              </a:spcAft>
              <a:buFont typeface="+mj-lt"/>
              <a:buAutoNum type="arabicPeriod"/>
            </a:pPr>
            <a:r>
              <a:rPr lang="cs-CZ" sz="2400" b="1" dirty="0" smtClean="0">
                <a:ea typeface="Calibri"/>
                <a:cs typeface="Times New Roman"/>
              </a:rPr>
              <a:t>Everybody</a:t>
            </a:r>
            <a:r>
              <a:rPr lang="cs-CZ" sz="2400" b="1" dirty="0" smtClean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is</a:t>
            </a:r>
            <a:r>
              <a:rPr lang="cs-CZ" sz="2400" dirty="0" smtClean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here</a:t>
            </a:r>
            <a:r>
              <a:rPr lang="cs-CZ" sz="2400" dirty="0" smtClean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now</a:t>
            </a:r>
            <a:r>
              <a:rPr lang="cs-CZ" sz="2400" dirty="0" smtClean="0">
                <a:ea typeface="Calibri"/>
                <a:cs typeface="Times New Roman"/>
              </a:rPr>
              <a:t>, so </a:t>
            </a:r>
            <a:r>
              <a:rPr lang="cs-CZ" sz="2400" dirty="0" smtClean="0">
                <a:ea typeface="Calibri"/>
                <a:cs typeface="Times New Roman"/>
              </a:rPr>
              <a:t>we</a:t>
            </a:r>
            <a:r>
              <a:rPr lang="cs-CZ" sz="2400" dirty="0" smtClean="0">
                <a:ea typeface="Calibri"/>
                <a:cs typeface="Times New Roman"/>
              </a:rPr>
              <a:t> </a:t>
            </a:r>
            <a:r>
              <a:rPr lang="cs-CZ" sz="2400" dirty="0" smtClean="0">
                <a:ea typeface="Calibri"/>
                <a:cs typeface="Times New Roman"/>
              </a:rPr>
              <a:t>can</a:t>
            </a:r>
            <a:r>
              <a:rPr lang="cs-CZ" sz="2400" dirty="0" smtClean="0">
                <a:ea typeface="Calibri"/>
                <a:cs typeface="Times New Roman"/>
              </a:rPr>
              <a:t> start.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/>
              <a:t>Somebody</a:t>
            </a:r>
            <a:r>
              <a:rPr lang="cs-CZ" sz="2400" dirty="0" smtClean="0"/>
              <a:t> </a:t>
            </a:r>
            <a:r>
              <a:rPr lang="cs-CZ" sz="2400" dirty="0" smtClean="0"/>
              <a:t>is</a:t>
            </a:r>
            <a:r>
              <a:rPr lang="cs-CZ" sz="2400" dirty="0" smtClean="0"/>
              <a:t> </a:t>
            </a:r>
            <a:r>
              <a:rPr lang="cs-CZ" sz="2400" dirty="0" smtClean="0"/>
              <a:t>waiting</a:t>
            </a:r>
            <a:r>
              <a:rPr lang="cs-CZ" sz="2400" dirty="0" smtClean="0"/>
              <a:t> </a:t>
            </a:r>
            <a:r>
              <a:rPr lang="cs-CZ" sz="2400" dirty="0" smtClean="0"/>
              <a:t>for</a:t>
            </a:r>
            <a:r>
              <a:rPr lang="cs-CZ" sz="2400" dirty="0" smtClean="0"/>
              <a:t> </a:t>
            </a:r>
            <a:r>
              <a:rPr lang="cs-CZ" sz="2400" dirty="0" smtClean="0"/>
              <a:t>you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Is</a:t>
            </a:r>
            <a:r>
              <a:rPr lang="cs-CZ" sz="2400" dirty="0" smtClean="0"/>
              <a:t> </a:t>
            </a:r>
            <a:r>
              <a:rPr lang="cs-CZ" sz="2400" dirty="0" smtClean="0"/>
              <a:t>there</a:t>
            </a:r>
            <a:r>
              <a:rPr lang="cs-CZ" sz="2400" dirty="0" smtClean="0"/>
              <a:t> </a:t>
            </a:r>
            <a:r>
              <a:rPr lang="cs-CZ" sz="2400" b="1" dirty="0" smtClean="0"/>
              <a:t>anything</a:t>
            </a:r>
            <a:r>
              <a:rPr lang="cs-CZ" sz="2400" dirty="0" smtClean="0"/>
              <a:t> </a:t>
            </a:r>
            <a:r>
              <a:rPr lang="cs-CZ" sz="2400" dirty="0" smtClean="0"/>
              <a:t>interesting</a:t>
            </a:r>
            <a:r>
              <a:rPr lang="cs-CZ" sz="2400" dirty="0" smtClean="0"/>
              <a:t> on TV?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You</a:t>
            </a:r>
            <a:r>
              <a:rPr lang="cs-CZ" sz="2400" dirty="0" smtClean="0"/>
              <a:t> </a:t>
            </a:r>
            <a:r>
              <a:rPr lang="cs-CZ" sz="2400" dirty="0" smtClean="0"/>
              <a:t>should</a:t>
            </a:r>
            <a:r>
              <a:rPr lang="cs-CZ" sz="2400" dirty="0" smtClean="0"/>
              <a:t> </a:t>
            </a:r>
            <a:r>
              <a:rPr lang="cs-CZ" sz="2400" dirty="0" smtClean="0"/>
              <a:t>tell</a:t>
            </a:r>
            <a:r>
              <a:rPr lang="cs-CZ" sz="2400" dirty="0" smtClean="0"/>
              <a:t> </a:t>
            </a:r>
            <a:r>
              <a:rPr lang="cs-CZ" sz="2400" b="1" dirty="0" smtClean="0"/>
              <a:t>somebody</a:t>
            </a:r>
            <a:r>
              <a:rPr lang="cs-CZ" sz="2400" dirty="0" smtClean="0"/>
              <a:t> </a:t>
            </a:r>
            <a:r>
              <a:rPr lang="cs-CZ" sz="2400" dirty="0" smtClean="0"/>
              <a:t>about</a:t>
            </a:r>
            <a:r>
              <a:rPr lang="cs-CZ" sz="2400" dirty="0" smtClean="0"/>
              <a:t>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problem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He </a:t>
            </a:r>
            <a:r>
              <a:rPr lang="cs-CZ" sz="2400" dirty="0" smtClean="0"/>
              <a:t>doesn’t</a:t>
            </a:r>
            <a:r>
              <a:rPr lang="cs-CZ" sz="2400" dirty="0" smtClean="0"/>
              <a:t> </a:t>
            </a:r>
            <a:r>
              <a:rPr lang="cs-CZ" sz="2400" dirty="0" smtClean="0"/>
              <a:t>know</a:t>
            </a:r>
            <a:r>
              <a:rPr lang="cs-CZ" sz="2400" dirty="0" smtClean="0"/>
              <a:t> </a:t>
            </a:r>
            <a:r>
              <a:rPr lang="cs-CZ" sz="2400" b="1" dirty="0" smtClean="0"/>
              <a:t>anybody</a:t>
            </a:r>
            <a:r>
              <a:rPr lang="cs-CZ" sz="2400" dirty="0"/>
              <a:t> </a:t>
            </a:r>
            <a:r>
              <a:rPr lang="cs-CZ" sz="2400" dirty="0" smtClean="0"/>
              <a:t>at</a:t>
            </a:r>
            <a:r>
              <a:rPr lang="cs-CZ" sz="2400" dirty="0" smtClean="0"/>
              <a:t>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tennis</a:t>
            </a:r>
            <a:r>
              <a:rPr lang="cs-CZ" sz="2400" dirty="0" smtClean="0"/>
              <a:t> centre.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There’s</a:t>
            </a:r>
            <a:r>
              <a:rPr lang="cs-CZ" sz="2400" dirty="0" smtClean="0"/>
              <a:t> </a:t>
            </a:r>
            <a:r>
              <a:rPr lang="cs-CZ" sz="2400" b="1" dirty="0" smtClean="0"/>
              <a:t>something</a:t>
            </a:r>
            <a:r>
              <a:rPr lang="cs-CZ" sz="2400" dirty="0" smtClean="0"/>
              <a:t> </a:t>
            </a:r>
            <a:r>
              <a:rPr lang="cs-CZ" sz="2400" dirty="0" smtClean="0"/>
              <a:t>you</a:t>
            </a:r>
            <a:r>
              <a:rPr lang="cs-CZ" sz="2400" dirty="0" smtClean="0"/>
              <a:t> </a:t>
            </a:r>
            <a:r>
              <a:rPr lang="cs-CZ" sz="2400" dirty="0" smtClean="0"/>
              <a:t>can</a:t>
            </a:r>
            <a:r>
              <a:rPr lang="cs-CZ" sz="2400" dirty="0" smtClean="0"/>
              <a:t> do </a:t>
            </a:r>
            <a:r>
              <a:rPr lang="cs-CZ" sz="2400" dirty="0" smtClean="0"/>
              <a:t>for</a:t>
            </a:r>
            <a:r>
              <a:rPr lang="cs-CZ" sz="2400" dirty="0" smtClean="0"/>
              <a:t> </a:t>
            </a:r>
            <a:r>
              <a:rPr lang="cs-CZ" sz="2400" dirty="0" smtClean="0"/>
              <a:t>him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There</a:t>
            </a:r>
            <a:r>
              <a:rPr lang="cs-CZ" sz="2400" dirty="0" smtClean="0"/>
              <a:t> </a:t>
            </a:r>
            <a:r>
              <a:rPr lang="cs-CZ" sz="2400" dirty="0" smtClean="0"/>
              <a:t>wasn’t</a:t>
            </a:r>
            <a:r>
              <a:rPr lang="cs-CZ" sz="2400" dirty="0" smtClean="0"/>
              <a:t> </a:t>
            </a:r>
            <a:r>
              <a:rPr lang="cs-CZ" sz="2400" b="1" dirty="0" smtClean="0"/>
              <a:t>anything</a:t>
            </a:r>
            <a:r>
              <a:rPr lang="cs-CZ" sz="2400" dirty="0" smtClean="0"/>
              <a:t> in my </a:t>
            </a:r>
            <a:r>
              <a:rPr lang="cs-CZ" sz="2400" dirty="0" smtClean="0"/>
              <a:t>bag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Did</a:t>
            </a:r>
            <a:r>
              <a:rPr lang="cs-CZ" sz="2400" dirty="0" smtClean="0"/>
              <a:t> </a:t>
            </a:r>
            <a:r>
              <a:rPr lang="cs-CZ" sz="2400" b="1" dirty="0" smtClean="0"/>
              <a:t>anybody</a:t>
            </a:r>
            <a:r>
              <a:rPr lang="cs-CZ" sz="2400" dirty="0" smtClean="0"/>
              <a:t> </a:t>
            </a:r>
            <a:r>
              <a:rPr lang="cs-CZ" sz="2400" dirty="0" smtClean="0"/>
              <a:t>solve</a:t>
            </a:r>
            <a:r>
              <a:rPr lang="cs-CZ" sz="2400" dirty="0" smtClean="0"/>
              <a:t> </a:t>
            </a:r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crossword</a:t>
            </a:r>
            <a:r>
              <a:rPr lang="cs-CZ" sz="24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/>
              <a:t>Somebody</a:t>
            </a:r>
            <a:r>
              <a:rPr lang="cs-CZ" sz="2400" dirty="0" smtClean="0"/>
              <a:t> </a:t>
            </a:r>
            <a:r>
              <a:rPr lang="cs-CZ" sz="2400" dirty="0" smtClean="0"/>
              <a:t>told</a:t>
            </a:r>
            <a:r>
              <a:rPr lang="cs-CZ" sz="2400" dirty="0" smtClean="0"/>
              <a:t> </a:t>
            </a:r>
            <a:r>
              <a:rPr lang="cs-CZ" sz="2400" dirty="0" smtClean="0"/>
              <a:t>them</a:t>
            </a:r>
            <a:r>
              <a:rPr lang="cs-CZ" sz="2400" dirty="0" smtClean="0"/>
              <a:t> I </a:t>
            </a:r>
            <a:r>
              <a:rPr lang="cs-CZ" sz="2400" dirty="0" smtClean="0"/>
              <a:t>was</a:t>
            </a:r>
            <a:r>
              <a:rPr lang="cs-CZ" sz="2400" dirty="0" smtClean="0"/>
              <a:t> on </a:t>
            </a:r>
            <a:r>
              <a:rPr lang="cs-CZ" sz="2400" dirty="0" smtClean="0"/>
              <a:t>hoday</a:t>
            </a:r>
            <a:r>
              <a:rPr lang="cs-CZ" sz="24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They</a:t>
            </a:r>
            <a:r>
              <a:rPr lang="cs-CZ" sz="2400" dirty="0" smtClean="0"/>
              <a:t> </a:t>
            </a:r>
            <a:r>
              <a:rPr lang="cs-CZ" sz="2400" dirty="0" smtClean="0"/>
              <a:t>don’t</a:t>
            </a:r>
            <a:r>
              <a:rPr lang="cs-CZ" sz="2400" dirty="0" smtClean="0"/>
              <a:t> </a:t>
            </a:r>
            <a:r>
              <a:rPr lang="cs-CZ" sz="2400" dirty="0" smtClean="0"/>
              <a:t>say</a:t>
            </a:r>
            <a:r>
              <a:rPr lang="cs-CZ" sz="2400" dirty="0" smtClean="0"/>
              <a:t> </a:t>
            </a:r>
            <a:r>
              <a:rPr lang="cs-CZ" sz="2400" b="1" dirty="0" smtClean="0"/>
              <a:t>anything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028384" y="0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KEY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810551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484784"/>
            <a:ext cx="799288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 někým jsem se na večírku seznámil.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Seznámil ses s někým na večírku?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 nikým jsem se na tom večírku neseznámil.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Nikdo mi nepomohl.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Někdo mi pomohl.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Slyšíš něco?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Něco slyším.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Nic neslyším.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476672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Translate</a:t>
            </a:r>
            <a:r>
              <a:rPr lang="cs-CZ" sz="2800" dirty="0" smtClean="0"/>
              <a:t>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65638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96752"/>
            <a:ext cx="72008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1.  I </a:t>
            </a:r>
            <a:r>
              <a:rPr lang="en-US" sz="2800" dirty="0" smtClean="0"/>
              <a:t>met </a:t>
            </a:r>
            <a:r>
              <a:rPr lang="en-US" sz="2800" dirty="0"/>
              <a:t>somebody </a:t>
            </a:r>
            <a:r>
              <a:rPr lang="cs-CZ" sz="2800" dirty="0" smtClean="0"/>
              <a:t>/ </a:t>
            </a:r>
            <a:r>
              <a:rPr lang="cs-CZ" sz="2800" dirty="0" smtClean="0"/>
              <a:t>someone</a:t>
            </a:r>
            <a:r>
              <a:rPr lang="cs-CZ" sz="2800" dirty="0" smtClean="0"/>
              <a:t> </a:t>
            </a:r>
            <a:r>
              <a:rPr lang="en-US" sz="2800" dirty="0" smtClean="0"/>
              <a:t>at </a:t>
            </a:r>
            <a:r>
              <a:rPr lang="en-US" sz="2800" dirty="0"/>
              <a:t>the party. </a:t>
            </a:r>
            <a:br>
              <a:rPr lang="en-US" sz="2800" dirty="0"/>
            </a:br>
            <a:r>
              <a:rPr lang="cs-CZ" sz="2800" dirty="0" smtClean="0"/>
              <a:t>2.  </a:t>
            </a:r>
            <a:r>
              <a:rPr lang="en-US" sz="2800" dirty="0" smtClean="0"/>
              <a:t>Did </a:t>
            </a:r>
            <a:r>
              <a:rPr lang="en-US" sz="2800" dirty="0"/>
              <a:t>you meet anybody </a:t>
            </a:r>
            <a:r>
              <a:rPr lang="cs-CZ" sz="2800" dirty="0" smtClean="0"/>
              <a:t>/</a:t>
            </a:r>
            <a:r>
              <a:rPr lang="cs-CZ" sz="2800" dirty="0" smtClean="0"/>
              <a:t>anyone</a:t>
            </a:r>
            <a:r>
              <a:rPr lang="cs-CZ" sz="2800" dirty="0" smtClean="0"/>
              <a:t> </a:t>
            </a:r>
            <a:r>
              <a:rPr lang="en-US" sz="2800" dirty="0" smtClean="0"/>
              <a:t>at </a:t>
            </a:r>
            <a:r>
              <a:rPr lang="en-US" sz="2800" dirty="0"/>
              <a:t>the party? </a:t>
            </a:r>
            <a:br>
              <a:rPr lang="en-US" sz="2800" dirty="0"/>
            </a:br>
            <a:r>
              <a:rPr lang="cs-CZ" sz="2800" dirty="0" smtClean="0"/>
              <a:t>3.  </a:t>
            </a:r>
            <a:r>
              <a:rPr lang="en-US" sz="2800" dirty="0" smtClean="0"/>
              <a:t>I </a:t>
            </a:r>
            <a:r>
              <a:rPr lang="en-US" sz="2800" dirty="0"/>
              <a:t>didn't meet anybody at the </a:t>
            </a:r>
            <a:r>
              <a:rPr lang="en-US" sz="2800" dirty="0" smtClean="0"/>
              <a:t>party</a:t>
            </a:r>
            <a:endParaRPr lang="cs-CZ" sz="2800" dirty="0" smtClean="0"/>
          </a:p>
          <a:p>
            <a:r>
              <a:rPr lang="cs-CZ" sz="2800" dirty="0" smtClean="0"/>
              <a:t>4.  No </a:t>
            </a:r>
            <a:r>
              <a:rPr lang="cs-CZ" sz="2800" dirty="0" smtClean="0"/>
              <a:t>one</a:t>
            </a:r>
            <a:r>
              <a:rPr lang="cs-CZ" sz="2800" dirty="0" smtClean="0"/>
              <a:t> / </a:t>
            </a:r>
            <a:r>
              <a:rPr lang="cs-CZ" sz="2800" dirty="0" smtClean="0"/>
              <a:t>nobody</a:t>
            </a:r>
            <a:r>
              <a:rPr lang="cs-CZ" sz="2800" dirty="0" smtClean="0"/>
              <a:t>  </a:t>
            </a:r>
            <a:r>
              <a:rPr lang="cs-CZ" sz="2800" dirty="0"/>
              <a:t>helped</a:t>
            </a:r>
            <a:r>
              <a:rPr lang="cs-CZ" sz="2800" dirty="0"/>
              <a:t> </a:t>
            </a:r>
            <a:r>
              <a:rPr lang="cs-CZ" sz="2800" dirty="0"/>
              <a:t>me</a:t>
            </a:r>
            <a:r>
              <a:rPr lang="cs-CZ" sz="2800" dirty="0"/>
              <a:t>. </a:t>
            </a:r>
            <a:br>
              <a:rPr lang="cs-CZ" sz="2800" dirty="0"/>
            </a:br>
            <a:r>
              <a:rPr lang="cs-CZ" sz="2800" dirty="0" smtClean="0"/>
              <a:t>5.  </a:t>
            </a:r>
            <a:r>
              <a:rPr lang="cs-CZ" sz="2800" dirty="0" smtClean="0"/>
              <a:t>Somebody</a:t>
            </a:r>
            <a:r>
              <a:rPr lang="cs-CZ" sz="2800" dirty="0" smtClean="0"/>
              <a:t> /</a:t>
            </a:r>
            <a:r>
              <a:rPr lang="cs-CZ" sz="2800" dirty="0" smtClean="0"/>
              <a:t>someone</a:t>
            </a:r>
            <a:r>
              <a:rPr lang="cs-CZ" sz="2800" dirty="0" smtClean="0"/>
              <a:t> </a:t>
            </a:r>
            <a:r>
              <a:rPr lang="cs-CZ" sz="2800" dirty="0"/>
              <a:t>helped</a:t>
            </a:r>
            <a:r>
              <a:rPr lang="cs-CZ" sz="2800" dirty="0"/>
              <a:t> </a:t>
            </a:r>
            <a:r>
              <a:rPr lang="cs-CZ" sz="2800" dirty="0" smtClean="0"/>
              <a:t>me</a:t>
            </a:r>
            <a:r>
              <a:rPr lang="cs-CZ" sz="2800" dirty="0" smtClean="0"/>
              <a:t>.</a:t>
            </a:r>
            <a:endParaRPr lang="cs-CZ" sz="2800" dirty="0" smtClean="0"/>
          </a:p>
          <a:p>
            <a:r>
              <a:rPr lang="cs-CZ" sz="2800" dirty="0" smtClean="0"/>
              <a:t>6.  </a:t>
            </a:r>
            <a:r>
              <a:rPr lang="en-US" sz="2800" dirty="0" smtClean="0"/>
              <a:t>Can </a:t>
            </a:r>
            <a:r>
              <a:rPr lang="en-US" sz="2800" dirty="0"/>
              <a:t>you hear anything? </a:t>
            </a:r>
            <a:endParaRPr lang="cs-CZ" sz="2800" dirty="0" smtClean="0"/>
          </a:p>
          <a:p>
            <a:r>
              <a:rPr lang="cs-CZ" sz="2800" dirty="0" smtClean="0"/>
              <a:t>7.  </a:t>
            </a:r>
            <a:r>
              <a:rPr lang="en-US" sz="2800" dirty="0" smtClean="0"/>
              <a:t>I </a:t>
            </a:r>
            <a:r>
              <a:rPr lang="en-US" sz="2800" dirty="0"/>
              <a:t>can hear something. </a:t>
            </a:r>
            <a:br>
              <a:rPr lang="en-US" sz="2800" dirty="0"/>
            </a:br>
            <a:r>
              <a:rPr lang="cs-CZ" sz="2800" dirty="0" smtClean="0"/>
              <a:t>8.  </a:t>
            </a:r>
            <a:r>
              <a:rPr lang="en-US" sz="2800" dirty="0" smtClean="0"/>
              <a:t>I </a:t>
            </a:r>
            <a:r>
              <a:rPr lang="en-US" sz="2800" dirty="0"/>
              <a:t>can't hear anything. 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88640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KEY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85262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96388" y="188640"/>
            <a:ext cx="854761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One</a:t>
            </a:r>
            <a:r>
              <a:rPr lang="cs-CZ" sz="2800" dirty="0" smtClean="0"/>
              <a:t> pupil </a:t>
            </a:r>
            <a:r>
              <a:rPr lang="cs-CZ" sz="2800" dirty="0" smtClean="0"/>
              <a:t>makes</a:t>
            </a:r>
            <a:r>
              <a:rPr lang="cs-CZ" sz="2800" dirty="0" smtClean="0"/>
              <a:t> a sentence </a:t>
            </a:r>
            <a:r>
              <a:rPr lang="cs-CZ" sz="2800" dirty="0" smtClean="0"/>
              <a:t>with</a:t>
            </a:r>
            <a:r>
              <a:rPr lang="cs-CZ" sz="2800" dirty="0" smtClean="0"/>
              <a:t> </a:t>
            </a:r>
            <a:r>
              <a:rPr lang="cs-CZ" sz="2800" b="1" i="1" dirty="0" smtClean="0">
                <a:solidFill>
                  <a:srgbClr val="FF0000"/>
                </a:solidFill>
              </a:rPr>
              <a:t>nothing</a:t>
            </a:r>
            <a:r>
              <a:rPr lang="cs-CZ" sz="2800" dirty="0" smtClean="0"/>
              <a:t>., </a:t>
            </a:r>
            <a:r>
              <a:rPr lang="cs-CZ" sz="2800" dirty="0" smtClean="0"/>
              <a:t>for</a:t>
            </a:r>
            <a:r>
              <a:rPr lang="cs-CZ" sz="2800" dirty="0" smtClean="0"/>
              <a:t> </a:t>
            </a:r>
            <a:r>
              <a:rPr lang="cs-CZ" sz="2800" dirty="0" smtClean="0"/>
              <a:t>example</a:t>
            </a:r>
            <a:r>
              <a:rPr lang="cs-CZ" sz="2800" dirty="0" smtClean="0"/>
              <a:t>:</a:t>
            </a:r>
          </a:p>
          <a:p>
            <a:endParaRPr lang="cs-CZ" sz="2800" dirty="0"/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cs-CZ" sz="3200" dirty="0" smtClean="0"/>
              <a:t>There</a:t>
            </a:r>
            <a:r>
              <a:rPr lang="cs-CZ" sz="3200" dirty="0" smtClean="0"/>
              <a:t> </a:t>
            </a:r>
            <a:r>
              <a:rPr lang="cs-CZ" sz="3200" dirty="0" smtClean="0"/>
              <a:t>is</a:t>
            </a:r>
            <a:r>
              <a:rPr lang="cs-CZ" sz="3200" dirty="0" smtClean="0"/>
              <a:t> </a:t>
            </a:r>
            <a:r>
              <a:rPr lang="cs-CZ" sz="3200" b="1" dirty="0" smtClean="0"/>
              <a:t>nothing</a:t>
            </a:r>
            <a:r>
              <a:rPr lang="cs-CZ" sz="3200" dirty="0" smtClean="0"/>
              <a:t> in </a:t>
            </a:r>
            <a:r>
              <a:rPr lang="cs-CZ" sz="3200" dirty="0" smtClean="0"/>
              <a:t>the</a:t>
            </a:r>
            <a:r>
              <a:rPr lang="cs-CZ" sz="3200" dirty="0" smtClean="0"/>
              <a:t> </a:t>
            </a:r>
            <a:r>
              <a:rPr lang="cs-CZ" sz="3200" dirty="0" smtClean="0"/>
              <a:t>fridge</a:t>
            </a:r>
            <a:r>
              <a:rPr lang="cs-CZ" sz="3200" dirty="0" smtClean="0"/>
              <a:t>.</a:t>
            </a:r>
          </a:p>
          <a:p>
            <a:endParaRPr lang="cs-CZ" sz="2800" dirty="0"/>
          </a:p>
          <a:p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844824"/>
            <a:ext cx="874846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The</a:t>
            </a:r>
            <a:r>
              <a:rPr lang="cs-CZ" sz="2800" dirty="0" smtClean="0"/>
              <a:t> </a:t>
            </a:r>
            <a:r>
              <a:rPr lang="cs-CZ" sz="2800" dirty="0" smtClean="0"/>
              <a:t>next</a:t>
            </a:r>
            <a:r>
              <a:rPr lang="cs-CZ" sz="2800" dirty="0" smtClean="0"/>
              <a:t> pupil </a:t>
            </a:r>
            <a:r>
              <a:rPr lang="cs-CZ" sz="2800" dirty="0" smtClean="0"/>
              <a:t>uses</a:t>
            </a:r>
            <a:r>
              <a:rPr lang="cs-CZ" sz="2800" dirty="0" smtClean="0"/>
              <a:t> </a:t>
            </a:r>
            <a:r>
              <a:rPr lang="cs-CZ" sz="2800" dirty="0" smtClean="0"/>
              <a:t>the</a:t>
            </a:r>
            <a:r>
              <a:rPr lang="cs-CZ" sz="2800" dirty="0" smtClean="0"/>
              <a:t> </a:t>
            </a:r>
            <a:r>
              <a:rPr lang="cs-CZ" sz="2800" dirty="0" smtClean="0"/>
              <a:t>same</a:t>
            </a:r>
            <a:r>
              <a:rPr lang="cs-CZ" sz="2800" dirty="0" smtClean="0"/>
              <a:t> sentence, but </a:t>
            </a:r>
            <a:r>
              <a:rPr lang="cs-CZ" sz="2800" dirty="0" smtClean="0"/>
              <a:t>changes</a:t>
            </a:r>
            <a:r>
              <a:rPr lang="cs-CZ" sz="2800" dirty="0" smtClean="0"/>
              <a:t> </a:t>
            </a:r>
            <a:r>
              <a:rPr lang="cs-CZ" sz="2800" b="1" i="1" dirty="0" smtClean="0"/>
              <a:t>nothing</a:t>
            </a:r>
            <a:r>
              <a:rPr lang="cs-CZ" sz="2800" dirty="0" smtClean="0"/>
              <a:t> to </a:t>
            </a:r>
            <a:r>
              <a:rPr lang="cs-CZ" sz="2800" b="1" i="1" dirty="0" smtClean="0">
                <a:solidFill>
                  <a:srgbClr val="FF0000"/>
                </a:solidFill>
              </a:rPr>
              <a:t>anything</a:t>
            </a:r>
            <a:r>
              <a:rPr lang="cs-CZ" sz="2800" b="1" i="1" dirty="0" smtClean="0">
                <a:solidFill>
                  <a:srgbClr val="FF0000"/>
                </a:solidFill>
              </a:rPr>
              <a:t> . </a:t>
            </a:r>
            <a:r>
              <a:rPr lang="cs-CZ" sz="2800" dirty="0" smtClean="0"/>
              <a:t>The</a:t>
            </a:r>
            <a:r>
              <a:rPr lang="cs-CZ" sz="2800" dirty="0" smtClean="0"/>
              <a:t> </a:t>
            </a:r>
            <a:r>
              <a:rPr lang="cs-CZ" sz="2800" dirty="0" smtClean="0"/>
              <a:t>next</a:t>
            </a:r>
            <a:r>
              <a:rPr lang="cs-CZ" sz="2800" dirty="0" smtClean="0"/>
              <a:t> pupil </a:t>
            </a:r>
            <a:r>
              <a:rPr lang="cs-CZ" sz="2800" dirty="0" smtClean="0"/>
              <a:t>uses</a:t>
            </a:r>
            <a:r>
              <a:rPr lang="cs-CZ" sz="2800" dirty="0" smtClean="0"/>
              <a:t>  </a:t>
            </a:r>
            <a:r>
              <a:rPr lang="cs-CZ" sz="2800" b="1" i="1" dirty="0" smtClean="0">
                <a:solidFill>
                  <a:srgbClr val="FF0000"/>
                </a:solidFill>
              </a:rPr>
              <a:t>something</a:t>
            </a:r>
            <a:r>
              <a:rPr lang="cs-CZ" sz="2800" b="1" i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/>
              <a:t>and </a:t>
            </a:r>
            <a:r>
              <a:rPr lang="cs-CZ" sz="2800" b="1" dirty="0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smtClean="0"/>
              <a:t>following</a:t>
            </a:r>
            <a:r>
              <a:rPr lang="cs-CZ" sz="2800" b="1" i="1" dirty="0" smtClean="0"/>
              <a:t> person </a:t>
            </a:r>
            <a:r>
              <a:rPr lang="cs-CZ" sz="2800" b="1" i="1" dirty="0" smtClean="0"/>
              <a:t>uses</a:t>
            </a:r>
            <a:r>
              <a:rPr lang="cs-CZ" sz="2800" b="1" i="1" dirty="0" smtClean="0"/>
              <a:t> </a:t>
            </a:r>
            <a:r>
              <a:rPr lang="cs-CZ" sz="2800" b="1" i="1" dirty="0" smtClean="0">
                <a:solidFill>
                  <a:srgbClr val="FF0000"/>
                </a:solidFill>
              </a:rPr>
              <a:t> </a:t>
            </a:r>
            <a:r>
              <a:rPr lang="cs-CZ" sz="2800" b="1" i="1" dirty="0" smtClean="0">
                <a:solidFill>
                  <a:srgbClr val="FF0000"/>
                </a:solidFill>
              </a:rPr>
              <a:t>everything</a:t>
            </a:r>
            <a:r>
              <a:rPr lang="cs-CZ" sz="2800" b="1" i="1" dirty="0" smtClean="0">
                <a:solidFill>
                  <a:srgbClr val="FF0000"/>
                </a:solidFill>
              </a:rPr>
              <a:t>.</a:t>
            </a:r>
          </a:p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6389" y="3388350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cs-CZ" sz="3200" dirty="0" smtClean="0"/>
              <a:t>Is</a:t>
            </a:r>
            <a:r>
              <a:rPr lang="cs-CZ" sz="3200" dirty="0" smtClean="0"/>
              <a:t> </a:t>
            </a:r>
            <a:r>
              <a:rPr lang="cs-CZ" sz="3200" dirty="0" smtClean="0"/>
              <a:t>there</a:t>
            </a:r>
            <a:r>
              <a:rPr lang="cs-CZ" sz="3200" dirty="0" smtClean="0"/>
              <a:t> </a:t>
            </a:r>
            <a:r>
              <a:rPr lang="cs-CZ" sz="3200" b="1" dirty="0" smtClean="0"/>
              <a:t>anything</a:t>
            </a:r>
            <a:r>
              <a:rPr lang="cs-CZ" sz="3200" dirty="0" smtClean="0"/>
              <a:t> in </a:t>
            </a:r>
            <a:r>
              <a:rPr lang="cs-CZ" sz="3200" dirty="0" smtClean="0"/>
              <a:t>the</a:t>
            </a:r>
            <a:r>
              <a:rPr lang="cs-CZ" sz="3200" dirty="0" smtClean="0"/>
              <a:t> </a:t>
            </a:r>
            <a:r>
              <a:rPr lang="cs-CZ" sz="3200" dirty="0" smtClean="0"/>
              <a:t>fridge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3901698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cs-CZ" sz="3200" dirty="0" smtClean="0"/>
              <a:t>There</a:t>
            </a:r>
            <a:r>
              <a:rPr lang="cs-CZ" sz="3200" dirty="0" smtClean="0"/>
              <a:t> </a:t>
            </a:r>
            <a:r>
              <a:rPr lang="cs-CZ" sz="3200" dirty="0" smtClean="0"/>
              <a:t>is</a:t>
            </a:r>
            <a:r>
              <a:rPr lang="cs-CZ" sz="3200" dirty="0" smtClean="0"/>
              <a:t> </a:t>
            </a:r>
            <a:r>
              <a:rPr lang="cs-CZ" sz="3200" b="1" dirty="0" smtClean="0"/>
              <a:t>something</a:t>
            </a:r>
            <a:r>
              <a:rPr lang="cs-CZ" sz="3200" dirty="0" smtClean="0"/>
              <a:t> in </a:t>
            </a:r>
            <a:r>
              <a:rPr lang="cs-CZ" sz="3200" dirty="0" smtClean="0"/>
              <a:t>the</a:t>
            </a:r>
            <a:r>
              <a:rPr lang="cs-CZ" sz="3200" dirty="0" smtClean="0"/>
              <a:t> </a:t>
            </a:r>
            <a:r>
              <a:rPr lang="cs-CZ" sz="3200" dirty="0" smtClean="0"/>
              <a:t>fridge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4509120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cs-CZ" sz="3200" dirty="0" smtClean="0"/>
              <a:t>We‘ve</a:t>
            </a:r>
            <a:r>
              <a:rPr lang="cs-CZ" sz="3200" dirty="0" smtClean="0"/>
              <a:t> </a:t>
            </a:r>
            <a:r>
              <a:rPr lang="cs-CZ" sz="3200" dirty="0" smtClean="0"/>
              <a:t>got</a:t>
            </a:r>
            <a:r>
              <a:rPr lang="cs-CZ" sz="3200" dirty="0" smtClean="0"/>
              <a:t> </a:t>
            </a:r>
            <a:r>
              <a:rPr lang="cs-CZ" sz="3200" b="1" dirty="0" smtClean="0"/>
              <a:t>everythin</a:t>
            </a:r>
            <a:r>
              <a:rPr lang="cs-CZ" sz="3200" dirty="0" smtClean="0"/>
              <a:t>g</a:t>
            </a:r>
            <a:r>
              <a:rPr lang="cs-CZ" sz="3200" dirty="0" smtClean="0"/>
              <a:t> in </a:t>
            </a:r>
            <a:r>
              <a:rPr lang="cs-CZ" sz="3200" dirty="0" smtClean="0"/>
              <a:t>the</a:t>
            </a:r>
            <a:r>
              <a:rPr lang="cs-CZ" sz="3200" dirty="0" smtClean="0"/>
              <a:t> </a:t>
            </a:r>
            <a:r>
              <a:rPr lang="cs-CZ" sz="3200" dirty="0" smtClean="0"/>
              <a:t>fridge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5733256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The</a:t>
            </a:r>
            <a:r>
              <a:rPr lang="cs-CZ" sz="2400" dirty="0" smtClean="0"/>
              <a:t> </a:t>
            </a:r>
            <a:r>
              <a:rPr lang="cs-CZ" sz="2400" dirty="0" smtClean="0"/>
              <a:t>next</a:t>
            </a:r>
            <a:r>
              <a:rPr lang="cs-CZ" sz="2400" dirty="0" smtClean="0"/>
              <a:t> pupil  </a:t>
            </a:r>
            <a:r>
              <a:rPr lang="cs-CZ" sz="2400" dirty="0" smtClean="0"/>
              <a:t>begins</a:t>
            </a:r>
            <a:r>
              <a:rPr lang="cs-CZ" sz="2400" dirty="0" smtClean="0"/>
              <a:t> </a:t>
            </a:r>
            <a:r>
              <a:rPr lang="cs-CZ" sz="2400" dirty="0" smtClean="0"/>
              <a:t>with</a:t>
            </a:r>
            <a:r>
              <a:rPr lang="cs-CZ" sz="2400" dirty="0" smtClean="0"/>
              <a:t> </a:t>
            </a:r>
            <a:r>
              <a:rPr lang="cs-CZ" sz="2400" b="1" i="1" dirty="0" smtClean="0"/>
              <a:t>nobody</a:t>
            </a:r>
            <a:r>
              <a:rPr lang="cs-CZ" sz="2400" dirty="0" smtClean="0"/>
              <a:t> and a </a:t>
            </a:r>
            <a:r>
              <a:rPr lang="cs-CZ" sz="2400" dirty="0" smtClean="0"/>
              <a:t>new</a:t>
            </a:r>
            <a:r>
              <a:rPr lang="cs-CZ" sz="2400" dirty="0" smtClean="0"/>
              <a:t> sentence.</a:t>
            </a:r>
          </a:p>
          <a:p>
            <a:r>
              <a:rPr lang="cs-CZ" sz="2400" dirty="0" smtClean="0"/>
              <a:t>Continue</a:t>
            </a:r>
            <a:r>
              <a:rPr lang="cs-CZ" sz="2400" dirty="0" smtClean="0"/>
              <a:t> </a:t>
            </a:r>
            <a:r>
              <a:rPr lang="cs-CZ" sz="2400" dirty="0" smtClean="0"/>
              <a:t>untill</a:t>
            </a:r>
            <a:r>
              <a:rPr lang="cs-CZ" sz="2400" dirty="0" smtClean="0"/>
              <a:t> </a:t>
            </a:r>
            <a:r>
              <a:rPr lang="cs-CZ" sz="2400" dirty="0" smtClean="0"/>
              <a:t>all</a:t>
            </a:r>
            <a:r>
              <a:rPr lang="cs-CZ" sz="2400" dirty="0" smtClean="0"/>
              <a:t> </a:t>
            </a:r>
            <a:r>
              <a:rPr lang="cs-CZ" sz="2400" dirty="0" smtClean="0"/>
              <a:t>pupils</a:t>
            </a:r>
            <a:r>
              <a:rPr lang="cs-CZ" sz="2400" dirty="0" smtClean="0"/>
              <a:t> </a:t>
            </a:r>
            <a:r>
              <a:rPr lang="cs-CZ" sz="2400" dirty="0" smtClean="0"/>
              <a:t>have</a:t>
            </a:r>
            <a:r>
              <a:rPr lang="cs-CZ" sz="2400" dirty="0" smtClean="0"/>
              <a:t> made a sentence.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71674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486525"/>
            <a:ext cx="835292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VÍT, Marek. </a:t>
            </a:r>
            <a:r>
              <a:rPr lang="cs-CZ" i="1" dirty="0"/>
              <a:t>SOME vs. ANY</a:t>
            </a:r>
            <a:r>
              <a:rPr lang="cs-CZ" dirty="0"/>
              <a:t> [online]. [cit. 24.2.2014]. Dostupný na WWW: I </a:t>
            </a:r>
            <a:r>
              <a:rPr lang="cs-CZ" dirty="0"/>
              <a:t>can</a:t>
            </a:r>
            <a:r>
              <a:rPr lang="cs-CZ" dirty="0"/>
              <a:t> </a:t>
            </a:r>
            <a:r>
              <a:rPr lang="cs-CZ" dirty="0"/>
              <a:t>hear</a:t>
            </a:r>
            <a:r>
              <a:rPr lang="cs-CZ" dirty="0"/>
              <a:t> </a:t>
            </a:r>
            <a:r>
              <a:rPr lang="cs-CZ" dirty="0"/>
              <a:t>something</a:t>
            </a:r>
            <a:r>
              <a:rPr lang="cs-CZ" dirty="0"/>
              <a:t>. - kladná oznamovací věta, proto SOME... </a:t>
            </a:r>
            <a:endParaRPr lang="cs-CZ" dirty="0" smtClean="0"/>
          </a:p>
          <a:p>
            <a:endParaRPr lang="cs-CZ" dirty="0"/>
          </a:p>
          <a:p>
            <a:r>
              <a:rPr lang="en-US" dirty="0"/>
              <a:t>MURPHY, Raymond. </a:t>
            </a:r>
            <a:r>
              <a:rPr lang="en-US" i="1" dirty="0"/>
              <a:t>English Grammar in Use</a:t>
            </a:r>
            <a:r>
              <a:rPr lang="en-US" dirty="0"/>
              <a:t>. Singapore: Cambridge University Press, 2004, ISBN 978 0521 755481. </a:t>
            </a:r>
            <a:endParaRPr lang="cs-CZ" dirty="0"/>
          </a:p>
          <a:p>
            <a:endParaRPr lang="cs-CZ" dirty="0"/>
          </a:p>
          <a:p>
            <a:r>
              <a:rPr lang="cs-CZ" dirty="0"/>
              <a:t>HUTCHINSON, Tom; EDWARDS, </a:t>
            </a:r>
            <a:r>
              <a:rPr lang="cs-CZ" dirty="0"/>
              <a:t>Lynda</a:t>
            </a:r>
            <a:r>
              <a:rPr lang="cs-CZ" dirty="0"/>
              <a:t>. </a:t>
            </a:r>
            <a:r>
              <a:rPr lang="cs-CZ" i="1" dirty="0"/>
              <a:t>Project 3</a:t>
            </a:r>
            <a:r>
              <a:rPr lang="cs-CZ" dirty="0"/>
              <a:t>. Oxford: Oxford University </a:t>
            </a:r>
            <a:r>
              <a:rPr lang="cs-CZ" dirty="0"/>
              <a:t>Press</a:t>
            </a:r>
            <a:r>
              <a:rPr lang="cs-CZ" dirty="0"/>
              <a:t>, 2008, ISBN 978-0-19-476416-2. 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PETERS, Sarah; GRÁF, Tomáš. </a:t>
            </a:r>
            <a:r>
              <a:rPr lang="cs-CZ" i="1" dirty="0"/>
              <a:t>Nová cvičebnice anglické gramatiky</a:t>
            </a:r>
            <a:r>
              <a:rPr lang="cs-CZ" dirty="0"/>
              <a:t>. Praha: Polyglot, </a:t>
            </a:r>
            <a:r>
              <a:rPr lang="cs-CZ" dirty="0"/>
              <a:t>spol.s</a:t>
            </a:r>
            <a:r>
              <a:rPr lang="cs-CZ" dirty="0"/>
              <a:t> r.o., 2007, ISBN 80-86 195-00-7.  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Obrázky : Galerie Microsoft Office – klipart</a:t>
            </a:r>
          </a:p>
          <a:p>
            <a:endParaRPr lang="cs-CZ" dirty="0"/>
          </a:p>
          <a:p>
            <a:endParaRPr lang="cs-CZ" dirty="0">
              <a:solidFill>
                <a:schemeClr val="accent1"/>
              </a:solidFill>
            </a:endParaRP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60648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Citace: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54021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3570</TotalTime>
  <Words>980</Words>
  <Application>Microsoft Office PowerPoint</Application>
  <PresentationFormat>Předvádění na obrazovce (4:3)</PresentationFormat>
  <Paragraphs>192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Do you remember basic rules?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Šeneková Irena</cp:lastModifiedBy>
  <cp:revision>366</cp:revision>
  <dcterms:created xsi:type="dcterms:W3CDTF">2013-05-17T18:40:15Z</dcterms:created>
  <dcterms:modified xsi:type="dcterms:W3CDTF">2014-03-13T07:27:31Z</dcterms:modified>
</cp:coreProperties>
</file>