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65" r:id="rId2"/>
    <p:sldId id="262" r:id="rId3"/>
    <p:sldId id="267" r:id="rId4"/>
    <p:sldId id="266" r:id="rId5"/>
    <p:sldId id="269" r:id="rId6"/>
    <p:sldId id="272" r:id="rId7"/>
    <p:sldId id="264" r:id="rId8"/>
    <p:sldId id="263" r:id="rId9"/>
    <p:sldId id="271" r:id="rId10"/>
    <p:sldId id="261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00"/>
    <a:srgbClr val="CC00CC"/>
    <a:srgbClr val="FF9900"/>
    <a:srgbClr val="99FF33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46" autoAdjust="0"/>
    <p:restoredTop sz="94660"/>
  </p:normalViewPr>
  <p:slideViewPr>
    <p:cSldViewPr>
      <p:cViewPr>
        <p:scale>
          <a:sx n="81" d="100"/>
          <a:sy n="81" d="100"/>
        </p:scale>
        <p:origin x="-72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VY_32_INOVACE_SCHOOL_ SUBJECTS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C1806D9-C8E3-472C-A21F-C78D7E467550}" type="presOf" srcId="{8D78E2D7-18A7-41DD-9962-57B3FE2BEBDD}" destId="{A1781B13-DE10-4169-ABDE-0384026A6B34}" srcOrd="0" destOrd="0" presId="urn:microsoft.com/office/officeart/2008/layout/VerticalCurvedList"/>
    <dgm:cxn modelId="{BC56333C-ED50-4E16-BB47-FF8BB37F20EA}" type="presOf" srcId="{E392F34A-E55D-43D5-AEDD-49027298B816}" destId="{7DCEBD2C-792F-484E-9C96-926E03F540ED}" srcOrd="0" destOrd="0" presId="urn:microsoft.com/office/officeart/2008/layout/VerticalCurvedList"/>
    <dgm:cxn modelId="{07E93663-15BF-42B4-8AB7-EB78DD01A0A9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86F41F7-08AC-4182-9F38-4C862A164936}" type="presOf" srcId="{3061F91D-8548-4FCB-A021-DD835A272F0F}" destId="{88F378EC-C3F8-47CD-AEFF-49BA634320FB}" srcOrd="0" destOrd="0" presId="urn:microsoft.com/office/officeart/2008/layout/VerticalCurvedList"/>
    <dgm:cxn modelId="{A5D6461F-F7FA-4E19-9F4A-B810FB390E2E}" type="presOf" srcId="{BA9EE107-A5FB-41C4-9EF1-1CC153B68B3F}" destId="{9C0CD981-713F-47B3-AE2F-2963F2684A6F}" srcOrd="0" destOrd="0" presId="urn:microsoft.com/office/officeart/2008/layout/VerticalCurvedList"/>
    <dgm:cxn modelId="{CE5930D9-3D4D-40B9-94A3-79C45BB32FB2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4CF50EFD-55C0-4820-BBFB-A32796682805}" type="presOf" srcId="{A83A7CFB-B411-4357-9641-4A8443F73655}" destId="{F036299F-AF4D-4DAF-ABF5-87E8CC3FEF1B}" srcOrd="0" destOrd="0" presId="urn:microsoft.com/office/officeart/2008/layout/VerticalCurvedList"/>
    <dgm:cxn modelId="{D17FA822-B9E7-48A7-98CB-FF978A5A48F7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C15B71B8-DEBE-4A35-B6B1-5F9926A843D9}" type="presParOf" srcId="{9C0CD981-713F-47B3-AE2F-2963F2684A6F}" destId="{96773A7D-3367-4F53-A2D2-EA5770AFFDB3}" srcOrd="0" destOrd="0" presId="urn:microsoft.com/office/officeart/2008/layout/VerticalCurvedList"/>
    <dgm:cxn modelId="{55813CDC-F4A5-4B4E-A33E-348B44A84BFE}" type="presParOf" srcId="{96773A7D-3367-4F53-A2D2-EA5770AFFDB3}" destId="{F31B7103-6E88-4DB9-9888-CB9E0B3FEEF8}" srcOrd="0" destOrd="0" presId="urn:microsoft.com/office/officeart/2008/layout/VerticalCurvedList"/>
    <dgm:cxn modelId="{911C0030-57FC-464B-8573-88F57DDDCBBB}" type="presParOf" srcId="{F31B7103-6E88-4DB9-9888-CB9E0B3FEEF8}" destId="{F7A92DE4-3445-4B9B-AF3D-F2DA6F69C25D}" srcOrd="0" destOrd="0" presId="urn:microsoft.com/office/officeart/2008/layout/VerticalCurvedList"/>
    <dgm:cxn modelId="{8AAAD5C0-6C5F-4AAE-8A9C-1C161D0C7251}" type="presParOf" srcId="{F31B7103-6E88-4DB9-9888-CB9E0B3FEEF8}" destId="{EF104B90-7E69-4918-A202-E6F91FC6E413}" srcOrd="1" destOrd="0" presId="urn:microsoft.com/office/officeart/2008/layout/VerticalCurvedList"/>
    <dgm:cxn modelId="{B9F15F23-2E53-477F-B02F-5E9C7C0A3E1D}" type="presParOf" srcId="{F31B7103-6E88-4DB9-9888-CB9E0B3FEEF8}" destId="{F5A5022A-2B1C-4F3B-B289-BC099E9CE92F}" srcOrd="2" destOrd="0" presId="urn:microsoft.com/office/officeart/2008/layout/VerticalCurvedList"/>
    <dgm:cxn modelId="{2404F666-1F9A-4117-8A7C-7FE8C8B49FBB}" type="presParOf" srcId="{F31B7103-6E88-4DB9-9888-CB9E0B3FEEF8}" destId="{F16BA6F4-95DE-4E28-BF94-6459A70C4A6D}" srcOrd="3" destOrd="0" presId="urn:microsoft.com/office/officeart/2008/layout/VerticalCurvedList"/>
    <dgm:cxn modelId="{13F934AF-A325-408B-B814-DE64FB0C53C3}" type="presParOf" srcId="{96773A7D-3367-4F53-A2D2-EA5770AFFDB3}" destId="{F036299F-AF4D-4DAF-ABF5-87E8CC3FEF1B}" srcOrd="1" destOrd="0" presId="urn:microsoft.com/office/officeart/2008/layout/VerticalCurvedList"/>
    <dgm:cxn modelId="{D3546067-0AE3-4999-AA99-5D9D29863D80}" type="presParOf" srcId="{96773A7D-3367-4F53-A2D2-EA5770AFFDB3}" destId="{40B95986-31F6-48A6-A8D8-D04AC3BEDA92}" srcOrd="2" destOrd="0" presId="urn:microsoft.com/office/officeart/2008/layout/VerticalCurvedList"/>
    <dgm:cxn modelId="{D9360FA5-80E7-423F-AAAA-363A775A1653}" type="presParOf" srcId="{40B95986-31F6-48A6-A8D8-D04AC3BEDA92}" destId="{112F553D-60C2-4CC4-948D-0369F51C4DB0}" srcOrd="0" destOrd="0" presId="urn:microsoft.com/office/officeart/2008/layout/VerticalCurvedList"/>
    <dgm:cxn modelId="{9C41286F-1AD9-4B7B-8F61-DFCD1E62343F}" type="presParOf" srcId="{96773A7D-3367-4F53-A2D2-EA5770AFFDB3}" destId="{A1781B13-DE10-4169-ABDE-0384026A6B34}" srcOrd="3" destOrd="0" presId="urn:microsoft.com/office/officeart/2008/layout/VerticalCurvedList"/>
    <dgm:cxn modelId="{069583A8-6E7C-4593-8898-8B12DCDFF586}" type="presParOf" srcId="{96773A7D-3367-4F53-A2D2-EA5770AFFDB3}" destId="{65CD74A9-3E7B-49D7-95DD-EB8B72D6CA84}" srcOrd="4" destOrd="0" presId="urn:microsoft.com/office/officeart/2008/layout/VerticalCurvedList"/>
    <dgm:cxn modelId="{CB408B9F-FDF0-48AA-A5A4-ED4114389FF6}" type="presParOf" srcId="{65CD74A9-3E7B-49D7-95DD-EB8B72D6CA84}" destId="{2741B69B-255D-4143-BECE-5BD9035A4FC6}" srcOrd="0" destOrd="0" presId="urn:microsoft.com/office/officeart/2008/layout/VerticalCurvedList"/>
    <dgm:cxn modelId="{DAADCF7D-ECC5-41E2-9CA0-AB1A93BDD19F}" type="presParOf" srcId="{96773A7D-3367-4F53-A2D2-EA5770AFFDB3}" destId="{7DCEBD2C-792F-484E-9C96-926E03F540ED}" srcOrd="5" destOrd="0" presId="urn:microsoft.com/office/officeart/2008/layout/VerticalCurvedList"/>
    <dgm:cxn modelId="{0F312C93-C63E-4BDE-8C72-904891F4374F}" type="presParOf" srcId="{96773A7D-3367-4F53-A2D2-EA5770AFFDB3}" destId="{8E391AE5-35EA-4A7F-ACFF-6E662A0BD046}" srcOrd="6" destOrd="0" presId="urn:microsoft.com/office/officeart/2008/layout/VerticalCurvedList"/>
    <dgm:cxn modelId="{8BE26F62-EB77-4DD8-8254-9ADEA34D9412}" type="presParOf" srcId="{8E391AE5-35EA-4A7F-ACFF-6E662A0BD046}" destId="{EB133F34-59A3-4639-B813-3EF5396EC28B}" srcOrd="0" destOrd="0" presId="urn:microsoft.com/office/officeart/2008/layout/VerticalCurvedList"/>
    <dgm:cxn modelId="{3E9A130D-F8D8-4275-9B64-9677637F097F}" type="presParOf" srcId="{96773A7D-3367-4F53-A2D2-EA5770AFFDB3}" destId="{88F378EC-C3F8-47CD-AEFF-49BA634320FB}" srcOrd="7" destOrd="0" presId="urn:microsoft.com/office/officeart/2008/layout/VerticalCurvedList"/>
    <dgm:cxn modelId="{83ACE05E-4A4A-4429-9CC9-BADE4A209786}" type="presParOf" srcId="{96773A7D-3367-4F53-A2D2-EA5770AFFDB3}" destId="{0C1D6B2A-9239-4220-B9D4-EF24FF044C0E}" srcOrd="8" destOrd="0" presId="urn:microsoft.com/office/officeart/2008/layout/VerticalCurvedList"/>
    <dgm:cxn modelId="{3AE24C18-F8EA-401C-B8EA-74EFF1D828DD}" type="presParOf" srcId="{0C1D6B2A-9239-4220-B9D4-EF24FF044C0E}" destId="{A6FEC19F-0F90-4EC7-BB21-E0ADFEFFA617}" srcOrd="0" destOrd="0" presId="urn:microsoft.com/office/officeart/2008/layout/VerticalCurvedList"/>
    <dgm:cxn modelId="{94270EAC-C323-4538-A909-FA111990A89C}" type="presParOf" srcId="{96773A7D-3367-4F53-A2D2-EA5770AFFDB3}" destId="{CAE44C5F-81A1-4D30-8D3F-2E663ECAC700}" srcOrd="9" destOrd="0" presId="urn:microsoft.com/office/officeart/2008/layout/VerticalCurvedList"/>
    <dgm:cxn modelId="{7E780FB3-0019-455B-9D3A-59D8FC966A0E}" type="presParOf" srcId="{96773A7D-3367-4F53-A2D2-EA5770AFFDB3}" destId="{053E2699-E7D5-4B6C-A824-2ED732C32228}" srcOrd="10" destOrd="0" presId="urn:microsoft.com/office/officeart/2008/layout/VerticalCurvedList"/>
    <dgm:cxn modelId="{6BFB8A10-340D-4F23-8F52-22B6DC75C3A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VY_32_INOVACE_SCHOOL_ SUBJECTS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61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1852910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3210332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cs-CZ" dirty="0" smtClean="0"/>
              <a:t>Materiál slouží k výkladu a procvičení slovíček - názvů jednotlivých vyučovacích předmětů, žáci se seznámí se školním rozvrhem, otázkou „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?“, zopakují si otázku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…? a vazbu „I </a:t>
            </a:r>
            <a:r>
              <a:rPr lang="cs-CZ" dirty="0" err="1" smtClean="0"/>
              <a:t>like</a:t>
            </a:r>
            <a:r>
              <a:rPr lang="cs-CZ" dirty="0" smtClean="0"/>
              <a:t>...“</a:t>
            </a:r>
          </a:p>
          <a:p>
            <a:pPr algn="just"/>
            <a:r>
              <a:rPr lang="cs-CZ" dirty="0" smtClean="0"/>
              <a:t>V materiálu na snímku 4 (výkladový) se postupně odkrývají symboly pro daný vyučovací předmět, na snímku 5, 6 se kliknutím na jednotlivé osoby žáci dozví, který předmět mají v oblibě.  Na </a:t>
            </a:r>
            <a:r>
              <a:rPr lang="cs-CZ" dirty="0"/>
              <a:t>snímku </a:t>
            </a:r>
            <a:r>
              <a:rPr lang="cs-CZ" dirty="0" smtClean="0"/>
              <a:t>č.7 </a:t>
            </a:r>
            <a:r>
              <a:rPr lang="cs-CZ" dirty="0"/>
              <a:t>žáci odkrývají  postupně políčka s čísly </a:t>
            </a:r>
            <a:r>
              <a:rPr lang="cs-CZ" dirty="0" smtClean="0"/>
              <a:t>1 </a:t>
            </a:r>
            <a:r>
              <a:rPr lang="cs-CZ" dirty="0"/>
              <a:t>– </a:t>
            </a:r>
            <a:r>
              <a:rPr lang="cs-CZ" dirty="0" smtClean="0"/>
              <a:t>12(dvě skupiny střídající se ve výběru políčka), </a:t>
            </a:r>
            <a:r>
              <a:rPr lang="cs-CZ" dirty="0"/>
              <a:t>pod každým je skryt název předmětu, pokud dokáží správně </a:t>
            </a:r>
            <a:r>
              <a:rPr lang="cs-CZ" dirty="0" smtClean="0"/>
              <a:t>odpovědět(kontrola </a:t>
            </a:r>
            <a:r>
              <a:rPr lang="cs-CZ" dirty="0"/>
              <a:t>učitelem), mohou opětovným kliknutím odkrýt část obrázku(„</a:t>
            </a:r>
            <a:r>
              <a:rPr lang="cs-CZ" dirty="0" err="1"/>
              <a:t>smajlík</a:t>
            </a:r>
            <a:r>
              <a:rPr lang="cs-CZ" dirty="0"/>
              <a:t> Einstein</a:t>
            </a:r>
            <a:r>
              <a:rPr lang="cs-CZ" dirty="0" smtClean="0"/>
              <a:t>“). Na </a:t>
            </a:r>
            <a:r>
              <a:rPr lang="cs-CZ" dirty="0"/>
              <a:t>snímku </a:t>
            </a:r>
            <a:r>
              <a:rPr lang="cs-CZ" dirty="0" smtClean="0"/>
              <a:t>8 se </a:t>
            </a:r>
            <a:r>
              <a:rPr lang="cs-CZ" dirty="0"/>
              <a:t>postupným odkrýváním </a:t>
            </a:r>
            <a:r>
              <a:rPr lang="cs-CZ" dirty="0" smtClean="0"/>
              <a:t>správných slov </a:t>
            </a:r>
            <a:r>
              <a:rPr lang="cs-CZ" dirty="0"/>
              <a:t>souvisejícím s pojmem </a:t>
            </a:r>
            <a:r>
              <a:rPr lang="cs-CZ" dirty="0" smtClean="0"/>
              <a:t>„Škola“ </a:t>
            </a:r>
            <a:r>
              <a:rPr lang="cs-CZ" dirty="0"/>
              <a:t>objeví </a:t>
            </a:r>
            <a:r>
              <a:rPr lang="cs-CZ" dirty="0" smtClean="0"/>
              <a:t>obrázek(</a:t>
            </a:r>
            <a:r>
              <a:rPr lang="cs-CZ" dirty="0" err="1" smtClean="0"/>
              <a:t>gif</a:t>
            </a:r>
            <a:r>
              <a:rPr lang="cs-CZ" dirty="0" smtClean="0"/>
              <a:t> - vítězné gesto), při kliknutí na nesprávné slovo se objeví „nespokojený </a:t>
            </a:r>
            <a:r>
              <a:rPr lang="cs-CZ" dirty="0" err="1" smtClean="0"/>
              <a:t>smajlík</a:t>
            </a:r>
            <a:r>
              <a:rPr lang="cs-CZ" dirty="0" smtClean="0"/>
              <a:t>“ </a:t>
            </a:r>
          </a:p>
          <a:p>
            <a:pPr algn="just"/>
            <a:r>
              <a:rPr lang="cs-CZ" dirty="0" smtClean="0"/>
              <a:t>Na </a:t>
            </a:r>
            <a:r>
              <a:rPr lang="cs-CZ" dirty="0"/>
              <a:t>snímku </a:t>
            </a:r>
            <a:r>
              <a:rPr lang="cs-CZ" dirty="0" smtClean="0"/>
              <a:t>9 se </a:t>
            </a:r>
            <a:r>
              <a:rPr lang="cs-CZ" dirty="0"/>
              <a:t>po vyškrtání názvů vyučovacích předmětů v </a:t>
            </a:r>
            <a:r>
              <a:rPr lang="cs-CZ" dirty="0" err="1" smtClean="0"/>
              <a:t>osmisměrce</a:t>
            </a:r>
            <a:r>
              <a:rPr lang="cs-CZ" dirty="0" smtClean="0"/>
              <a:t> žáci </a:t>
            </a:r>
            <a:r>
              <a:rPr lang="cs-CZ" dirty="0"/>
              <a:t>ze zbylých písmen dozví anglické slovo pro název rozvrhu </a:t>
            </a:r>
            <a:r>
              <a:rPr lang="cs-CZ" dirty="0" smtClean="0"/>
              <a:t>hodin (</a:t>
            </a:r>
            <a:r>
              <a:rPr lang="cs-CZ" dirty="0"/>
              <a:t>kontrola v materiálu animací</a:t>
            </a:r>
            <a:r>
              <a:rPr lang="cs-CZ" dirty="0" smtClean="0"/>
              <a:t>), na snímku 10 se objeví školní rozvrh(informace z něj jsou konverzačním námětem pro práci učitel – žáci, žák-žák)</a:t>
            </a:r>
          </a:p>
          <a:p>
            <a:pPr algn="just"/>
            <a:r>
              <a:rPr lang="cs-CZ" dirty="0" smtClean="0"/>
              <a:t>Je určeno </a:t>
            </a:r>
            <a:r>
              <a:rPr lang="cs-CZ" dirty="0"/>
              <a:t>pro žáky 5. ročníku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minut</a:t>
            </a:r>
          </a:p>
          <a:p>
            <a:pPr algn="just"/>
            <a:r>
              <a:rPr lang="cs-CZ" dirty="0"/>
              <a:t>Materiál obsahuje </a:t>
            </a:r>
            <a:r>
              <a:rPr lang="cs-CZ" dirty="0" smtClean="0"/>
              <a:t>11 </a:t>
            </a:r>
            <a:r>
              <a:rPr lang="cs-CZ" dirty="0"/>
              <a:t>stran a je určen k interaktivní výuce.</a:t>
            </a:r>
            <a:endParaRPr lang="cs-CZ" dirty="0" smtClean="0"/>
          </a:p>
          <a:p>
            <a:pPr algn="just"/>
            <a:r>
              <a:rPr lang="cs-CZ" dirty="0" smtClean="0"/>
              <a:t>Pomůcky k materiálu (varianta nakopírování </a:t>
            </a:r>
            <a:r>
              <a:rPr lang="cs-CZ" dirty="0" err="1" smtClean="0"/>
              <a:t>osmisměrky</a:t>
            </a:r>
            <a:r>
              <a:rPr lang="cs-CZ" dirty="0" smtClean="0"/>
              <a:t>): nakopírovaná </a:t>
            </a:r>
            <a:r>
              <a:rPr lang="cs-CZ" dirty="0" err="1" smtClean="0"/>
              <a:t>osmisměrka</a:t>
            </a:r>
            <a:r>
              <a:rPr lang="cs-CZ" dirty="0" smtClean="0"/>
              <a:t>, psací potřeby, příp. pastelky </a:t>
            </a:r>
            <a:endParaRPr lang="cs-CZ" dirty="0"/>
          </a:p>
          <a:p>
            <a:pPr algn="just"/>
            <a:r>
              <a:rPr lang="cs-CZ" dirty="0" smtClean="0"/>
              <a:t>Poznámka: Na tento materiál volně navazuje DUM s názvem SCHOOL TIMETABLE</a:t>
            </a: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02636"/>
            <a:ext cx="8229600" cy="1252728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SCHOOL SUBJECTS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535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40651" y="1625347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676" y="3390537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German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07796" y="1625347"/>
            <a:ext cx="1111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74934" y="4992112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Science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1952" y="3345511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Russian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9212" y="5018547"/>
            <a:ext cx="1114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History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8469" y="4993071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Craft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0875" y="1674054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I. T.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52073" y="5023273"/>
            <a:ext cx="668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P.E.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8904" y="3436475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Art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51591" y="3436474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Music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71410" y="1664142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Maths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875" y="2183034"/>
            <a:ext cx="1019835" cy="104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en\AppData\Local\Microsoft\Windows\Temporary Internet Files\Content.IE5\ZJS5O41J\MC900441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33" y="3915652"/>
            <a:ext cx="1149715" cy="1149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en\AppData\Local\Microsoft\Windows\Temporary Internet Files\Content.IE5\SWOZ6R16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8904" y="380717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en\AppData\Local\Microsoft\Windows\Temporary Internet Files\Content.IE5\SWOZ6R16\MP900177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345" y="5682355"/>
            <a:ext cx="1347654" cy="89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en\AppData\Local\Microsoft\Windows\Temporary Internet Files\Content.IE5\ZJS5O41J\MC9003891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643" y="5454736"/>
            <a:ext cx="1097789" cy="112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en\AppData\Local\Microsoft\Windows\Temporary Internet Files\Content.IE5\ZJS5O41J\MC9004063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15" y="5475149"/>
            <a:ext cx="1187674" cy="110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en\AppData\Local\Microsoft\Windows\Temporary Internet Files\Content.IE5\LLS0L33C\MC900292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509" y="5414151"/>
            <a:ext cx="972690" cy="116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en\AppData\Local\Microsoft\Windows\Temporary Internet Files\Content.IE5\LF3RG2O5\MC9002339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357" y="2150703"/>
            <a:ext cx="1166367" cy="118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en\AppData\Local\Microsoft\Windows\Temporary Internet Files\Content.IE5\HC2CIDHU\MP9004007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1" y="3857088"/>
            <a:ext cx="1088355" cy="87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en\AppData\Local\Microsoft\Windows\Temporary Internet Files\Content.IE5\Y4AYN048\MP9004007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221" y="2254579"/>
            <a:ext cx="1037040" cy="82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en\AppData\Local\Microsoft\Windows\Temporary Internet Files\Content.IE5\JJK2P0U9\MP90040081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789" y="3857088"/>
            <a:ext cx="1048605" cy="83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769184" y="1971258"/>
            <a:ext cx="1016388" cy="1252900"/>
            <a:chOff x="740651" y="2050080"/>
            <a:chExt cx="1016388" cy="1252900"/>
          </a:xfrm>
        </p:grpSpPr>
        <p:pic>
          <p:nvPicPr>
            <p:cNvPr id="2063" name="Picture 15" descr="C:\Users\sen\AppData\Local\Microsoft\Windows\Temporary Internet Files\Content.IE5\QULYGD05\MC90038938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651" y="2050080"/>
              <a:ext cx="957313" cy="1252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20583739">
              <a:off x="961628" y="2497308"/>
              <a:ext cx="79541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Český </a:t>
              </a:r>
            </a:p>
            <a:p>
              <a:r>
                <a:rPr lang="cs-CZ" dirty="0" smtClean="0"/>
                <a:t>jazyk</a:t>
              </a:r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3600420" y="908720"/>
            <a:ext cx="1943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SUBJECTS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943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2" grpId="0"/>
      <p:bldP spid="13" grpId="0"/>
      <p:bldP spid="5" grpId="0"/>
      <p:bldP spid="8" grpId="0"/>
      <p:bldP spid="10" grpId="0"/>
      <p:bldP spid="14" grpId="0"/>
      <p:bldP spid="15" grpId="0"/>
      <p:bldP spid="16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99392"/>
            <a:ext cx="9144000" cy="67859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620688"/>
            <a:ext cx="45656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do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Click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answer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717165" y="3968713"/>
            <a:ext cx="2520280" cy="927393"/>
          </a:xfrm>
          <a:prstGeom prst="cloudCallout">
            <a:avLst>
              <a:gd name="adj1" fmla="val -50850"/>
              <a:gd name="adj2" fmla="val 536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Science.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9" name="Picture 7" descr="C:\Users\sen\AppData\Local\Microsoft\Windows\Temporary Internet Files\Content.IE5\HC2CIDHU\MC900429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58" y="4616095"/>
            <a:ext cx="126365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en\AppData\Local\Microsoft\Windows\Temporary Internet Files\Content.IE5\QULYGD05\MC900396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28" y="2807412"/>
            <a:ext cx="130942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1457025" y="2176435"/>
            <a:ext cx="2520280" cy="927393"/>
          </a:xfrm>
          <a:prstGeom prst="cloudCallout">
            <a:avLst>
              <a:gd name="adj1" fmla="val -50850"/>
              <a:gd name="adj2" fmla="val 536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80" name="Picture 8" descr="C:\Users\sen\AppData\Local\Microsoft\Windows\Temporary Internet Files\Content.IE5\HC2CIDHU\MC900435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479" y="2111271"/>
            <a:ext cx="816693" cy="177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6080888" y="1392684"/>
            <a:ext cx="2520280" cy="927393"/>
          </a:xfrm>
          <a:prstGeom prst="cloudCallout">
            <a:avLst>
              <a:gd name="adj1" fmla="val -65270"/>
              <a:gd name="adj2" fmla="val 6123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Maths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84" name="Picture 12" descr="C:\Users\sen\AppData\Local\Microsoft\Windows\Temporary Internet Files\Content.IE5\QULYGD05\MC900441276[1]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708" y="4432409"/>
            <a:ext cx="2037045" cy="203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láček 21"/>
          <p:cNvSpPr/>
          <p:nvPr/>
        </p:nvSpPr>
        <p:spPr>
          <a:xfrm>
            <a:off x="6228184" y="3505016"/>
            <a:ext cx="2520280" cy="927393"/>
          </a:xfrm>
          <a:prstGeom prst="cloudCallout">
            <a:avLst>
              <a:gd name="adj1" fmla="val -47594"/>
              <a:gd name="adj2" fmla="val 7008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P. 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51655" y="6007789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Mike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0052" y="4705579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Peggy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29914" y="6100705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Lucy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2999424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Joe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591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4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-27384"/>
            <a:ext cx="9144000" cy="688538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026" name="Picture 2" descr="C:\Users\sen\AppData\Local\Microsoft\Windows\Temporary Internet Files\Content.IE5\EEF1V76W\MC900358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962" y="4475952"/>
            <a:ext cx="1800454" cy="15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5V92LPPC\MC9000890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411" y="4654370"/>
            <a:ext cx="126278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55034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your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Click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answer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717164" y="3461089"/>
            <a:ext cx="2790940" cy="1350871"/>
          </a:xfrm>
          <a:prstGeom prst="cloudCallout">
            <a:avLst>
              <a:gd name="adj1" fmla="val -70386"/>
              <a:gd name="adj2" fmla="val 6672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I. T.</a:t>
            </a:r>
            <a:endParaRPr lang="cs-CZ" sz="2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1457024" y="1412777"/>
            <a:ext cx="2898952" cy="1691052"/>
          </a:xfrm>
          <a:prstGeom prst="cloudCallout">
            <a:avLst>
              <a:gd name="adj1" fmla="val -50850"/>
              <a:gd name="adj2" fmla="val 536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Music.</a:t>
            </a:r>
            <a:endParaRPr lang="cs-CZ" sz="2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6284173" y="332888"/>
            <a:ext cx="2667576" cy="1483365"/>
          </a:xfrm>
          <a:prstGeom prst="cloudCallout">
            <a:avLst>
              <a:gd name="adj1" fmla="val -69780"/>
              <a:gd name="adj2" fmla="val 2999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2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History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Obláček 21"/>
          <p:cNvSpPr/>
          <p:nvPr/>
        </p:nvSpPr>
        <p:spPr>
          <a:xfrm>
            <a:off x="6132548" y="2743353"/>
            <a:ext cx="2667576" cy="1219434"/>
          </a:xfrm>
          <a:prstGeom prst="cloudCallout">
            <a:avLst>
              <a:gd name="adj1" fmla="val 4110"/>
              <a:gd name="adj2" fmla="val 10882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Art.</a:t>
            </a:r>
            <a:endParaRPr lang="cs-CZ" sz="2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21511" y="6007789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Lucas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3501008"/>
            <a:ext cx="788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Jane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5343599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March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1916832"/>
            <a:ext cx="736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Bart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XH21TGZQ\MC900415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930" y="1249628"/>
            <a:ext cx="12287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en\AppData\Local\Microsoft\Windows\Temporary Internet Files\Content.IE5\XH21TGZQ\MC9002327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66" y="2743353"/>
            <a:ext cx="1100169" cy="174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9832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4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en\AppData\Local\Microsoft\Windows\Temporary Internet Files\Content.IE5\SWOZ6R16\MC90043985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237121"/>
            <a:ext cx="7992888" cy="638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Maths</a:t>
            </a:r>
            <a:endParaRPr lang="cs-CZ" sz="2000" b="1" dirty="0" smtClean="0"/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Science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Art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Czech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English</a:t>
            </a:r>
            <a:endParaRPr lang="cs-CZ" sz="2000" b="1" dirty="0" smtClean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History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P. E.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42566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Music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Craft</a:t>
            </a:r>
            <a:endParaRPr lang="cs-CZ" sz="2000" b="1" dirty="0" smtClean="0"/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T.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German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64461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Russian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463849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04248" y="-912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35742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343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04248" y="2407112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09120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57422" y="4509120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3438" y="4509120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04248" y="4527384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4754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671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13" grpId="0" animBg="1"/>
      <p:bldP spid="14" grpId="0" animBg="1"/>
      <p:bldP spid="1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2606327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bedroom</a:t>
            </a:r>
            <a:endParaRPr lang="cs-CZ" sz="2400" dirty="0"/>
          </a:p>
        </p:txBody>
      </p:sp>
      <p:pic>
        <p:nvPicPr>
          <p:cNvPr id="1026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834" y="1513238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1029" name="Picture 5" descr="C:\Users\sen\AppData\Local\Microsoft\Windows\Temporary Internet Files\Content.IE5\ZJS5O41J\MM91000112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438400"/>
            <a:ext cx="2502768" cy="250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Mrak 17"/>
          <p:cNvSpPr/>
          <p:nvPr/>
        </p:nvSpPr>
        <p:spPr>
          <a:xfrm>
            <a:off x="2818799" y="2504920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2818799" y="3313832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2818799" y="4095667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801325" y="333404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801325" y="4117339"/>
            <a:ext cx="136815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4838588" y="4159713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4858445" y="3334046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832784" y="253765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3813292" y="2438400"/>
            <a:ext cx="1368152" cy="1152128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5565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cinema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55565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pencil</a:t>
            </a:r>
            <a:r>
              <a:rPr lang="cs-CZ" sz="2400" dirty="0" smtClean="0"/>
              <a:t> case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804248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bookshop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555565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lesson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555565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castle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555565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exercise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555565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square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6804248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sofa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2606327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crayons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4697524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board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6804248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Science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6804248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bathroom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6804248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Maths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6804248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rubber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4697524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classroom</a:t>
            </a:r>
            <a:endParaRPr lang="cs-CZ" sz="2400" dirty="0"/>
          </a:p>
        </p:txBody>
      </p:sp>
      <p:pic>
        <p:nvPicPr>
          <p:cNvPr id="43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5701701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8777" y="5738517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915" y="4034750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915" y="1535152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4040033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2341550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9364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9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7" grpId="0" animBg="1"/>
      <p:bldP spid="30" grpId="0" animBg="1"/>
      <p:bldP spid="32" grpId="0" animBg="1"/>
      <p:bldP spid="34" grpId="0" animBg="1"/>
      <p:bldP spid="35" grpId="0" animBg="1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829280"/>
              </p:ext>
            </p:extLst>
          </p:nvPr>
        </p:nvGraphicFramePr>
        <p:xfrm>
          <a:off x="1969065" y="1550480"/>
          <a:ext cx="5205870" cy="375704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</a:tblGrid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</a:tbl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5724128" y="1772816"/>
            <a:ext cx="0" cy="28803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869032" y="5085184"/>
            <a:ext cx="3431159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347864" y="4653136"/>
            <a:ext cx="2448272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347864" y="3645024"/>
            <a:ext cx="3600400" cy="0"/>
          </a:xfrm>
          <a:prstGeom prst="straightConnector1">
            <a:avLst/>
          </a:prstGeom>
          <a:ln w="38100">
            <a:solidFill>
              <a:schemeClr val="accent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934180" y="1772816"/>
            <a:ext cx="0" cy="288032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67744" y="2132856"/>
            <a:ext cx="0" cy="2044733"/>
          </a:xfrm>
          <a:prstGeom prst="straightConnector1">
            <a:avLst/>
          </a:prstGeom>
          <a:ln w="38100">
            <a:solidFill>
              <a:srgbClr val="99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267744" y="2181527"/>
            <a:ext cx="2304256" cy="1996062"/>
          </a:xfrm>
          <a:prstGeom prst="straightConnector1">
            <a:avLst/>
          </a:prstGeom>
          <a:ln w="381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771800" y="2276872"/>
            <a:ext cx="3024336" cy="0"/>
          </a:xfrm>
          <a:prstGeom prst="straightConnector1">
            <a:avLst/>
          </a:prstGeom>
          <a:ln w="38100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300191" y="2276872"/>
            <a:ext cx="0" cy="1900717"/>
          </a:xfrm>
          <a:prstGeom prst="straightConnector1">
            <a:avLst/>
          </a:prstGeom>
          <a:ln w="381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2771800" y="1778714"/>
            <a:ext cx="1368152" cy="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3275856" y="4077072"/>
            <a:ext cx="864096" cy="0"/>
          </a:xfrm>
          <a:prstGeom prst="straightConnector1">
            <a:avLst/>
          </a:prstGeom>
          <a:ln w="38100">
            <a:solidFill>
              <a:srgbClr val="CC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4572000" y="3208857"/>
            <a:ext cx="720080" cy="0"/>
          </a:xfrm>
          <a:prstGeom prst="straightConnector1">
            <a:avLst/>
          </a:prstGeom>
          <a:ln w="38100">
            <a:solidFill>
              <a:srgbClr val="33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284621" y="5573423"/>
            <a:ext cx="1537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Solution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12595" y="980728"/>
            <a:ext cx="4424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>Strike the names of the subjects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849185" y="5588527"/>
            <a:ext cx="2885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SCHOOL TIMETABLE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050798" y="1564998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372388" y="1573204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48452" y="1573204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100580" y="1573204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627784" y="2509308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203848" y="2509308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627784" y="2996952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791432" y="2996952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637681" y="3949468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372388" y="3933056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948452" y="3933056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068132" y="4381516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644196" y="4381516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100580" y="4381516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051720" y="4885572"/>
            <a:ext cx="415636" cy="415636"/>
          </a:xfrm>
          <a:prstGeom prst="ellipse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639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000"/>
                            </p:stCondLst>
                            <p:childTnLst>
                              <p:par>
                                <p:cTn id="9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0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0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90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4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672006"/>
              </p:ext>
            </p:extLst>
          </p:nvPr>
        </p:nvGraphicFramePr>
        <p:xfrm>
          <a:off x="287523" y="1399838"/>
          <a:ext cx="8568955" cy="522175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69580"/>
                <a:gridCol w="1299875"/>
                <a:gridCol w="1299875"/>
                <a:gridCol w="1299875"/>
                <a:gridCol w="1299875"/>
                <a:gridCol w="1299875"/>
              </a:tblGrid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Monday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P.E.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Art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Tuesday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History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Science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I. T.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Wednesday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German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Art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P. E.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Thursday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Music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Russian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I.T.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Friday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Science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German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Craft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History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52244" y="692696"/>
            <a:ext cx="3839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School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timetable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331560" y="981390"/>
            <a:ext cx="377192" cy="301189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sz="2000" i="1" u="sng" dirty="0" smtClean="0"/>
              <a:t>Použitá literatura:</a:t>
            </a:r>
          </a:p>
          <a:p>
            <a:r>
              <a:rPr lang="cs-CZ" sz="2000" i="1" dirty="0" err="1" smtClean="0"/>
              <a:t>Chit</a:t>
            </a:r>
            <a:r>
              <a:rPr lang="cs-CZ" sz="2000" i="1" dirty="0" smtClean="0"/>
              <a:t> – Chat 2, Oxford University </a:t>
            </a:r>
            <a:r>
              <a:rPr lang="cs-CZ" sz="2000" i="1" dirty="0" err="1" smtClean="0"/>
              <a:t>Press</a:t>
            </a:r>
            <a:r>
              <a:rPr lang="cs-CZ" sz="2000" i="1" dirty="0" smtClean="0"/>
              <a:t> , r.2002</a:t>
            </a:r>
          </a:p>
          <a:p>
            <a:endParaRPr lang="cs-CZ" sz="2000" dirty="0"/>
          </a:p>
          <a:p>
            <a:pPr lvl="0">
              <a:buClr>
                <a:srgbClr val="31B6FD"/>
              </a:buClr>
            </a:pPr>
            <a:r>
              <a:rPr lang="cs-CZ" sz="2000" i="1" u="sng" dirty="0" smtClean="0">
                <a:solidFill>
                  <a:srgbClr val="073E87"/>
                </a:solidFill>
              </a:rPr>
              <a:t>Jiné </a:t>
            </a:r>
            <a:r>
              <a:rPr lang="cs-CZ" sz="2000" i="1" u="sng" dirty="0">
                <a:solidFill>
                  <a:srgbClr val="073E87"/>
                </a:solidFill>
              </a:rPr>
              <a:t>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2000" i="1" dirty="0" smtClean="0">
                <a:solidFill>
                  <a:srgbClr val="073E87"/>
                </a:solidFill>
              </a:rPr>
              <a:t>galerie microsoft.office.com</a:t>
            </a:r>
            <a:endParaRPr lang="cs-CZ" sz="2000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738</TotalTime>
  <Words>598</Words>
  <Application>Microsoft Office PowerPoint</Application>
  <PresentationFormat>Předvádění na obrazovce (4:3)</PresentationFormat>
  <Paragraphs>215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SCHOOL SUBJECTS</vt:lpstr>
      <vt:lpstr>Prezentace aplikace PowerPoint</vt:lpstr>
      <vt:lpstr>Prezentace aplikace PowerPoint</vt:lpstr>
      <vt:lpstr>Prezentace aplikace PowerPoint</vt:lpstr>
      <vt:lpstr>Prezentace aplikace PowerPoint</vt:lpstr>
      <vt:lpstr>At school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62</cp:revision>
  <dcterms:created xsi:type="dcterms:W3CDTF">2013-05-10T12:01:16Z</dcterms:created>
  <dcterms:modified xsi:type="dcterms:W3CDTF">2014-03-13T21:42:55Z</dcterms:modified>
</cp:coreProperties>
</file>