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58" r:id="rId14"/>
    <p:sldId id="269" r:id="rId15"/>
  </p:sldIdLst>
  <p:sldSz cx="9144000" cy="5143500" type="screen16x9"/>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2" d="100"/>
          <a:sy n="92" d="100"/>
        </p:scale>
        <p:origin x="-756" y="-9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2"/>
      </p:bgRef>
    </p:bg>
    <p:spTree>
      <p:nvGrpSpPr>
        <p:cNvPr id="1" name=""/>
        <p:cNvGrpSpPr/>
        <p:nvPr/>
      </p:nvGrpSpPr>
      <p:grpSpPr>
        <a:xfrm>
          <a:off x="0" y="0"/>
          <a:ext cx="0" cy="0"/>
          <a:chOff x="0" y="0"/>
          <a:chExt cx="0" cy="0"/>
        </a:xfrm>
      </p:grpSpPr>
      <p:pic>
        <p:nvPicPr>
          <p:cNvPr id="9" name="Picture 8" descr="Moonlight title.png"/>
          <p:cNvPicPr>
            <a:picLocks noChangeAspect="1"/>
          </p:cNvPicPr>
          <p:nvPr/>
        </p:nvPicPr>
        <p:blipFill>
          <a:blip r:embed="rId2"/>
          <a:srcRect l="6765" r="4151" b="4117"/>
          <a:stretch>
            <a:fillRect/>
          </a:stretch>
        </p:blipFill>
        <p:spPr>
          <a:xfrm>
            <a:off x="0" y="0"/>
            <a:ext cx="9144000" cy="5144477"/>
          </a:xfrm>
          <a:prstGeom prst="rect">
            <a:avLst/>
          </a:prstGeom>
        </p:spPr>
      </p:pic>
      <p:sp>
        <p:nvSpPr>
          <p:cNvPr id="2" name="Title 1"/>
          <p:cNvSpPr>
            <a:spLocks noGrp="1"/>
          </p:cNvSpPr>
          <p:nvPr>
            <p:ph type="ctrTitle"/>
          </p:nvPr>
        </p:nvSpPr>
        <p:spPr>
          <a:xfrm>
            <a:off x="762000" y="1314450"/>
            <a:ext cx="5410200" cy="1351430"/>
          </a:xfrm>
        </p:spPr>
        <p:txBody>
          <a:bodyPr vert="horz" lIns="91440" tIns="45720" rIns="91440" bIns="45720" rtlCol="0" anchor="b" anchorCtr="0">
            <a:normAutofit/>
          </a:bodyPr>
          <a:lstStyle>
            <a:lvl1pPr algn="l" defTabSz="914400" rtl="0" eaLnBrk="1" latinLnBrk="0" hangingPunct="1">
              <a:spcBef>
                <a:spcPct val="0"/>
              </a:spcBef>
              <a:buNone/>
              <a:defRPr sz="4400" kern="1200">
                <a:gradFill>
                  <a:gsLst>
                    <a:gs pos="0">
                      <a:schemeClr val="bg1"/>
                    </a:gs>
                    <a:gs pos="90000">
                      <a:schemeClr val="bg2">
                        <a:lumMod val="90000"/>
                      </a:schemeClr>
                    </a:gs>
                  </a:gsLst>
                  <a:lin ang="5400000" scaled="0"/>
                </a:gradFill>
                <a:effectLst>
                  <a:reflection blurRad="6350" stA="55000" endA="300" endPos="25500" dir="5400000" sy="-100000" algn="bl" rotWithShape="0"/>
                </a:effectLst>
                <a:latin typeface="+mj-lt"/>
                <a:ea typeface="+mj-ea"/>
                <a:cs typeface="+mj-cs"/>
              </a:defRPr>
            </a:lvl1pPr>
          </a:lstStyle>
          <a:p>
            <a:r>
              <a:rPr lang="cs-CZ" smtClean="0"/>
              <a:t>Kliknutím lze upravit styl.</a:t>
            </a:r>
            <a:endParaRPr/>
          </a:p>
        </p:txBody>
      </p:sp>
      <p:sp>
        <p:nvSpPr>
          <p:cNvPr id="3" name="Subtitle 2"/>
          <p:cNvSpPr>
            <a:spLocks noGrp="1"/>
          </p:cNvSpPr>
          <p:nvPr>
            <p:ph type="subTitle" idx="1"/>
          </p:nvPr>
        </p:nvSpPr>
        <p:spPr>
          <a:xfrm>
            <a:off x="1447800" y="2800350"/>
            <a:ext cx="4724400" cy="1257300"/>
          </a:xfrm>
        </p:spPr>
        <p:txBody>
          <a:bodyPr>
            <a:normAutofit/>
          </a:bodyPr>
          <a:lstStyle>
            <a:lvl1pPr marL="0" indent="0" algn="l">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a:p>
        </p:txBody>
      </p:sp>
      <p:sp>
        <p:nvSpPr>
          <p:cNvPr id="4" name="Date Placeholder 3"/>
          <p:cNvSpPr>
            <a:spLocks noGrp="1"/>
          </p:cNvSpPr>
          <p:nvPr>
            <p:ph type="dt" sz="half" idx="10"/>
          </p:nvPr>
        </p:nvSpPr>
        <p:spPr>
          <a:xfrm>
            <a:off x="6858000" y="4760931"/>
            <a:ext cx="2133600" cy="137160"/>
          </a:xfrm>
        </p:spPr>
        <p:txBody>
          <a:bodyPr/>
          <a:lstStyle>
            <a:lvl1pPr algn="r">
              <a:defRPr>
                <a:solidFill>
                  <a:schemeClr val="bg2"/>
                </a:solidFill>
              </a:defRPr>
            </a:lvl1pPr>
          </a:lstStyle>
          <a:p>
            <a:fld id="{F06CD972-625F-4062-BFE8-BF02B1BFA9FA}" type="datetimeFigureOut">
              <a:rPr lang="cs-CZ" smtClean="0"/>
              <a:t>31.3.2014</a:t>
            </a:fld>
            <a:endParaRPr lang="cs-CZ"/>
          </a:p>
        </p:txBody>
      </p:sp>
      <p:sp>
        <p:nvSpPr>
          <p:cNvPr id="5" name="Footer Placeholder 4"/>
          <p:cNvSpPr>
            <a:spLocks noGrp="1"/>
          </p:cNvSpPr>
          <p:nvPr>
            <p:ph type="ftr" sz="quarter" idx="11"/>
          </p:nvPr>
        </p:nvSpPr>
        <p:spPr>
          <a:xfrm>
            <a:off x="6096000" y="4908176"/>
            <a:ext cx="2895600" cy="137160"/>
          </a:xfrm>
        </p:spPr>
        <p:txBody>
          <a:bodyPr/>
          <a:lstStyle>
            <a:lvl1pPr algn="r">
              <a:defRPr>
                <a:solidFill>
                  <a:schemeClr val="bg2"/>
                </a:solidFill>
              </a:defRPr>
            </a:lvl1pPr>
          </a:lstStyle>
          <a:p>
            <a:endParaRPr lang="cs-CZ"/>
          </a:p>
        </p:txBody>
      </p:sp>
      <p:sp>
        <p:nvSpPr>
          <p:cNvPr id="6" name="Slide Number Placeholder 5"/>
          <p:cNvSpPr>
            <a:spLocks noGrp="1"/>
          </p:cNvSpPr>
          <p:nvPr>
            <p:ph type="sldNum" sz="quarter" idx="12"/>
          </p:nvPr>
        </p:nvSpPr>
        <p:spPr>
          <a:xfrm>
            <a:off x="228600" y="4883970"/>
            <a:ext cx="1066800" cy="161366"/>
          </a:xfrm>
        </p:spPr>
        <p:txBody>
          <a:bodyPr/>
          <a:lstStyle>
            <a:lvl1pPr>
              <a:defRPr>
                <a:solidFill>
                  <a:schemeClr val="bg2"/>
                </a:solidFill>
              </a:defRPr>
            </a:lvl1pPr>
          </a:lstStyle>
          <a:p>
            <a:fld id="{3EDBD178-C5A7-442F-B9C8-31D1C98BE19D}"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Date Placeholder 3"/>
          <p:cNvSpPr>
            <a:spLocks noGrp="1"/>
          </p:cNvSpPr>
          <p:nvPr>
            <p:ph type="dt" sz="half" idx="10"/>
          </p:nvPr>
        </p:nvSpPr>
        <p:spPr/>
        <p:txBody>
          <a:bodyPr/>
          <a:lstStyle/>
          <a:p>
            <a:fld id="{F06CD972-625F-4062-BFE8-BF02B1BFA9FA}" type="datetimeFigureOut">
              <a:rPr lang="cs-CZ" smtClean="0"/>
              <a:t>31.3.2014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EDBD178-C5A7-442F-B9C8-31D1C98BE19D}"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pic>
        <p:nvPicPr>
          <p:cNvPr id="8" name="Picture 7" descr="moonlight section.png"/>
          <p:cNvPicPr>
            <a:picLocks noChangeAspect="1"/>
          </p:cNvPicPr>
          <p:nvPr/>
        </p:nvPicPr>
        <p:blipFill>
          <a:blip r:embed="rId2"/>
          <a:srcRect l="6389" r="4959" b="27051"/>
          <a:stretch>
            <a:fillRect/>
          </a:stretch>
        </p:blipFill>
        <p:spPr>
          <a:xfrm>
            <a:off x="0" y="0"/>
            <a:ext cx="9144000" cy="5144032"/>
          </a:xfrm>
          <a:prstGeom prst="rect">
            <a:avLst/>
          </a:prstGeom>
        </p:spPr>
      </p:pic>
      <p:sp>
        <p:nvSpPr>
          <p:cNvPr id="2" name="Title 1"/>
          <p:cNvSpPr>
            <a:spLocks noGrp="1"/>
          </p:cNvSpPr>
          <p:nvPr>
            <p:ph type="title"/>
          </p:nvPr>
        </p:nvSpPr>
        <p:spPr>
          <a:xfrm>
            <a:off x="685800" y="1828801"/>
            <a:ext cx="7772400" cy="1021556"/>
          </a:xfrm>
        </p:spPr>
        <p:txBody>
          <a:bodyPr vert="horz" lIns="91440" tIns="45720" rIns="91440" bIns="45720" rtlCol="0" anchor="b" anchorCtr="0">
            <a:normAutofit/>
          </a:bodyPr>
          <a:lstStyle>
            <a:lvl1pPr algn="ctr" defTabSz="914400" rtl="0" eaLnBrk="1" latinLnBrk="0" hangingPunct="1">
              <a:spcBef>
                <a:spcPct val="0"/>
              </a:spcBef>
              <a:buNone/>
              <a:defRPr sz="4400" kern="1200">
                <a:gradFill>
                  <a:gsLst>
                    <a:gs pos="0">
                      <a:schemeClr val="bg1"/>
                    </a:gs>
                    <a:gs pos="90000">
                      <a:schemeClr val="bg2">
                        <a:lumMod val="90000"/>
                      </a:schemeClr>
                    </a:gs>
                  </a:gsLst>
                  <a:lin ang="5400000" scaled="0"/>
                </a:gradFill>
                <a:effectLst>
                  <a:reflection blurRad="6350" stA="55000" endA="300" endPos="25500" dir="5400000" sy="-100000" algn="bl" rotWithShape="0"/>
                </a:effectLst>
                <a:latin typeface="+mj-lt"/>
                <a:ea typeface="+mj-ea"/>
                <a:cs typeface="+mj-cs"/>
              </a:defRPr>
            </a:lvl1pPr>
          </a:lstStyle>
          <a:p>
            <a:r>
              <a:rPr lang="cs-CZ" smtClean="0"/>
              <a:t>Kliknutím lze upravit styl.</a:t>
            </a:r>
            <a:endParaRPr/>
          </a:p>
        </p:txBody>
      </p:sp>
      <p:sp>
        <p:nvSpPr>
          <p:cNvPr id="3" name="Text Placeholder 2"/>
          <p:cNvSpPr>
            <a:spLocks noGrp="1"/>
          </p:cNvSpPr>
          <p:nvPr>
            <p:ph type="body" idx="1"/>
          </p:nvPr>
        </p:nvSpPr>
        <p:spPr>
          <a:xfrm>
            <a:off x="685800" y="2914650"/>
            <a:ext cx="7772400" cy="705971"/>
          </a:xfrm>
        </p:spPr>
        <p:txBody>
          <a:bodyPr anchor="t" anchorCtr="0">
            <a:normAutofit/>
          </a:bodyPr>
          <a:lstStyle>
            <a:lvl1pPr marL="0" indent="0" algn="ctr">
              <a:buNone/>
              <a:defRPr sz="2000" kern="1200">
                <a:gradFill>
                  <a:gsLst>
                    <a:gs pos="0">
                      <a:schemeClr val="bg1"/>
                    </a:gs>
                    <a:gs pos="90000">
                      <a:schemeClr val="bg2">
                        <a:lumMod val="90000"/>
                      </a:schemeClr>
                    </a:gs>
                  </a:gsLst>
                  <a:lin ang="5400000" scaled="0"/>
                </a:gra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F06CD972-625F-4062-BFE8-BF02B1BFA9FA}" type="datetimeFigureOut">
              <a:rPr lang="cs-CZ" smtClean="0"/>
              <a:t>31.3.2014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EDBD178-C5A7-442F-B9C8-31D1C98BE19D}"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Dva obsahy">
    <p:spTree>
      <p:nvGrpSpPr>
        <p:cNvPr id="1" name=""/>
        <p:cNvGrpSpPr/>
        <p:nvPr/>
      </p:nvGrpSpPr>
      <p:grpSpPr>
        <a:xfrm>
          <a:off x="0" y="0"/>
          <a:ext cx="0" cy="0"/>
          <a:chOff x="0" y="0"/>
          <a:chExt cx="0" cy="0"/>
        </a:xfrm>
      </p:grpSpPr>
      <p:pic>
        <p:nvPicPr>
          <p:cNvPr id="10" name="Picture 9" descr="moonlight - two content.png"/>
          <p:cNvPicPr>
            <a:picLocks noChangeAspect="1"/>
          </p:cNvPicPr>
          <p:nvPr/>
        </p:nvPicPr>
        <p:blipFill>
          <a:blip r:embed="rId2"/>
          <a:srcRect l="2281" t="1035" r="4562"/>
          <a:stretch>
            <a:fillRect/>
          </a:stretch>
        </p:blipFill>
        <p:spPr>
          <a:xfrm>
            <a:off x="0" y="0"/>
            <a:ext cx="9144000" cy="5140727"/>
          </a:xfrm>
          <a:prstGeom prst="rect">
            <a:avLst/>
          </a:prstGeom>
        </p:spPr>
      </p:pic>
      <p:sp>
        <p:nvSpPr>
          <p:cNvPr id="2" name="Title 1"/>
          <p:cNvSpPr>
            <a:spLocks noGrp="1"/>
          </p:cNvSpPr>
          <p:nvPr>
            <p:ph type="title"/>
          </p:nvPr>
        </p:nvSpPr>
        <p:spPr>
          <a:xfrm>
            <a:off x="1981200" y="594121"/>
            <a:ext cx="6019799" cy="606029"/>
          </a:xfrm>
        </p:spPr>
        <p:txBody>
          <a:bodyPr/>
          <a:lstStyle/>
          <a:p>
            <a:r>
              <a:rPr lang="cs-CZ" smtClean="0"/>
              <a:t>Kliknutím lze upravit styl.</a:t>
            </a:r>
            <a:endParaRPr/>
          </a:p>
        </p:txBody>
      </p:sp>
      <p:sp>
        <p:nvSpPr>
          <p:cNvPr id="3" name="Content Placeholder 2"/>
          <p:cNvSpPr>
            <a:spLocks noGrp="1"/>
          </p:cNvSpPr>
          <p:nvPr>
            <p:ph sz="half" idx="1"/>
          </p:nvPr>
        </p:nvSpPr>
        <p:spPr>
          <a:xfrm>
            <a:off x="1976438" y="1502569"/>
            <a:ext cx="2971800" cy="287417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Content Placeholder 3"/>
          <p:cNvSpPr>
            <a:spLocks noGrp="1"/>
          </p:cNvSpPr>
          <p:nvPr>
            <p:ph sz="half" idx="2"/>
          </p:nvPr>
        </p:nvSpPr>
        <p:spPr>
          <a:xfrm>
            <a:off x="5029200" y="1502569"/>
            <a:ext cx="2971800" cy="2874169"/>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5" name="Date Placeholder 4"/>
          <p:cNvSpPr>
            <a:spLocks noGrp="1"/>
          </p:cNvSpPr>
          <p:nvPr>
            <p:ph type="dt" sz="half" idx="10"/>
          </p:nvPr>
        </p:nvSpPr>
        <p:spPr/>
        <p:txBody>
          <a:bodyPr/>
          <a:lstStyle/>
          <a:p>
            <a:fld id="{F06CD972-625F-4062-BFE8-BF02B1BFA9FA}" type="datetimeFigureOut">
              <a:rPr lang="cs-CZ" smtClean="0"/>
              <a:t>31.3.2014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EDBD178-C5A7-442F-B9C8-31D1C98BE19D}"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pic>
        <p:nvPicPr>
          <p:cNvPr id="10" name="Picture 9" descr="moonlight - two content.png"/>
          <p:cNvPicPr>
            <a:picLocks noChangeAspect="1"/>
          </p:cNvPicPr>
          <p:nvPr/>
        </p:nvPicPr>
        <p:blipFill>
          <a:blip r:embed="rId2"/>
          <a:srcRect l="2281" t="1035" r="4562"/>
          <a:stretch>
            <a:fillRect/>
          </a:stretch>
        </p:blipFill>
        <p:spPr>
          <a:xfrm>
            <a:off x="0" y="0"/>
            <a:ext cx="9144000" cy="5140727"/>
          </a:xfrm>
          <a:prstGeom prst="rect">
            <a:avLst/>
          </a:prstGeom>
        </p:spPr>
      </p:pic>
      <p:sp>
        <p:nvSpPr>
          <p:cNvPr id="2" name="Title 1"/>
          <p:cNvSpPr>
            <a:spLocks noGrp="1"/>
          </p:cNvSpPr>
          <p:nvPr>
            <p:ph type="title"/>
          </p:nvPr>
        </p:nvSpPr>
        <p:spPr>
          <a:xfrm>
            <a:off x="1981200" y="594121"/>
            <a:ext cx="6019799" cy="606029"/>
          </a:xfrm>
        </p:spPr>
        <p:txBody>
          <a:bodyPr/>
          <a:lstStyle>
            <a:lvl1pPr>
              <a:defRPr/>
            </a:lvl1pPr>
          </a:lstStyle>
          <a:p>
            <a:r>
              <a:rPr lang="cs-CZ" smtClean="0"/>
              <a:t>Kliknutím lze upravit styl.</a:t>
            </a:r>
            <a:endParaRPr/>
          </a:p>
        </p:txBody>
      </p:sp>
      <p:sp>
        <p:nvSpPr>
          <p:cNvPr id="3" name="Text Placeholder 2"/>
          <p:cNvSpPr>
            <a:spLocks noGrp="1"/>
          </p:cNvSpPr>
          <p:nvPr>
            <p:ph type="body" idx="1"/>
          </p:nvPr>
        </p:nvSpPr>
        <p:spPr>
          <a:xfrm>
            <a:off x="1981200" y="1275721"/>
            <a:ext cx="2971800" cy="563165"/>
          </a:xfrm>
        </p:spPr>
        <p:txBody>
          <a:bodyPr anchor="ctr" anchorCtr="0">
            <a:noAutofit/>
          </a:bodyPr>
          <a:lstStyle>
            <a:lvl1pPr marL="0" indent="0" algn="ctr">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981200" y="1906121"/>
            <a:ext cx="2971800" cy="247061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5" name="Text Placeholder 4"/>
          <p:cNvSpPr>
            <a:spLocks noGrp="1"/>
          </p:cNvSpPr>
          <p:nvPr>
            <p:ph type="body" sz="quarter" idx="3"/>
          </p:nvPr>
        </p:nvSpPr>
        <p:spPr>
          <a:xfrm>
            <a:off x="5029199" y="1275721"/>
            <a:ext cx="2971800" cy="563165"/>
          </a:xfrm>
        </p:spPr>
        <p:txBody>
          <a:bodyPr anchor="ctr" anchorCtr="0">
            <a:noAutofit/>
          </a:bodyPr>
          <a:lstStyle>
            <a:lvl1pPr marL="0" indent="0" algn="ctr">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5029200" y="1906121"/>
            <a:ext cx="2971800" cy="247061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7" name="Date Placeholder 6"/>
          <p:cNvSpPr>
            <a:spLocks noGrp="1"/>
          </p:cNvSpPr>
          <p:nvPr>
            <p:ph type="dt" sz="half" idx="10"/>
          </p:nvPr>
        </p:nvSpPr>
        <p:spPr/>
        <p:txBody>
          <a:bodyPr/>
          <a:lstStyle/>
          <a:p>
            <a:fld id="{F06CD972-625F-4062-BFE8-BF02B1BFA9FA}" type="datetimeFigureOut">
              <a:rPr lang="cs-CZ" smtClean="0"/>
              <a:t>31.3.2014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3EDBD178-C5A7-442F-B9C8-31D1C98BE19D}"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a:p>
        </p:txBody>
      </p:sp>
      <p:sp>
        <p:nvSpPr>
          <p:cNvPr id="3" name="Date Placeholder 2"/>
          <p:cNvSpPr>
            <a:spLocks noGrp="1"/>
          </p:cNvSpPr>
          <p:nvPr>
            <p:ph type="dt" sz="half" idx="10"/>
          </p:nvPr>
        </p:nvSpPr>
        <p:spPr/>
        <p:txBody>
          <a:bodyPr/>
          <a:lstStyle/>
          <a:p>
            <a:fld id="{F06CD972-625F-4062-BFE8-BF02B1BFA9FA}" type="datetimeFigureOut">
              <a:rPr lang="cs-CZ" smtClean="0"/>
              <a:t>31.3.2014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3EDBD178-C5A7-442F-B9C8-31D1C98BE19D}"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6CD972-625F-4062-BFE8-BF02B1BFA9FA}" type="datetimeFigureOut">
              <a:rPr lang="cs-CZ" smtClean="0"/>
              <a:t>31.3.2014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3EDBD178-C5A7-442F-B9C8-31D1C98BE19D}"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pic>
        <p:nvPicPr>
          <p:cNvPr id="8" name="Picture 7" descr="moonlight - two content.png"/>
          <p:cNvPicPr>
            <a:picLocks noChangeAspect="1"/>
          </p:cNvPicPr>
          <p:nvPr/>
        </p:nvPicPr>
        <p:blipFill>
          <a:blip r:embed="rId2"/>
          <a:srcRect l="2281" t="1035" r="4562"/>
          <a:stretch>
            <a:fillRect/>
          </a:stretch>
        </p:blipFill>
        <p:spPr>
          <a:xfrm>
            <a:off x="0" y="0"/>
            <a:ext cx="9144000" cy="5140727"/>
          </a:xfrm>
          <a:prstGeom prst="rect">
            <a:avLst/>
          </a:prstGeom>
        </p:spPr>
      </p:pic>
      <p:sp>
        <p:nvSpPr>
          <p:cNvPr id="2" name="Title 1"/>
          <p:cNvSpPr>
            <a:spLocks noGrp="1"/>
          </p:cNvSpPr>
          <p:nvPr>
            <p:ph type="title"/>
          </p:nvPr>
        </p:nvSpPr>
        <p:spPr>
          <a:xfrm>
            <a:off x="301752" y="774954"/>
            <a:ext cx="1298448" cy="1968246"/>
          </a:xfrm>
        </p:spPr>
        <p:txBody>
          <a:bodyPr anchor="t" anchorCtr="0"/>
          <a:lstStyle>
            <a:lvl1pPr algn="l">
              <a:defRPr sz="2000" b="1"/>
            </a:lvl1pPr>
          </a:lstStyle>
          <a:p>
            <a:r>
              <a:rPr lang="cs-CZ" smtClean="0"/>
              <a:t>Kliknutím lze upravit styl.</a:t>
            </a:r>
            <a:endParaRPr/>
          </a:p>
        </p:txBody>
      </p:sp>
      <p:sp>
        <p:nvSpPr>
          <p:cNvPr id="3" name="Content Placeholder 2"/>
          <p:cNvSpPr>
            <a:spLocks noGrp="1"/>
          </p:cNvSpPr>
          <p:nvPr>
            <p:ph idx="1"/>
          </p:nvPr>
        </p:nvSpPr>
        <p:spPr>
          <a:xfrm>
            <a:off x="2133600" y="1028700"/>
            <a:ext cx="4953000" cy="2914650"/>
          </a:xfrm>
        </p:spPr>
        <p:txBody>
          <a:bodyPr>
            <a:normAutofit/>
          </a:bodyPr>
          <a:lstStyle>
            <a:lvl1pPr>
              <a:defRPr sz="20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Text Placeholder 3"/>
          <p:cNvSpPr>
            <a:spLocks noGrp="1"/>
          </p:cNvSpPr>
          <p:nvPr>
            <p:ph type="body" sz="half" idx="2"/>
          </p:nvPr>
        </p:nvSpPr>
        <p:spPr>
          <a:xfrm>
            <a:off x="3127248" y="4114800"/>
            <a:ext cx="4498848" cy="56921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F06CD972-625F-4062-BFE8-BF02B1BFA9FA}" type="datetimeFigureOut">
              <a:rPr lang="cs-CZ" smtClean="0"/>
              <a:t>31.3.2014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EDBD178-C5A7-442F-B9C8-31D1C98BE19D}"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pic>
        <p:nvPicPr>
          <p:cNvPr id="8" name="Picture 7" descr="moonlight - two content.png"/>
          <p:cNvPicPr>
            <a:picLocks noChangeAspect="1"/>
          </p:cNvPicPr>
          <p:nvPr/>
        </p:nvPicPr>
        <p:blipFill>
          <a:blip r:embed="rId2"/>
          <a:srcRect l="2281" t="1035" r="4562"/>
          <a:stretch>
            <a:fillRect/>
          </a:stretch>
        </p:blipFill>
        <p:spPr>
          <a:xfrm>
            <a:off x="0" y="0"/>
            <a:ext cx="9144000" cy="5140727"/>
          </a:xfrm>
          <a:prstGeom prst="rect">
            <a:avLst/>
          </a:prstGeom>
        </p:spPr>
      </p:pic>
      <p:sp>
        <p:nvSpPr>
          <p:cNvPr id="2" name="Title 1"/>
          <p:cNvSpPr>
            <a:spLocks noGrp="1"/>
          </p:cNvSpPr>
          <p:nvPr>
            <p:ph type="title"/>
          </p:nvPr>
        </p:nvSpPr>
        <p:spPr>
          <a:xfrm>
            <a:off x="304800" y="775096"/>
            <a:ext cx="1295400" cy="1968104"/>
          </a:xfrm>
        </p:spPr>
        <p:txBody>
          <a:bodyPr anchor="t" anchorCtr="0"/>
          <a:lstStyle>
            <a:lvl1pPr algn="l">
              <a:defRPr sz="2000" b="1"/>
            </a:lvl1pPr>
          </a:lstStyle>
          <a:p>
            <a:r>
              <a:rPr lang="cs-CZ" smtClean="0"/>
              <a:t>Kliknutím lze upravit styl.</a:t>
            </a:r>
            <a:endParaRPr/>
          </a:p>
        </p:txBody>
      </p:sp>
      <p:sp>
        <p:nvSpPr>
          <p:cNvPr id="3" name="Picture Placeholder 2"/>
          <p:cNvSpPr>
            <a:spLocks noGrp="1"/>
          </p:cNvSpPr>
          <p:nvPr>
            <p:ph type="pic" idx="1"/>
          </p:nvPr>
        </p:nvSpPr>
        <p:spPr>
          <a:xfrm>
            <a:off x="1905000" y="685800"/>
            <a:ext cx="5486400" cy="3371850"/>
          </a:xfrm>
          <a:prstGeom prst="ellipse">
            <a:avLst/>
          </a:prstGeom>
          <a:effectLst>
            <a:innerShdw blurRad="254000">
              <a:schemeClr val="tx1"/>
            </a:innerShdw>
            <a:softEdge rad="1270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a:p>
        </p:txBody>
      </p:sp>
      <p:sp>
        <p:nvSpPr>
          <p:cNvPr id="4" name="Text Placeholder 3"/>
          <p:cNvSpPr>
            <a:spLocks noGrp="1"/>
          </p:cNvSpPr>
          <p:nvPr>
            <p:ph type="body" sz="half" idx="2"/>
          </p:nvPr>
        </p:nvSpPr>
        <p:spPr>
          <a:xfrm>
            <a:off x="3124200" y="4114800"/>
            <a:ext cx="4495800" cy="5715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F06CD972-625F-4062-BFE8-BF02B1BFA9FA}" type="datetimeFigureOut">
              <a:rPr lang="cs-CZ" smtClean="0"/>
              <a:t>31.3.2014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EDBD178-C5A7-442F-B9C8-31D1C98BE19D}"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a:p>
        </p:txBody>
      </p:sp>
      <p:sp>
        <p:nvSpPr>
          <p:cNvPr id="3" name="Vertical Text Placeholder 2"/>
          <p:cNvSpPr>
            <a:spLocks noGrp="1"/>
          </p:cNvSpPr>
          <p:nvPr>
            <p:ph type="body" orient="vert" idx="1"/>
          </p:nvPr>
        </p:nvSpPr>
        <p:spPr>
          <a:xfrm>
            <a:off x="1976439" y="1485901"/>
            <a:ext cx="5325315" cy="2881031"/>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Date Placeholder 3"/>
          <p:cNvSpPr>
            <a:spLocks noGrp="1"/>
          </p:cNvSpPr>
          <p:nvPr>
            <p:ph type="dt" sz="half" idx="10"/>
          </p:nvPr>
        </p:nvSpPr>
        <p:spPr/>
        <p:txBody>
          <a:bodyPr/>
          <a:lstStyle/>
          <a:p>
            <a:fld id="{F06CD972-625F-4062-BFE8-BF02B1BFA9FA}" type="datetimeFigureOut">
              <a:rPr lang="cs-CZ" smtClean="0"/>
              <a:t>31.3.2014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EDBD178-C5A7-442F-B9C8-31D1C98BE19D}"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6600" y="595313"/>
            <a:ext cx="1371600" cy="3781425"/>
          </a:xfrm>
        </p:spPr>
        <p:txBody>
          <a:bodyPr vert="eaVert"/>
          <a:lstStyle/>
          <a:p>
            <a:r>
              <a:rPr lang="cs-CZ" smtClean="0"/>
              <a:t>Kliknutím lze upravit styl.</a:t>
            </a:r>
            <a:endParaRPr/>
          </a:p>
        </p:txBody>
      </p:sp>
      <p:sp>
        <p:nvSpPr>
          <p:cNvPr id="3" name="Vertical Text Placeholder 2"/>
          <p:cNvSpPr>
            <a:spLocks noGrp="1"/>
          </p:cNvSpPr>
          <p:nvPr>
            <p:ph type="body" orient="vert" idx="1"/>
          </p:nvPr>
        </p:nvSpPr>
        <p:spPr>
          <a:xfrm>
            <a:off x="1976438" y="595313"/>
            <a:ext cx="4500562" cy="37814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Date Placeholder 3"/>
          <p:cNvSpPr>
            <a:spLocks noGrp="1"/>
          </p:cNvSpPr>
          <p:nvPr>
            <p:ph type="dt" sz="half" idx="10"/>
          </p:nvPr>
        </p:nvSpPr>
        <p:spPr/>
        <p:txBody>
          <a:bodyPr/>
          <a:lstStyle/>
          <a:p>
            <a:fld id="{F06CD972-625F-4062-BFE8-BF02B1BFA9FA}" type="datetimeFigureOut">
              <a:rPr lang="cs-CZ" smtClean="0"/>
              <a:t>31.3.2014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EDBD178-C5A7-442F-B9C8-31D1C98BE19D}"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12" name="Picture 11" descr="moonlight master 2.png"/>
          <p:cNvPicPr>
            <a:picLocks noChangeAspect="1"/>
          </p:cNvPicPr>
          <p:nvPr/>
        </p:nvPicPr>
        <p:blipFill>
          <a:blip r:embed="rId13"/>
          <a:srcRect l="2391" t="1099" r="1988"/>
          <a:stretch>
            <a:fillRect/>
          </a:stretch>
        </p:blipFill>
        <p:spPr>
          <a:xfrm>
            <a:off x="0" y="0"/>
            <a:ext cx="9144000" cy="5143500"/>
          </a:xfrm>
          <a:prstGeom prst="rect">
            <a:avLst/>
          </a:prstGeom>
        </p:spPr>
      </p:pic>
      <p:sp>
        <p:nvSpPr>
          <p:cNvPr id="2" name="Title Placeholder 1"/>
          <p:cNvSpPr>
            <a:spLocks noGrp="1"/>
          </p:cNvSpPr>
          <p:nvPr>
            <p:ph type="title"/>
          </p:nvPr>
        </p:nvSpPr>
        <p:spPr>
          <a:xfrm>
            <a:off x="1981201" y="594121"/>
            <a:ext cx="5311562" cy="606029"/>
          </a:xfrm>
          <a:prstGeom prst="rect">
            <a:avLst/>
          </a:prstGeom>
        </p:spPr>
        <p:txBody>
          <a:bodyPr vert="horz" lIns="91440" tIns="45720" rIns="91440" bIns="45720" rtlCol="0" anchor="ctr">
            <a:normAutofit/>
          </a:bodyPr>
          <a:lstStyle/>
          <a:p>
            <a:r>
              <a:rPr lang="cs-CZ" smtClean="0"/>
              <a:t>Kliknutím lze upravit styl.</a:t>
            </a:r>
            <a:endParaRPr/>
          </a:p>
        </p:txBody>
      </p:sp>
      <p:sp>
        <p:nvSpPr>
          <p:cNvPr id="3" name="Text Placeholder 2"/>
          <p:cNvSpPr>
            <a:spLocks noGrp="1"/>
          </p:cNvSpPr>
          <p:nvPr>
            <p:ph type="body" idx="1"/>
          </p:nvPr>
        </p:nvSpPr>
        <p:spPr>
          <a:xfrm>
            <a:off x="2286001" y="1485901"/>
            <a:ext cx="5015753" cy="2881031"/>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Date Placeholder 3"/>
          <p:cNvSpPr>
            <a:spLocks noGrp="1"/>
          </p:cNvSpPr>
          <p:nvPr>
            <p:ph type="dt" sz="half" idx="2"/>
          </p:nvPr>
        </p:nvSpPr>
        <p:spPr>
          <a:xfrm>
            <a:off x="228600" y="4760931"/>
            <a:ext cx="2133600" cy="137160"/>
          </a:xfrm>
          <a:prstGeom prst="rect">
            <a:avLst/>
          </a:prstGeom>
        </p:spPr>
        <p:txBody>
          <a:bodyPr vert="horz" lIns="91440" tIns="45720" rIns="91440" bIns="45720" rtlCol="0" anchor="ctr"/>
          <a:lstStyle>
            <a:lvl1pPr algn="l">
              <a:defRPr sz="1100">
                <a:solidFill>
                  <a:schemeClr val="bg2"/>
                </a:solidFill>
              </a:defRPr>
            </a:lvl1pPr>
          </a:lstStyle>
          <a:p>
            <a:fld id="{F06CD972-625F-4062-BFE8-BF02B1BFA9FA}" type="datetimeFigureOut">
              <a:rPr lang="cs-CZ" smtClean="0"/>
              <a:t>31.3.2014</a:t>
            </a:fld>
            <a:endParaRPr lang="cs-CZ"/>
          </a:p>
        </p:txBody>
      </p:sp>
      <p:sp>
        <p:nvSpPr>
          <p:cNvPr id="5" name="Footer Placeholder 4"/>
          <p:cNvSpPr>
            <a:spLocks noGrp="1"/>
          </p:cNvSpPr>
          <p:nvPr>
            <p:ph type="ftr" sz="quarter" idx="3"/>
          </p:nvPr>
        </p:nvSpPr>
        <p:spPr>
          <a:xfrm>
            <a:off x="228600" y="4908176"/>
            <a:ext cx="2895600" cy="137160"/>
          </a:xfrm>
          <a:prstGeom prst="rect">
            <a:avLst/>
          </a:prstGeom>
        </p:spPr>
        <p:txBody>
          <a:bodyPr vert="horz" lIns="91440" tIns="45720" rIns="91440" bIns="45720" rtlCol="0" anchor="ctr"/>
          <a:lstStyle>
            <a:lvl1pPr algn="l">
              <a:defRPr sz="1100">
                <a:solidFill>
                  <a:schemeClr val="bg2"/>
                </a:solidFill>
              </a:defRPr>
            </a:lvl1pPr>
          </a:lstStyle>
          <a:p>
            <a:endParaRPr lang="cs-CZ"/>
          </a:p>
        </p:txBody>
      </p:sp>
      <p:sp>
        <p:nvSpPr>
          <p:cNvPr id="6" name="Slide Number Placeholder 5"/>
          <p:cNvSpPr>
            <a:spLocks noGrp="1"/>
          </p:cNvSpPr>
          <p:nvPr>
            <p:ph type="sldNum" sz="quarter" idx="4"/>
          </p:nvPr>
        </p:nvSpPr>
        <p:spPr>
          <a:xfrm>
            <a:off x="228600" y="4524934"/>
            <a:ext cx="1066800" cy="161366"/>
          </a:xfrm>
          <a:prstGeom prst="rect">
            <a:avLst/>
          </a:prstGeom>
        </p:spPr>
        <p:txBody>
          <a:bodyPr vert="horz" lIns="91440" tIns="45720" rIns="91440" bIns="45720" rtlCol="0" anchor="ctr"/>
          <a:lstStyle>
            <a:lvl1pPr algn="l">
              <a:defRPr sz="1300">
                <a:solidFill>
                  <a:schemeClr val="bg2"/>
                </a:solidFill>
              </a:defRPr>
            </a:lvl1pPr>
          </a:lstStyle>
          <a:p>
            <a:fld id="{3EDBD178-C5A7-442F-B9C8-31D1C98BE19D}"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3600" kern="1200">
          <a:gradFill>
            <a:gsLst>
              <a:gs pos="0">
                <a:schemeClr val="bg1"/>
              </a:gs>
              <a:gs pos="90000">
                <a:schemeClr val="bg2">
                  <a:lumMod val="90000"/>
                </a:schemeClr>
              </a:gs>
            </a:gsLst>
            <a:lin ang="5400000" scaled="0"/>
          </a:gradFill>
          <a:effectLst>
            <a:reflection blurRad="6350" stA="55000" endA="300" endPos="25500" dir="5400000" sy="-100000" algn="bl" rotWithShape="0"/>
          </a:effectLst>
          <a:latin typeface="+mj-lt"/>
          <a:ea typeface="+mj-ea"/>
          <a:cs typeface="+mj-cs"/>
        </a:defRPr>
      </a:lvl1pPr>
    </p:titleStyle>
    <p:bodyStyle>
      <a:lvl1pPr marL="228600" indent="-228600" algn="l" defTabSz="914400" rtl="0" eaLnBrk="1" latinLnBrk="0" hangingPunct="1">
        <a:spcBef>
          <a:spcPts val="1200"/>
        </a:spcBef>
        <a:buClr>
          <a:schemeClr val="bg2"/>
        </a:buClr>
        <a:buFontTx/>
        <a:buBlip>
          <a:blip r:embed="rId14"/>
        </a:buBlip>
        <a:defRPr sz="2200" kern="1200">
          <a:gradFill>
            <a:gsLst>
              <a:gs pos="0">
                <a:schemeClr val="bg1"/>
              </a:gs>
              <a:gs pos="90000">
                <a:schemeClr val="bg2">
                  <a:lumMod val="90000"/>
                </a:schemeClr>
              </a:gs>
            </a:gsLst>
            <a:lin ang="5400000" scaled="0"/>
          </a:gradFill>
          <a:latin typeface="+mn-lt"/>
          <a:ea typeface="+mn-ea"/>
          <a:cs typeface="+mn-cs"/>
        </a:defRPr>
      </a:lvl1pPr>
      <a:lvl2pPr marL="4572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2pPr>
      <a:lvl3pPr marL="6858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3pPr>
      <a:lvl4pPr marL="9144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4pPr>
      <a:lvl5pPr marL="11430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tmp"/><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commons.wikimedia.org/wiki/File:Moli%C3%A8re_-_Nicolas_Mignard_(1658).jpg"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upload.wikimedia.org/wikipedia/commons/3/38/Jean-L%C3%A9on_G%C3%A9r%C3%B4me_-_Louis_XIV_and_Moliere.jpg" TargetMode="External"/><Relationship Id="rId1" Type="http://schemas.openxmlformats.org/officeDocument/2006/relationships/slideLayout" Target="../slideLayouts/slideLayout1.xml"/><Relationship Id="rId5" Type="http://schemas.openxmlformats.org/officeDocument/2006/relationships/image" Target="../media/image12.jpeg"/><Relationship Id="rId4" Type="http://schemas.openxmlformats.org/officeDocument/2006/relationships/hyperlink" Target="http://en.wikipedia.org/wiki/File:Louis_XIV_of_France.jpg"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upload.wikimedia.org/wikipedia/commons/0/07/Harpagon_Pouget.jpg"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commons.wikimedia.org/wiki/File:Harpagon_Pouget.jpg"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431776" y="2859782"/>
            <a:ext cx="4724400" cy="1257300"/>
          </a:xfrm>
        </p:spPr>
        <p:txBody>
          <a:bodyPr/>
          <a:lstStyle/>
          <a:p>
            <a:endParaRPr lang="cs-CZ"/>
          </a:p>
        </p:txBody>
      </p:sp>
      <p:sp>
        <p:nvSpPr>
          <p:cNvPr id="5" name="Nadpis 4"/>
          <p:cNvSpPr>
            <a:spLocks noGrp="1"/>
          </p:cNvSpPr>
          <p:nvPr>
            <p:ph type="ctrTitle"/>
          </p:nvPr>
        </p:nvSpPr>
        <p:spPr/>
        <p:txBody>
          <a:bodyPr/>
          <a:lstStyle/>
          <a:p>
            <a:endParaRPr lang="cs-CZ"/>
          </a:p>
        </p:txBody>
      </p:sp>
      <p:graphicFrame>
        <p:nvGraphicFramePr>
          <p:cNvPr id="7" name="Group 43"/>
          <p:cNvGraphicFramePr>
            <a:graphicFrameLocks/>
          </p:cNvGraphicFramePr>
          <p:nvPr>
            <p:extLst>
              <p:ext uri="{D42A27DB-BD31-4B8C-83A1-F6EECF244321}">
                <p14:modId xmlns:p14="http://schemas.microsoft.com/office/powerpoint/2010/main" val="952933320"/>
              </p:ext>
            </p:extLst>
          </p:nvPr>
        </p:nvGraphicFramePr>
        <p:xfrm>
          <a:off x="467544" y="1548191"/>
          <a:ext cx="8136582" cy="3511214"/>
        </p:xfrm>
        <a:graphic>
          <a:graphicData uri="http://schemas.openxmlformats.org/drawingml/2006/table">
            <a:tbl>
              <a:tblPr/>
              <a:tblGrid>
                <a:gridCol w="2074304"/>
                <a:gridCol w="6062278"/>
              </a:tblGrid>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FFFFFF"/>
                          </a:solidFill>
                          <a:effectLst/>
                          <a:latin typeface="Century Gothic" pitchFamily="34" charset="0"/>
                          <a:cs typeface="Times New Roman" pitchFamily="18" charset="0"/>
                        </a:rPr>
                        <a:t>Číslo projektu</a:t>
                      </a:r>
                      <a:endParaRPr kumimoji="0" lang="cs-CZ" sz="1300" b="1" i="0" u="none" strike="noStrike" cap="none" normalizeH="0" baseline="0" dirty="0" smtClean="0">
                        <a:ln>
                          <a:noFill/>
                        </a:ln>
                        <a:solidFill>
                          <a:srgbClr val="FFFFFF"/>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FFFFFF"/>
                          </a:solidFill>
                          <a:effectLst/>
                          <a:latin typeface="Calibri" pitchFamily="34" charset="0"/>
                          <a:ea typeface="Calibri" pitchFamily="34" charset="0"/>
                          <a:cs typeface="Times New Roman" pitchFamily="18" charset="0"/>
                        </a:rPr>
                        <a:t>OP VK 1.5 25549863</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Název projektu</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Moderní škola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74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Název školy</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Soukromá střední škola podnikání a managementu, o.p.s.</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Předmět</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Český jazyk a </a:t>
                      </a:r>
                      <a:r>
                        <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literatura (</a:t>
                      </a:r>
                      <a:r>
                        <a:rPr kumimoji="0" lang="cs-CZ" sz="13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klíčová aktivita III/2)</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Téma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Moli</a:t>
                      </a:r>
                      <a:r>
                        <a:rPr lang="cs-CZ" sz="1400" b="0" dirty="0" smtClean="0">
                          <a:solidFill>
                            <a:srgbClr val="000000"/>
                          </a:solidFill>
                          <a:effectLst/>
                          <a:latin typeface="Times New Roman" panose="02020603050405020304" pitchFamily="18" charset="0"/>
                          <a:cs typeface="Times New Roman" panose="02020603050405020304" pitchFamily="18" charset="0"/>
                        </a:rPr>
                        <a:t>ère</a:t>
                      </a:r>
                      <a:r>
                        <a:rPr kumimoji="0" lang="cs-CZ" sz="1300" b="0" i="0" u="none" strike="noStrike" cap="none" normalizeH="0" baseline="0" dirty="0" smtClean="0">
                          <a:ln>
                            <a:noFill/>
                          </a:ln>
                          <a:solidFill>
                            <a:srgbClr val="000000"/>
                          </a:solidFill>
                          <a:effectLst/>
                          <a:latin typeface="Arial" charset="0"/>
                          <a:cs typeface="Times New Roman" pitchFamily="18" charset="0"/>
                        </a:rPr>
                        <a:t> </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Ročník</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1.</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74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Jméno autora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Mgr. Dušan Kráčmar</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962412">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Anotace</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pitchFamily="18" charset="0"/>
                        </a:rPr>
                        <a:t>Prezentace je věnována jednomu z nejslavnějších dramatiků všech dob. Klade si klasický cíle – seznámit žáky s životem a dílem klasika.  </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Arial" charset="0"/>
                          <a:cs typeface="Times New Roman" pitchFamily="18" charset="0"/>
                        </a:rPr>
                        <a:t>Datum tvorby</a:t>
                      </a: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13. 3. 2013</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DECEC"/>
                    </a:solidFill>
                  </a:tcPr>
                </a:tc>
              </a:tr>
            </a:tbl>
          </a:graphicData>
        </a:graphic>
      </p:graphicFrame>
      <p:grpSp>
        <p:nvGrpSpPr>
          <p:cNvPr id="13" name="Skupina 12"/>
          <p:cNvGrpSpPr/>
          <p:nvPr/>
        </p:nvGrpSpPr>
        <p:grpSpPr>
          <a:xfrm>
            <a:off x="130145" y="-1019"/>
            <a:ext cx="8883709" cy="1531420"/>
            <a:chOff x="-92650" y="483518"/>
            <a:chExt cx="8883709" cy="1531420"/>
          </a:xfrm>
        </p:grpSpPr>
        <p:pic>
          <p:nvPicPr>
            <p:cNvPr id="14" name="Obrázek 13"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483518"/>
              <a:ext cx="6614081" cy="1531420"/>
            </a:xfrm>
            <a:prstGeom prst="rect">
              <a:avLst/>
            </a:prstGeom>
          </p:spPr>
        </p:pic>
        <p:pic>
          <p:nvPicPr>
            <p:cNvPr id="15" name="Obrázek 14" descr="loga soukrškolyvjpeg.jpg"/>
            <p:cNvPicPr>
              <a:picLocks noChangeAspect="1"/>
            </p:cNvPicPr>
            <p:nvPr/>
          </p:nvPicPr>
          <p:blipFill rotWithShape="1">
            <a:blip r:embed="rId3" cstate="print">
              <a:extLst>
                <a:ext uri="{28A0092B-C50C-407E-A947-70E740481C1C}">
                  <a14:useLocalDpi xmlns:a14="http://schemas.microsoft.com/office/drawing/2010/main" val="0"/>
                </a:ext>
              </a:extLst>
            </a:blip>
            <a:srcRect r="73221" b="6723"/>
            <a:stretch/>
          </p:blipFill>
          <p:spPr bwMode="auto">
            <a:xfrm>
              <a:off x="-92650" y="483518"/>
              <a:ext cx="992242" cy="998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Obrázek 15" descr="loga soukrškolyvjpeg.jpg"/>
            <p:cNvPicPr>
              <a:picLocks noChangeAspect="1"/>
            </p:cNvPicPr>
            <p:nvPr/>
          </p:nvPicPr>
          <p:blipFill rotWithShape="1">
            <a:blip r:embed="rId4">
              <a:extLst>
                <a:ext uri="{28A0092B-C50C-407E-A947-70E740481C1C}">
                  <a14:useLocalDpi xmlns:a14="http://schemas.microsoft.com/office/drawing/2010/main" val="0"/>
                </a:ext>
              </a:extLst>
            </a:blip>
            <a:srcRect l="86334" b="10296"/>
            <a:stretch/>
          </p:blipFill>
          <p:spPr bwMode="auto">
            <a:xfrm>
              <a:off x="7513672" y="483518"/>
              <a:ext cx="1277387" cy="1531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Obdélník 16"/>
            <p:cNvSpPr/>
            <p:nvPr/>
          </p:nvSpPr>
          <p:spPr>
            <a:xfrm>
              <a:off x="-92650" y="1482004"/>
              <a:ext cx="992242" cy="5329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grpSp>
    </p:spTree>
    <p:extLst>
      <p:ext uri="{BB962C8B-B14F-4D97-AF65-F5344CB8AC3E}">
        <p14:creationId xmlns:p14="http://schemas.microsoft.com/office/powerpoint/2010/main" val="842415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843808" y="1923678"/>
            <a:ext cx="3384376" cy="919382"/>
          </a:xfrm>
        </p:spPr>
        <p:txBody>
          <a:bodyPr>
            <a:noAutofit/>
          </a:bodyPr>
          <a:lstStyle/>
          <a:p>
            <a:r>
              <a:rPr lang="cs-CZ" sz="6000" dirty="0" err="1" smtClean="0">
                <a:solidFill>
                  <a:srgbClr val="FF0000"/>
                </a:solidFill>
              </a:rPr>
              <a:t>MOLI</a:t>
            </a:r>
            <a:r>
              <a:rPr lang="cs-CZ" sz="6000" b="1" cap="all" dirty="0" err="1">
                <a:solidFill>
                  <a:srgbClr val="FF0000"/>
                </a:solidFill>
                <a:effectLst/>
              </a:rPr>
              <a:t>è</a:t>
            </a:r>
            <a:r>
              <a:rPr lang="cs-CZ" sz="6000" dirty="0" err="1" smtClean="0">
                <a:solidFill>
                  <a:srgbClr val="FF0000"/>
                </a:solidFill>
              </a:rPr>
              <a:t>RE</a:t>
            </a:r>
            <a:endParaRPr lang="cs-CZ" sz="6000" dirty="0">
              <a:solidFill>
                <a:srgbClr val="FF0000"/>
              </a:solidFill>
            </a:endParaRPr>
          </a:p>
        </p:txBody>
      </p:sp>
      <p:sp>
        <p:nvSpPr>
          <p:cNvPr id="3" name="Podnadpis 2"/>
          <p:cNvSpPr>
            <a:spLocks noGrp="1"/>
          </p:cNvSpPr>
          <p:nvPr>
            <p:ph type="subTitle" idx="1"/>
          </p:nvPr>
        </p:nvSpPr>
        <p:spPr>
          <a:xfrm>
            <a:off x="1431776" y="2859782"/>
            <a:ext cx="4724400" cy="1257300"/>
          </a:xfrm>
        </p:spPr>
        <p:txBody>
          <a:bodyPr/>
          <a:lstStyle/>
          <a:p>
            <a:endParaRPr lang="cs-CZ"/>
          </a:p>
        </p:txBody>
      </p:sp>
      <p:sp>
        <p:nvSpPr>
          <p:cNvPr id="4" name="Podnadpis 2"/>
          <p:cNvSpPr txBox="1">
            <a:spLocks/>
          </p:cNvSpPr>
          <p:nvPr/>
        </p:nvSpPr>
        <p:spPr>
          <a:xfrm>
            <a:off x="6156176" y="4371950"/>
            <a:ext cx="2664296" cy="45645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smtClean="0">
                <a:solidFill>
                  <a:srgbClr val="FFFF00"/>
                </a:solidFill>
              </a:rPr>
              <a:t>© Dušan Kráčmar 2013</a:t>
            </a:r>
            <a:endParaRPr lang="cs-CZ" sz="1800" dirty="0">
              <a:solidFill>
                <a:srgbClr val="FFFF00"/>
              </a:solidFill>
            </a:endParaRPr>
          </a:p>
        </p:txBody>
      </p:sp>
    </p:spTree>
    <p:extLst>
      <p:ext uri="{BB962C8B-B14F-4D97-AF65-F5344CB8AC3E}">
        <p14:creationId xmlns:p14="http://schemas.microsoft.com/office/powerpoint/2010/main" val="3745034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ÚVOD</a:t>
            </a:r>
            <a:endParaRPr lang="cs-CZ" sz="3600" dirty="0">
              <a:solidFill>
                <a:srgbClr val="FF0000"/>
              </a:solidFill>
            </a:endParaRPr>
          </a:p>
        </p:txBody>
      </p:sp>
      <p:sp>
        <p:nvSpPr>
          <p:cNvPr id="3" name="Podnadpis 2"/>
          <p:cNvSpPr>
            <a:spLocks noGrp="1"/>
          </p:cNvSpPr>
          <p:nvPr>
            <p:ph type="subTitle" idx="1"/>
          </p:nvPr>
        </p:nvSpPr>
        <p:spPr>
          <a:xfrm>
            <a:off x="467544" y="1491630"/>
            <a:ext cx="4320480" cy="3024336"/>
          </a:xfrm>
        </p:spPr>
        <p:txBody>
          <a:bodyPr>
            <a:normAutofit fontScale="92500" lnSpcReduction="20000"/>
          </a:bodyPr>
          <a:lstStyle/>
          <a:p>
            <a:pPr marL="342900" indent="-342900">
              <a:buFont typeface="Arial" panose="020B0604020202020204" pitchFamily="34" charset="0"/>
              <a:buChar char="•"/>
            </a:pPr>
            <a:r>
              <a:rPr lang="cs-CZ" dirty="0" smtClean="0">
                <a:solidFill>
                  <a:schemeClr val="bg1"/>
                </a:solidFill>
              </a:rPr>
              <a:t>vlastním jménem </a:t>
            </a:r>
            <a:r>
              <a:rPr lang="cs-CZ" dirty="0" smtClean="0">
                <a:solidFill>
                  <a:srgbClr val="FFFF00"/>
                </a:solidFill>
              </a:rPr>
              <a:t>Jean Baptiste Poquelin</a:t>
            </a:r>
          </a:p>
          <a:p>
            <a:pPr marL="342900" indent="-342900">
              <a:buFont typeface="Arial" panose="020B0604020202020204" pitchFamily="34" charset="0"/>
              <a:buChar char="•"/>
            </a:pPr>
            <a:r>
              <a:rPr lang="cs-CZ" dirty="0">
                <a:solidFill>
                  <a:schemeClr val="bg1"/>
                </a:solidFill>
              </a:rPr>
              <a:t>f</a:t>
            </a:r>
            <a:r>
              <a:rPr lang="cs-CZ" dirty="0" smtClean="0">
                <a:solidFill>
                  <a:schemeClr val="bg1"/>
                </a:solidFill>
              </a:rPr>
              <a:t>rancouzský dramatik období klasicismu, </a:t>
            </a:r>
            <a:r>
              <a:rPr lang="cs-CZ" dirty="0" smtClean="0">
                <a:solidFill>
                  <a:srgbClr val="FFFF00"/>
                </a:solidFill>
              </a:rPr>
              <a:t>jedna z největších postav světového divadla všech dob</a:t>
            </a:r>
          </a:p>
          <a:p>
            <a:pPr marL="342900" indent="-342900">
              <a:buFont typeface="Arial" panose="020B0604020202020204" pitchFamily="34" charset="0"/>
              <a:buChar char="•"/>
            </a:pPr>
            <a:r>
              <a:rPr lang="cs-CZ" dirty="0" smtClean="0">
                <a:solidFill>
                  <a:schemeClr val="bg1"/>
                </a:solidFill>
              </a:rPr>
              <a:t>psal téměř výhradně komedie, jeho díla mají </a:t>
            </a:r>
            <a:r>
              <a:rPr lang="cs-CZ" dirty="0" smtClean="0">
                <a:solidFill>
                  <a:srgbClr val="FFFF00"/>
                </a:solidFill>
              </a:rPr>
              <a:t>nadčasovou platnost </a:t>
            </a:r>
            <a:r>
              <a:rPr lang="cs-CZ" dirty="0" smtClean="0">
                <a:solidFill>
                  <a:schemeClr val="bg1"/>
                </a:solidFill>
              </a:rPr>
              <a:t>a mnohá z nich se dodnes po celém světě hrají  </a:t>
            </a:r>
            <a:endParaRPr lang="cs-CZ" dirty="0">
              <a:solidFill>
                <a:schemeClr val="bg1"/>
              </a:solidFill>
            </a:endParaRPr>
          </a:p>
        </p:txBody>
      </p:sp>
      <p:pic>
        <p:nvPicPr>
          <p:cNvPr id="1026" name="Picture 2" descr="http://upload.wikimedia.org/wikipedia/commons/thumb/f/fe/Moli%C3%A8re_-_Nicolas_Mignard_%281658%29.jpg/225px-Moli%C3%A8re_-_Nicolas_Mignard_%281658%29.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1642" y="1347614"/>
            <a:ext cx="2143125" cy="2743201"/>
          </a:xfrm>
          <a:prstGeom prst="rect">
            <a:avLst/>
          </a:prstGeom>
          <a:noFill/>
          <a:extLst>
            <a:ext uri="{909E8E84-426E-40DD-AFC4-6F175D3DCCD1}">
              <a14:hiddenFill xmlns:a14="http://schemas.microsoft.com/office/drawing/2010/main">
                <a:solidFill>
                  <a:srgbClr val="FFFFFF"/>
                </a:solidFill>
              </a14:hiddenFill>
            </a:ext>
          </a:extLst>
        </p:spPr>
      </p:pic>
      <p:sp>
        <p:nvSpPr>
          <p:cNvPr id="5" name="Podnadpis 2"/>
          <p:cNvSpPr txBox="1">
            <a:spLocks/>
          </p:cNvSpPr>
          <p:nvPr/>
        </p:nvSpPr>
        <p:spPr>
          <a:xfrm>
            <a:off x="5821056" y="4143722"/>
            <a:ext cx="2664296" cy="45645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ctr"/>
            <a:r>
              <a:rPr lang="cs-CZ" sz="1400" dirty="0" smtClean="0">
                <a:solidFill>
                  <a:srgbClr val="FFFF00"/>
                </a:solidFill>
              </a:rPr>
              <a:t>Moli</a:t>
            </a:r>
            <a:r>
              <a:rPr lang="cs-CZ" sz="1400" dirty="0" smtClean="0">
                <a:solidFill>
                  <a:srgbClr val="FFFF00"/>
                </a:solidFill>
                <a:latin typeface="Times New Roman"/>
                <a:cs typeface="Times New Roman"/>
              </a:rPr>
              <a:t>è</a:t>
            </a:r>
            <a:r>
              <a:rPr lang="cs-CZ" sz="1400" dirty="0" smtClean="0">
                <a:solidFill>
                  <a:srgbClr val="FFFF00"/>
                </a:solidFill>
              </a:rPr>
              <a:t>re na obraze Nicolase </a:t>
            </a:r>
            <a:r>
              <a:rPr lang="cs-CZ" sz="1400" dirty="0" err="1" smtClean="0">
                <a:solidFill>
                  <a:srgbClr val="FFFF00"/>
                </a:solidFill>
              </a:rPr>
              <a:t>Mignarda</a:t>
            </a:r>
            <a:r>
              <a:rPr lang="cs-CZ" sz="1400" dirty="0" smtClean="0">
                <a:solidFill>
                  <a:srgbClr val="FFFF00"/>
                </a:solidFill>
              </a:rPr>
              <a:t> </a:t>
            </a:r>
            <a:endParaRPr lang="cs-CZ" sz="1400" dirty="0">
              <a:solidFill>
                <a:srgbClr val="FFFF00"/>
              </a:solidFill>
            </a:endParaRPr>
          </a:p>
        </p:txBody>
      </p:sp>
    </p:spTree>
    <p:extLst>
      <p:ext uri="{BB962C8B-B14F-4D97-AF65-F5344CB8AC3E}">
        <p14:creationId xmlns:p14="http://schemas.microsoft.com/office/powerpoint/2010/main" val="80391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ŽIVOTNÍ OSUDY</a:t>
            </a:r>
            <a:endParaRPr lang="cs-CZ" sz="3600" dirty="0">
              <a:solidFill>
                <a:srgbClr val="FF0000"/>
              </a:solidFill>
            </a:endParaRPr>
          </a:p>
        </p:txBody>
      </p:sp>
      <p:sp>
        <p:nvSpPr>
          <p:cNvPr id="5" name="Podnadpis 2"/>
          <p:cNvSpPr txBox="1">
            <a:spLocks/>
          </p:cNvSpPr>
          <p:nvPr/>
        </p:nvSpPr>
        <p:spPr>
          <a:xfrm>
            <a:off x="539552" y="1275606"/>
            <a:ext cx="7992888" cy="3312368"/>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342900" indent="-342900">
              <a:buFont typeface="Arial" panose="020B0604020202020204" pitchFamily="34" charset="0"/>
              <a:buChar char="•"/>
            </a:pPr>
            <a:r>
              <a:rPr lang="cs-CZ" sz="1400" dirty="0">
                <a:solidFill>
                  <a:schemeClr val="bg1"/>
                </a:solidFill>
              </a:rPr>
              <a:t>narodil se 15. ledna 1622 v Paříži </a:t>
            </a:r>
          </a:p>
          <a:p>
            <a:pPr marL="342900" indent="-342900">
              <a:buFont typeface="Arial" panose="020B0604020202020204" pitchFamily="34" charset="0"/>
              <a:buChar char="•"/>
            </a:pPr>
            <a:r>
              <a:rPr lang="cs-CZ" sz="1400" dirty="0">
                <a:solidFill>
                  <a:schemeClr val="bg1"/>
                </a:solidFill>
              </a:rPr>
              <a:t>studium práv nedokončil a proti vůli rodiny (především otce) se dal na divadelní kariéru (proto používal pseudonym Moli</a:t>
            </a:r>
            <a:r>
              <a:rPr lang="cs-CZ" sz="1400" dirty="0">
                <a:solidFill>
                  <a:schemeClr val="bg1"/>
                </a:solidFill>
                <a:cs typeface="Times New Roman"/>
              </a:rPr>
              <a:t>èr</a:t>
            </a:r>
            <a:r>
              <a:rPr lang="cs-CZ" sz="1400" dirty="0">
                <a:solidFill>
                  <a:schemeClr val="bg1"/>
                </a:solidFill>
              </a:rPr>
              <a:t>e</a:t>
            </a:r>
            <a:r>
              <a:rPr lang="cs-CZ" sz="1400" dirty="0" smtClean="0">
                <a:solidFill>
                  <a:schemeClr val="bg1"/>
                </a:solidFill>
              </a:rPr>
              <a:t>)</a:t>
            </a:r>
          </a:p>
          <a:p>
            <a:pPr marL="342900" indent="-342900">
              <a:buFont typeface="Arial" panose="020B0604020202020204" pitchFamily="34" charset="0"/>
              <a:buChar char="•"/>
            </a:pPr>
            <a:r>
              <a:rPr lang="cs-CZ" sz="1400" dirty="0">
                <a:solidFill>
                  <a:schemeClr val="bg1"/>
                </a:solidFill>
              </a:rPr>
              <a:t>z</a:t>
            </a:r>
            <a:r>
              <a:rPr lang="cs-CZ" sz="1400" dirty="0" smtClean="0">
                <a:solidFill>
                  <a:schemeClr val="bg1"/>
                </a:solidFill>
              </a:rPr>
              <a:t>aložil si vlastní kočovnou společnost s názvem </a:t>
            </a:r>
            <a:r>
              <a:rPr lang="cs-CZ" sz="1400" dirty="0" smtClean="0">
                <a:solidFill>
                  <a:srgbClr val="FFFF00"/>
                </a:solidFill>
              </a:rPr>
              <a:t>Skvělé divadlo, </a:t>
            </a:r>
            <a:r>
              <a:rPr lang="cs-CZ" sz="1400" dirty="0" smtClean="0">
                <a:solidFill>
                  <a:schemeClr val="bg1"/>
                </a:solidFill>
              </a:rPr>
              <a:t>které však zkrachovalo a Moli</a:t>
            </a:r>
            <a:r>
              <a:rPr lang="cs-CZ" sz="1400" dirty="0" smtClean="0">
                <a:solidFill>
                  <a:schemeClr val="bg1"/>
                </a:solidFill>
                <a:cs typeface="Times New Roman"/>
              </a:rPr>
              <a:t>ère skončil ve vězení pro dlužníky</a:t>
            </a:r>
          </a:p>
          <a:p>
            <a:pPr marL="342900" indent="-342900">
              <a:buFont typeface="Arial" panose="020B0604020202020204" pitchFamily="34" charset="0"/>
              <a:buChar char="•"/>
            </a:pPr>
            <a:r>
              <a:rPr lang="cs-CZ" sz="1400" dirty="0" smtClean="0">
                <a:solidFill>
                  <a:schemeClr val="bg1"/>
                </a:solidFill>
                <a:cs typeface="Times New Roman"/>
              </a:rPr>
              <a:t>následně </a:t>
            </a:r>
            <a:r>
              <a:rPr lang="cs-CZ" sz="1400" dirty="0" smtClean="0">
                <a:solidFill>
                  <a:srgbClr val="FFFF00"/>
                </a:solidFill>
                <a:cs typeface="Times New Roman"/>
              </a:rPr>
              <a:t>jezdil s kočovnou divadelní společností</a:t>
            </a:r>
            <a:r>
              <a:rPr lang="cs-CZ" sz="1400" dirty="0" smtClean="0">
                <a:solidFill>
                  <a:schemeClr val="bg1"/>
                </a:solidFill>
                <a:cs typeface="Times New Roman"/>
              </a:rPr>
              <a:t>, ve které později dělal ředitele, působil zde i jako </a:t>
            </a:r>
            <a:r>
              <a:rPr lang="cs-CZ" sz="1400" dirty="0" smtClean="0">
                <a:solidFill>
                  <a:srgbClr val="FFFF00"/>
                </a:solidFill>
                <a:cs typeface="Times New Roman"/>
              </a:rPr>
              <a:t>herec</a:t>
            </a:r>
          </a:p>
          <a:p>
            <a:pPr marL="342900" indent="-342900">
              <a:buFont typeface="Arial" panose="020B0604020202020204" pitchFamily="34" charset="0"/>
              <a:buChar char="•"/>
            </a:pPr>
            <a:r>
              <a:rPr lang="cs-CZ" sz="1400" dirty="0">
                <a:solidFill>
                  <a:schemeClr val="bg1"/>
                </a:solidFill>
                <a:cs typeface="Times New Roman"/>
              </a:rPr>
              <a:t>j</a:t>
            </a:r>
            <a:r>
              <a:rPr lang="cs-CZ" sz="1400" dirty="0" smtClean="0">
                <a:solidFill>
                  <a:schemeClr val="bg1"/>
                </a:solidFill>
                <a:cs typeface="Times New Roman"/>
              </a:rPr>
              <a:t>eho hry se staly velmi populární, už od počátku bylo jasné, že jde o autora mimořádného talentu</a:t>
            </a:r>
          </a:p>
          <a:p>
            <a:pPr marL="342900" indent="-342900">
              <a:buFont typeface="Arial" panose="020B0604020202020204" pitchFamily="34" charset="0"/>
              <a:buChar char="•"/>
            </a:pPr>
            <a:r>
              <a:rPr lang="cs-CZ" sz="1400" dirty="0">
                <a:solidFill>
                  <a:schemeClr val="bg1"/>
                </a:solidFill>
                <a:cs typeface="Times New Roman"/>
              </a:rPr>
              <a:t>b</a:t>
            </a:r>
            <a:r>
              <a:rPr lang="cs-CZ" sz="1400" dirty="0" smtClean="0">
                <a:solidFill>
                  <a:schemeClr val="bg1"/>
                </a:solidFill>
                <a:cs typeface="Times New Roman"/>
              </a:rPr>
              <a:t>yl typickým </a:t>
            </a:r>
            <a:r>
              <a:rPr lang="cs-CZ" sz="1400" dirty="0" smtClean="0">
                <a:solidFill>
                  <a:srgbClr val="FFFF00"/>
                </a:solidFill>
                <a:cs typeface="Times New Roman"/>
              </a:rPr>
              <a:t>enfant terrible</a:t>
            </a:r>
            <a:r>
              <a:rPr lang="cs-CZ" sz="1400" dirty="0" smtClean="0">
                <a:solidFill>
                  <a:schemeClr val="bg1"/>
                </a:solidFill>
                <a:cs typeface="Times New Roman"/>
              </a:rPr>
              <a:t>  - velmi konfliktní, otevřeností a prostořekostí si nadělal mnoho nepřátel, kvůli svému talentu měl však i mnoho ochránců včetně slavného krále Ludvíka XIV. („Král Slunce“, milovník umění)</a:t>
            </a:r>
          </a:p>
          <a:p>
            <a:endParaRPr lang="cs-CZ" sz="1400" dirty="0">
              <a:solidFill>
                <a:srgbClr val="FFFF00"/>
              </a:solidFill>
            </a:endParaRPr>
          </a:p>
        </p:txBody>
      </p:sp>
    </p:spTree>
    <p:extLst>
      <p:ext uri="{BB962C8B-B14F-4D97-AF65-F5344CB8AC3E}">
        <p14:creationId xmlns:p14="http://schemas.microsoft.com/office/powerpoint/2010/main" val="117900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ŽIVOTNÍ OSUDY</a:t>
            </a:r>
            <a:endParaRPr lang="cs-CZ" sz="3600" dirty="0">
              <a:solidFill>
                <a:srgbClr val="FF0000"/>
              </a:solidFill>
            </a:endParaRPr>
          </a:p>
        </p:txBody>
      </p:sp>
      <p:sp>
        <p:nvSpPr>
          <p:cNvPr id="5" name="Podnadpis 2"/>
          <p:cNvSpPr txBox="1">
            <a:spLocks/>
          </p:cNvSpPr>
          <p:nvPr/>
        </p:nvSpPr>
        <p:spPr>
          <a:xfrm>
            <a:off x="539552" y="1347614"/>
            <a:ext cx="7992888" cy="3312368"/>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342900" indent="-342900">
              <a:buFont typeface="Arial" panose="020B0604020202020204" pitchFamily="34" charset="0"/>
              <a:buChar char="•"/>
            </a:pPr>
            <a:r>
              <a:rPr lang="cs-CZ" sz="1400" dirty="0" smtClean="0">
                <a:solidFill>
                  <a:schemeClr val="bg1"/>
                </a:solidFill>
                <a:cs typeface="Times New Roman"/>
              </a:rPr>
              <a:t>díky tomu se po svém návratu do Paříže stal organizátorem společenského života u královského dvora</a:t>
            </a:r>
          </a:p>
          <a:p>
            <a:pPr marL="342900" indent="-342900">
              <a:buFont typeface="Arial" panose="020B0604020202020204" pitchFamily="34" charset="0"/>
              <a:buChar char="•"/>
            </a:pPr>
            <a:r>
              <a:rPr lang="cs-CZ" sz="1400" dirty="0" smtClean="0">
                <a:solidFill>
                  <a:schemeClr val="bg1"/>
                </a:solidFill>
                <a:cs typeface="Times New Roman"/>
              </a:rPr>
              <a:t>zemřel 17. února 1673 asi hodinu poté, co odehrál na jevišti ve své vlastní hře roli hypochondra   </a:t>
            </a:r>
            <a:endParaRPr lang="cs-CZ" sz="1400" dirty="0">
              <a:solidFill>
                <a:srgbClr val="FFFF00"/>
              </a:solidFill>
            </a:endParaRPr>
          </a:p>
          <a:p>
            <a:endParaRPr lang="cs-CZ" sz="1400" dirty="0">
              <a:solidFill>
                <a:srgbClr val="FFFF00"/>
              </a:solidFill>
            </a:endParaRPr>
          </a:p>
        </p:txBody>
      </p:sp>
      <p:pic>
        <p:nvPicPr>
          <p:cNvPr id="2050" name="Picture 2" descr="File:Jean-Léon Gérôme - Louis XIV and Moliere.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4038" y="2299835"/>
            <a:ext cx="4022068" cy="2232248"/>
          </a:xfrm>
          <a:prstGeom prst="rect">
            <a:avLst/>
          </a:prstGeom>
          <a:noFill/>
          <a:extLst>
            <a:ext uri="{909E8E84-426E-40DD-AFC4-6F175D3DCCD1}">
              <a14:hiddenFill xmlns:a14="http://schemas.microsoft.com/office/drawing/2010/main">
                <a:solidFill>
                  <a:srgbClr val="FFFFFF"/>
                </a:solidFill>
              </a14:hiddenFill>
            </a:ext>
          </a:extLst>
        </p:spPr>
      </p:pic>
      <p:sp>
        <p:nvSpPr>
          <p:cNvPr id="6" name="Podnadpis 2"/>
          <p:cNvSpPr txBox="1">
            <a:spLocks/>
          </p:cNvSpPr>
          <p:nvPr/>
        </p:nvSpPr>
        <p:spPr>
          <a:xfrm>
            <a:off x="1476654" y="4532083"/>
            <a:ext cx="4176464" cy="662899"/>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400" dirty="0" smtClean="0">
                <a:solidFill>
                  <a:srgbClr val="FFFF00"/>
                </a:solidFill>
              </a:rPr>
              <a:t>Moli</a:t>
            </a:r>
            <a:r>
              <a:rPr lang="cs-CZ" sz="1400" dirty="0" smtClean="0">
                <a:solidFill>
                  <a:srgbClr val="FFFF00"/>
                </a:solidFill>
                <a:latin typeface="Times New Roman"/>
                <a:cs typeface="Times New Roman"/>
              </a:rPr>
              <a:t>ère baví Ludvíka XIV. a celou jeho společnost         u večeře (obraz malíře </a:t>
            </a:r>
            <a:r>
              <a:rPr lang="cs-CZ" sz="1400" dirty="0" err="1" smtClean="0">
                <a:solidFill>
                  <a:srgbClr val="FFFF00"/>
                </a:solidFill>
                <a:latin typeface="Times New Roman"/>
                <a:cs typeface="Times New Roman"/>
              </a:rPr>
              <a:t>Ger</a:t>
            </a:r>
            <a:r>
              <a:rPr lang="cs-CZ" sz="1400" dirty="0" err="1" smtClean="0">
                <a:solidFill>
                  <a:srgbClr val="FFFF00"/>
                </a:solidFill>
                <a:latin typeface="Times New Roman" panose="02020603050405020304" pitchFamily="18" charset="0"/>
                <a:cs typeface="Times New Roman" panose="02020603050405020304" pitchFamily="18" charset="0"/>
              </a:rPr>
              <a:t>ôma</a:t>
            </a:r>
            <a:r>
              <a:rPr lang="cs-CZ" sz="1400" dirty="0" smtClean="0">
                <a:solidFill>
                  <a:srgbClr val="FFFF00"/>
                </a:solidFill>
                <a:latin typeface="Times New Roman" panose="02020603050405020304" pitchFamily="18" charset="0"/>
                <a:cs typeface="Times New Roman" panose="02020603050405020304" pitchFamily="18" charset="0"/>
              </a:rPr>
              <a:t>)</a:t>
            </a:r>
            <a:endParaRPr lang="cs-CZ" sz="1400" dirty="0">
              <a:solidFill>
                <a:srgbClr val="FFFF00"/>
              </a:solidFill>
              <a:latin typeface="Times New Roman" panose="02020603050405020304" pitchFamily="18" charset="0"/>
              <a:cs typeface="Times New Roman" panose="02020603050405020304" pitchFamily="18" charset="0"/>
            </a:endParaRPr>
          </a:p>
        </p:txBody>
      </p:sp>
      <p:pic>
        <p:nvPicPr>
          <p:cNvPr id="2054" name="Picture 6" descr="Louis XIV of France.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13543" y="2369542"/>
            <a:ext cx="1548172" cy="2202627"/>
          </a:xfrm>
          <a:prstGeom prst="rect">
            <a:avLst/>
          </a:prstGeom>
          <a:noFill/>
          <a:extLst>
            <a:ext uri="{909E8E84-426E-40DD-AFC4-6F175D3DCCD1}">
              <a14:hiddenFill xmlns:a14="http://schemas.microsoft.com/office/drawing/2010/main">
                <a:solidFill>
                  <a:srgbClr val="FFFFFF"/>
                </a:solidFill>
              </a14:hiddenFill>
            </a:ext>
          </a:extLst>
        </p:spPr>
      </p:pic>
      <p:sp>
        <p:nvSpPr>
          <p:cNvPr id="8" name="Podnadpis 2"/>
          <p:cNvSpPr txBox="1">
            <a:spLocks/>
          </p:cNvSpPr>
          <p:nvPr/>
        </p:nvSpPr>
        <p:spPr>
          <a:xfrm>
            <a:off x="5526106" y="4598681"/>
            <a:ext cx="2664296" cy="45645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ctr"/>
            <a:r>
              <a:rPr lang="cs-CZ" sz="1400" dirty="0">
                <a:solidFill>
                  <a:srgbClr val="FFFF00"/>
                </a:solidFill>
              </a:rPr>
              <a:t>f</a:t>
            </a:r>
            <a:r>
              <a:rPr lang="cs-CZ" sz="1400" dirty="0" smtClean="0">
                <a:solidFill>
                  <a:srgbClr val="FFFF00"/>
                </a:solidFill>
              </a:rPr>
              <a:t>rancouzský král Ludvík XIV. </a:t>
            </a:r>
            <a:endParaRPr lang="cs-CZ" sz="1400" dirty="0">
              <a:solidFill>
                <a:srgbClr val="FFFF00"/>
              </a:solidFill>
            </a:endParaRPr>
          </a:p>
        </p:txBody>
      </p:sp>
    </p:spTree>
    <p:extLst>
      <p:ext uri="{BB962C8B-B14F-4D97-AF65-F5344CB8AC3E}">
        <p14:creationId xmlns:p14="http://schemas.microsoft.com/office/powerpoint/2010/main" val="1490771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DÍLO</a:t>
            </a:r>
            <a:endParaRPr lang="cs-CZ" sz="3600" dirty="0">
              <a:solidFill>
                <a:srgbClr val="FF0000"/>
              </a:solidFill>
            </a:endParaRPr>
          </a:p>
        </p:txBody>
      </p:sp>
      <p:sp>
        <p:nvSpPr>
          <p:cNvPr id="5" name="Podnadpis 2"/>
          <p:cNvSpPr txBox="1">
            <a:spLocks/>
          </p:cNvSpPr>
          <p:nvPr/>
        </p:nvSpPr>
        <p:spPr>
          <a:xfrm>
            <a:off x="539552" y="1334019"/>
            <a:ext cx="7992888" cy="3312368"/>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342900" indent="-342900">
              <a:buFont typeface="Arial" panose="020B0604020202020204" pitchFamily="34" charset="0"/>
              <a:buChar char="•"/>
            </a:pPr>
            <a:r>
              <a:rPr lang="cs-CZ" sz="1600" dirty="0">
                <a:solidFill>
                  <a:schemeClr val="bg1"/>
                </a:solidFill>
                <a:cs typeface="Times New Roman"/>
              </a:rPr>
              <a:t>j</a:t>
            </a:r>
            <a:r>
              <a:rPr lang="cs-CZ" sz="1600" dirty="0" smtClean="0">
                <a:solidFill>
                  <a:schemeClr val="bg1"/>
                </a:solidFill>
                <a:cs typeface="Times New Roman"/>
              </a:rPr>
              <a:t>e autorem celkem </a:t>
            </a:r>
            <a:r>
              <a:rPr lang="cs-CZ" sz="1600" dirty="0" smtClean="0">
                <a:solidFill>
                  <a:srgbClr val="FFFF00"/>
                </a:solidFill>
                <a:cs typeface="Times New Roman"/>
              </a:rPr>
              <a:t>33 děl</a:t>
            </a:r>
            <a:r>
              <a:rPr lang="cs-CZ" sz="1600" dirty="0" smtClean="0">
                <a:solidFill>
                  <a:schemeClr val="bg1"/>
                </a:solidFill>
                <a:cs typeface="Times New Roman"/>
              </a:rPr>
              <a:t>, ve své tvorbě čerpá mj. i z antické komedie, </a:t>
            </a:r>
            <a:r>
              <a:rPr lang="cs-CZ" sz="1600" dirty="0" err="1" smtClean="0">
                <a:solidFill>
                  <a:schemeClr val="bg1"/>
                </a:solidFill>
                <a:cs typeface="Times New Roman"/>
              </a:rPr>
              <a:t>commedie</a:t>
            </a:r>
            <a:r>
              <a:rPr lang="cs-CZ" sz="1600" dirty="0" smtClean="0">
                <a:solidFill>
                  <a:schemeClr val="bg1"/>
                </a:solidFill>
                <a:cs typeface="Times New Roman"/>
              </a:rPr>
              <a:t> dell´arte atd.</a:t>
            </a:r>
          </a:p>
          <a:p>
            <a:pPr marL="342900" indent="-342900">
              <a:buFont typeface="Arial" panose="020B0604020202020204" pitchFamily="34" charset="0"/>
              <a:buChar char="•"/>
            </a:pPr>
            <a:r>
              <a:rPr lang="cs-CZ" sz="1600" dirty="0" smtClean="0">
                <a:solidFill>
                  <a:schemeClr val="bg1"/>
                </a:solidFill>
                <a:cs typeface="Times New Roman"/>
              </a:rPr>
              <a:t>často však záměrně </a:t>
            </a:r>
            <a:r>
              <a:rPr lang="cs-CZ" sz="1600" dirty="0" smtClean="0">
                <a:solidFill>
                  <a:srgbClr val="FFFF00"/>
                </a:solidFill>
                <a:cs typeface="Times New Roman"/>
              </a:rPr>
              <a:t>porušuje vžitá  pravidla dramatu</a:t>
            </a:r>
            <a:r>
              <a:rPr lang="cs-CZ" sz="1600" dirty="0" smtClean="0">
                <a:solidFill>
                  <a:schemeClr val="bg1"/>
                </a:solidFill>
                <a:cs typeface="Times New Roman"/>
              </a:rPr>
              <a:t> – jednota místa, času, děje nebo používání tragických prvků v komedii</a:t>
            </a:r>
            <a:endParaRPr lang="cs-CZ" sz="1600" dirty="0" smtClean="0">
              <a:solidFill>
                <a:srgbClr val="FFFF00"/>
              </a:solidFill>
              <a:cs typeface="Times New Roman"/>
            </a:endParaRPr>
          </a:p>
          <a:p>
            <a:pPr marL="342900" indent="-342900">
              <a:buFont typeface="Arial" panose="020B0604020202020204" pitchFamily="34" charset="0"/>
              <a:buChar char="•"/>
            </a:pPr>
            <a:r>
              <a:rPr lang="cs-CZ" sz="1600" dirty="0" smtClean="0">
                <a:solidFill>
                  <a:schemeClr val="bg1"/>
                </a:solidFill>
                <a:cs typeface="Times New Roman"/>
              </a:rPr>
              <a:t>ve svých komediích se Moli</a:t>
            </a:r>
            <a:r>
              <a:rPr lang="cs-CZ" sz="1600" dirty="0" smtClean="0">
                <a:solidFill>
                  <a:schemeClr val="bg1"/>
                </a:solidFill>
                <a:latin typeface="Times New Roman"/>
                <a:cs typeface="Times New Roman"/>
              </a:rPr>
              <a:t>ère </a:t>
            </a:r>
            <a:r>
              <a:rPr lang="cs-CZ" sz="1600" dirty="0" smtClean="0">
                <a:solidFill>
                  <a:srgbClr val="FFFF00"/>
                </a:solidFill>
                <a:latin typeface="Times New Roman"/>
                <a:cs typeface="Times New Roman"/>
              </a:rPr>
              <a:t>vysmívá negativním lidským vlastnostem </a:t>
            </a:r>
            <a:r>
              <a:rPr lang="cs-CZ" sz="1600" dirty="0" smtClean="0">
                <a:solidFill>
                  <a:schemeClr val="bg1"/>
                </a:solidFill>
                <a:latin typeface="Times New Roman"/>
                <a:cs typeface="Times New Roman"/>
              </a:rPr>
              <a:t>– lakomství, chamtivosti, pokrytectví, přetvářce, mravokárcovství atd. </a:t>
            </a:r>
            <a:endParaRPr lang="cs-CZ" sz="1600" dirty="0" smtClean="0">
              <a:solidFill>
                <a:schemeClr val="bg1"/>
              </a:solidFill>
              <a:cs typeface="Times New Roman"/>
            </a:endParaRPr>
          </a:p>
          <a:p>
            <a:pPr marL="342900" indent="-342900">
              <a:buFont typeface="Arial" panose="020B0604020202020204" pitchFamily="34" charset="0"/>
              <a:buChar char="•"/>
            </a:pPr>
            <a:r>
              <a:rPr lang="cs-CZ" sz="1600" dirty="0">
                <a:solidFill>
                  <a:schemeClr val="bg1"/>
                </a:solidFill>
                <a:cs typeface="Times New Roman"/>
              </a:rPr>
              <a:t>p</a:t>
            </a:r>
            <a:r>
              <a:rPr lang="cs-CZ" sz="1600" dirty="0" smtClean="0">
                <a:solidFill>
                  <a:schemeClr val="bg1"/>
                </a:solidFill>
                <a:cs typeface="Times New Roman"/>
              </a:rPr>
              <a:t>rvoplánový příběh nebývá složitý (láska, nevěra), třebaže se děj často hodně komplikuje (záměny, omyly, klasická „překvapení“)</a:t>
            </a:r>
          </a:p>
          <a:p>
            <a:pPr marL="342900" indent="-342900">
              <a:buFont typeface="Arial" panose="020B0604020202020204" pitchFamily="34" charset="0"/>
              <a:buChar char="•"/>
            </a:pPr>
            <a:r>
              <a:rPr lang="cs-CZ" sz="1600" dirty="0" smtClean="0">
                <a:solidFill>
                  <a:schemeClr val="bg1"/>
                </a:solidFill>
                <a:cs typeface="Times New Roman"/>
              </a:rPr>
              <a:t>velmi výrazné je však prokreslení postav a velmi bohatý je i slovník, který Moli</a:t>
            </a:r>
            <a:r>
              <a:rPr lang="cs-CZ" sz="1600" dirty="0" smtClean="0">
                <a:solidFill>
                  <a:schemeClr val="bg1"/>
                </a:solidFill>
                <a:latin typeface="Times New Roman"/>
                <a:cs typeface="Times New Roman"/>
              </a:rPr>
              <a:t>è</a:t>
            </a:r>
            <a:r>
              <a:rPr lang="cs-CZ" sz="1600" dirty="0" smtClean="0">
                <a:solidFill>
                  <a:schemeClr val="bg1"/>
                </a:solidFill>
                <a:cs typeface="Times New Roman"/>
              </a:rPr>
              <a:t>re používá (archaismy i neologismy, spisovné, hovorové i nářeční prvky), užívaný jazyk přesně odpovídá charakteru postav, stejně tak přizpůsobuje jazyk i publiku, pro nějž je hra určena</a:t>
            </a:r>
          </a:p>
          <a:p>
            <a:endParaRPr lang="cs-CZ" sz="1600" dirty="0">
              <a:solidFill>
                <a:srgbClr val="FFFF00"/>
              </a:solidFill>
            </a:endParaRPr>
          </a:p>
        </p:txBody>
      </p:sp>
    </p:spTree>
    <p:extLst>
      <p:ext uri="{BB962C8B-B14F-4D97-AF65-F5344CB8AC3E}">
        <p14:creationId xmlns:p14="http://schemas.microsoft.com/office/powerpoint/2010/main" val="3451502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DÍLO</a:t>
            </a:r>
            <a:endParaRPr lang="cs-CZ" sz="3600" dirty="0">
              <a:solidFill>
                <a:srgbClr val="FF0000"/>
              </a:solidFill>
            </a:endParaRPr>
          </a:p>
        </p:txBody>
      </p:sp>
      <p:sp>
        <p:nvSpPr>
          <p:cNvPr id="5" name="Podnadpis 2"/>
          <p:cNvSpPr txBox="1">
            <a:spLocks/>
          </p:cNvSpPr>
          <p:nvPr/>
        </p:nvSpPr>
        <p:spPr>
          <a:xfrm>
            <a:off x="539552" y="1347614"/>
            <a:ext cx="5976664" cy="3312368"/>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342900" indent="-342900">
              <a:buFont typeface="Arial" panose="020B0604020202020204" pitchFamily="34" charset="0"/>
              <a:buChar char="•"/>
            </a:pPr>
            <a:r>
              <a:rPr lang="cs-CZ" sz="1600" dirty="0" smtClean="0">
                <a:solidFill>
                  <a:srgbClr val="FFFF00"/>
                </a:solidFill>
                <a:cs typeface="Times New Roman"/>
              </a:rPr>
              <a:t>Lakomec</a:t>
            </a:r>
          </a:p>
          <a:p>
            <a:pPr marL="800100" lvl="1" indent="-342900" algn="l">
              <a:buFont typeface="Wingdings" panose="05000000000000000000" pitchFamily="2" charset="2"/>
              <a:buChar char="Ø"/>
            </a:pPr>
            <a:r>
              <a:rPr lang="cs-CZ" sz="1600" dirty="0">
                <a:solidFill>
                  <a:schemeClr val="bg1"/>
                </a:solidFill>
                <a:cs typeface="Times New Roman"/>
              </a:rPr>
              <a:t>s</a:t>
            </a:r>
            <a:r>
              <a:rPr lang="cs-CZ" sz="1600" dirty="0" smtClean="0">
                <a:solidFill>
                  <a:schemeClr val="bg1"/>
                </a:solidFill>
                <a:cs typeface="Times New Roman"/>
              </a:rPr>
              <a:t>lavná komedie o chamtivém starci </a:t>
            </a:r>
            <a:r>
              <a:rPr lang="cs-CZ" sz="1600" dirty="0" smtClean="0">
                <a:solidFill>
                  <a:srgbClr val="FFFF00"/>
                </a:solidFill>
                <a:cs typeface="Times New Roman"/>
              </a:rPr>
              <a:t>Harpagonovi, pro nějž jsou jediným smyslem života peníze</a:t>
            </a:r>
          </a:p>
          <a:p>
            <a:pPr marL="800100" lvl="1" indent="-342900" algn="l">
              <a:buFont typeface="Wingdings" panose="05000000000000000000" pitchFamily="2" charset="2"/>
              <a:buChar char="Ø"/>
            </a:pPr>
            <a:r>
              <a:rPr lang="cs-CZ" sz="1600" dirty="0">
                <a:solidFill>
                  <a:schemeClr val="bg1"/>
                </a:solidFill>
                <a:cs typeface="Times New Roman"/>
              </a:rPr>
              <a:t>h</a:t>
            </a:r>
            <a:r>
              <a:rPr lang="cs-CZ" sz="1600" dirty="0" smtClean="0">
                <a:solidFill>
                  <a:schemeClr val="bg1"/>
                </a:solidFill>
                <a:cs typeface="Times New Roman"/>
              </a:rPr>
              <a:t>ra se dočkala mnoha zpracování, role Harpagona se ve filmu ujal např. slavný francouzský herec Louis de </a:t>
            </a:r>
            <a:r>
              <a:rPr lang="cs-CZ" sz="1600" dirty="0" err="1" smtClean="0">
                <a:solidFill>
                  <a:schemeClr val="bg1"/>
                </a:solidFill>
                <a:cs typeface="Times New Roman"/>
              </a:rPr>
              <a:t>Fun</a:t>
            </a:r>
            <a:r>
              <a:rPr lang="cs-CZ" sz="1600" dirty="0" err="1" smtClean="0">
                <a:solidFill>
                  <a:schemeClr val="bg1"/>
                </a:solidFill>
                <a:latin typeface="Times New Roman"/>
                <a:cs typeface="Times New Roman"/>
              </a:rPr>
              <a:t>è</a:t>
            </a:r>
            <a:r>
              <a:rPr lang="cs-CZ" sz="1600" dirty="0" err="1" smtClean="0">
                <a:solidFill>
                  <a:schemeClr val="bg1"/>
                </a:solidFill>
                <a:cs typeface="Times New Roman"/>
              </a:rPr>
              <a:t>s</a:t>
            </a:r>
            <a:r>
              <a:rPr lang="cs-CZ" sz="1600" dirty="0" smtClean="0">
                <a:solidFill>
                  <a:schemeClr val="bg1"/>
                </a:solidFill>
                <a:cs typeface="Times New Roman"/>
              </a:rPr>
              <a:t>, u nás je známá role Harpagona v televizním podání Františka Filipovského (shodou náhod skvělého dabéra právě Louis de </a:t>
            </a:r>
            <a:r>
              <a:rPr lang="cs-CZ" sz="1600" dirty="0" err="1" smtClean="0">
                <a:solidFill>
                  <a:schemeClr val="bg1"/>
                </a:solidFill>
                <a:cs typeface="Times New Roman"/>
              </a:rPr>
              <a:t>Fun</a:t>
            </a:r>
            <a:r>
              <a:rPr lang="cs-CZ" sz="1600" dirty="0" err="1" smtClean="0">
                <a:solidFill>
                  <a:schemeClr val="bg1"/>
                </a:solidFill>
                <a:latin typeface="Times New Roman"/>
                <a:cs typeface="Times New Roman"/>
              </a:rPr>
              <a:t>è</a:t>
            </a:r>
            <a:r>
              <a:rPr lang="cs-CZ" sz="1600" dirty="0" err="1" smtClean="0">
                <a:solidFill>
                  <a:schemeClr val="bg1"/>
                </a:solidFill>
                <a:cs typeface="Times New Roman"/>
              </a:rPr>
              <a:t>se</a:t>
            </a:r>
            <a:r>
              <a:rPr lang="cs-CZ" sz="1600" dirty="0" smtClean="0">
                <a:solidFill>
                  <a:schemeClr val="bg1"/>
                </a:solidFill>
                <a:cs typeface="Times New Roman"/>
              </a:rPr>
              <a:t>) </a:t>
            </a:r>
          </a:p>
          <a:p>
            <a:pPr marL="800100" lvl="1" indent="-342900" algn="l">
              <a:buFont typeface="Wingdings" panose="05000000000000000000" pitchFamily="2" charset="2"/>
              <a:buChar char="Ø"/>
            </a:pPr>
            <a:r>
              <a:rPr lang="cs-CZ" sz="1600" dirty="0">
                <a:solidFill>
                  <a:schemeClr val="bg1"/>
                </a:solidFill>
                <a:cs typeface="Times New Roman"/>
              </a:rPr>
              <a:t>s</a:t>
            </a:r>
            <a:r>
              <a:rPr lang="cs-CZ" sz="1600" dirty="0" smtClean="0">
                <a:solidFill>
                  <a:schemeClr val="bg1"/>
                </a:solidFill>
                <a:cs typeface="Times New Roman"/>
              </a:rPr>
              <a:t>lovo Harpagon následně přešlo i do běžné mluvy jako synonymum pro lakomce </a:t>
            </a:r>
          </a:p>
          <a:p>
            <a:endParaRPr lang="cs-CZ" sz="1600" dirty="0">
              <a:solidFill>
                <a:srgbClr val="FFFF00"/>
              </a:solidFill>
            </a:endParaRPr>
          </a:p>
        </p:txBody>
      </p:sp>
      <p:pic>
        <p:nvPicPr>
          <p:cNvPr id="4098" name="Picture 2" descr="File:Harpagon Pouget.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8264" y="1563638"/>
            <a:ext cx="1800200" cy="2461918"/>
          </a:xfrm>
          <a:prstGeom prst="rect">
            <a:avLst/>
          </a:prstGeom>
          <a:noFill/>
          <a:extLst>
            <a:ext uri="{909E8E84-426E-40DD-AFC4-6F175D3DCCD1}">
              <a14:hiddenFill xmlns:a14="http://schemas.microsoft.com/office/drawing/2010/main">
                <a:solidFill>
                  <a:srgbClr val="FFFFFF"/>
                </a:solidFill>
              </a14:hiddenFill>
            </a:ext>
          </a:extLst>
        </p:spPr>
      </p:pic>
      <p:sp>
        <p:nvSpPr>
          <p:cNvPr id="6" name="Podnadpis 2"/>
          <p:cNvSpPr txBox="1">
            <a:spLocks/>
          </p:cNvSpPr>
          <p:nvPr/>
        </p:nvSpPr>
        <p:spPr>
          <a:xfrm>
            <a:off x="6660232" y="4151862"/>
            <a:ext cx="2664296" cy="45645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ctr"/>
            <a:r>
              <a:rPr lang="cs-CZ" sz="1400" dirty="0">
                <a:solidFill>
                  <a:srgbClr val="FFFF00"/>
                </a:solidFill>
              </a:rPr>
              <a:t>i</a:t>
            </a:r>
            <a:r>
              <a:rPr lang="cs-CZ" sz="1400" dirty="0" smtClean="0">
                <a:solidFill>
                  <a:srgbClr val="FFFF00"/>
                </a:solidFill>
              </a:rPr>
              <a:t>lustrace Harpagona z knihy                z 19. století </a:t>
            </a:r>
            <a:endParaRPr lang="cs-CZ" sz="1400" dirty="0">
              <a:solidFill>
                <a:srgbClr val="FFFF00"/>
              </a:solidFill>
            </a:endParaRPr>
          </a:p>
        </p:txBody>
      </p:sp>
    </p:spTree>
    <p:extLst>
      <p:ext uri="{BB962C8B-B14F-4D97-AF65-F5344CB8AC3E}">
        <p14:creationId xmlns:p14="http://schemas.microsoft.com/office/powerpoint/2010/main" val="4137454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2"/>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7133" y="123478"/>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DÍLO</a:t>
            </a:r>
            <a:endParaRPr lang="cs-CZ" sz="3600" dirty="0">
              <a:solidFill>
                <a:srgbClr val="FF0000"/>
              </a:solidFill>
            </a:endParaRPr>
          </a:p>
        </p:txBody>
      </p:sp>
      <p:grpSp>
        <p:nvGrpSpPr>
          <p:cNvPr id="3" name="Skupina 2"/>
          <p:cNvGrpSpPr/>
          <p:nvPr/>
        </p:nvGrpSpPr>
        <p:grpSpPr>
          <a:xfrm>
            <a:off x="6057950" y="1779662"/>
            <a:ext cx="2774652" cy="2400672"/>
            <a:chOff x="6012159" y="1419622"/>
            <a:chExt cx="2774652" cy="2400672"/>
          </a:xfrm>
        </p:grpSpPr>
        <p:sp>
          <p:nvSpPr>
            <p:cNvPr id="6" name="Podnadpis 2"/>
            <p:cNvSpPr txBox="1">
              <a:spLocks/>
            </p:cNvSpPr>
            <p:nvPr/>
          </p:nvSpPr>
          <p:spPr>
            <a:xfrm>
              <a:off x="6026858" y="3363838"/>
              <a:ext cx="2664296" cy="45645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ctr"/>
              <a:r>
                <a:rPr lang="cs-CZ" sz="1400" dirty="0">
                  <a:solidFill>
                    <a:srgbClr val="FFFF00"/>
                  </a:solidFill>
                </a:rPr>
                <a:t>d</a:t>
              </a:r>
              <a:r>
                <a:rPr lang="cs-CZ" sz="1400" dirty="0" smtClean="0">
                  <a:solidFill>
                    <a:srgbClr val="FFFF00"/>
                  </a:solidFill>
                </a:rPr>
                <a:t>va slavní „Lakomci“ – Louis de </a:t>
              </a:r>
              <a:r>
                <a:rPr lang="cs-CZ" sz="1400" dirty="0" err="1" smtClean="0">
                  <a:solidFill>
                    <a:srgbClr val="FFFF00"/>
                  </a:solidFill>
                </a:rPr>
                <a:t>Fun</a:t>
              </a:r>
              <a:r>
                <a:rPr lang="cs-CZ" sz="1400" dirty="0" err="1" smtClean="0">
                  <a:solidFill>
                    <a:srgbClr val="FFFF00"/>
                  </a:solidFill>
                  <a:latin typeface="Times New Roman"/>
                  <a:cs typeface="Times New Roman"/>
                </a:rPr>
                <a:t>ès</a:t>
              </a:r>
              <a:r>
                <a:rPr lang="cs-CZ" sz="1400" dirty="0" smtClean="0">
                  <a:solidFill>
                    <a:srgbClr val="FFFF00"/>
                  </a:solidFill>
                  <a:latin typeface="Times New Roman"/>
                  <a:cs typeface="Times New Roman"/>
                </a:rPr>
                <a:t> a </a:t>
              </a:r>
              <a:r>
                <a:rPr lang="cs-CZ" sz="1400" dirty="0" err="1" smtClean="0">
                  <a:solidFill>
                    <a:srgbClr val="FFFF00"/>
                  </a:solidFill>
                  <a:latin typeface="Times New Roman"/>
                  <a:cs typeface="Times New Roman"/>
                </a:rPr>
                <a:t>Franišek</a:t>
              </a:r>
              <a:r>
                <a:rPr lang="cs-CZ" sz="1400" dirty="0" smtClean="0">
                  <a:solidFill>
                    <a:srgbClr val="FFFF00"/>
                  </a:solidFill>
                  <a:latin typeface="Times New Roman"/>
                  <a:cs typeface="Times New Roman"/>
                </a:rPr>
                <a:t> Filipovský</a:t>
              </a:r>
              <a:r>
                <a:rPr lang="cs-CZ" sz="1400" dirty="0" smtClean="0">
                  <a:solidFill>
                    <a:srgbClr val="FFFF00"/>
                  </a:solidFill>
                </a:rPr>
                <a:t> </a:t>
              </a:r>
              <a:endParaRPr lang="cs-CZ" sz="1400" dirty="0">
                <a:solidFill>
                  <a:srgbClr val="FFFF00"/>
                </a:solidFill>
              </a:endParaRPr>
            </a:p>
          </p:txBody>
        </p:sp>
        <p:pic>
          <p:nvPicPr>
            <p:cNvPr id="6146" name="Picture 2" descr="Louis de Funès Wallpapers for Android screenshot #1"/>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2960" b="6896"/>
            <a:stretch/>
          </p:blipFill>
          <p:spPr bwMode="auto">
            <a:xfrm>
              <a:off x="6012159" y="1419622"/>
              <a:ext cx="1346847" cy="18002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ttp://kutzik.jirpa.cz/storage/200908310938_František%20Filipovský.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2494" y="1419622"/>
              <a:ext cx="1214317" cy="1800200"/>
            </a:xfrm>
            <a:prstGeom prst="rect">
              <a:avLst/>
            </a:prstGeom>
            <a:noFill/>
            <a:extLst>
              <a:ext uri="{909E8E84-426E-40DD-AFC4-6F175D3DCCD1}">
                <a14:hiddenFill xmlns:a14="http://schemas.microsoft.com/office/drawing/2010/main">
                  <a:solidFill>
                    <a:srgbClr val="FFFFFF"/>
                  </a:solidFill>
                </a14:hiddenFill>
              </a:ext>
            </a:extLst>
          </p:spPr>
        </p:pic>
      </p:grpSp>
      <p:sp>
        <p:nvSpPr>
          <p:cNvPr id="8" name="Podnadpis 2"/>
          <p:cNvSpPr txBox="1">
            <a:spLocks/>
          </p:cNvSpPr>
          <p:nvPr/>
        </p:nvSpPr>
        <p:spPr>
          <a:xfrm>
            <a:off x="179512" y="1203598"/>
            <a:ext cx="5616624" cy="3744416"/>
          </a:xfrm>
          <a:prstGeom prst="rect">
            <a:avLst/>
          </a:prstGeom>
          <a:solidFill>
            <a:schemeClr val="bg1"/>
          </a:solidFill>
          <a:ln w="25400">
            <a:solidFill>
              <a:srgbClr val="002060"/>
            </a:solidFill>
          </a:ln>
        </p:spPr>
        <p:txBody>
          <a:bodyPr vert="horz" lIns="91440" tIns="45720" rIns="91440" bIns="45720" numCol="1"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1600" b="1" dirty="0" smtClean="0">
                <a:solidFill>
                  <a:srgbClr val="002060"/>
                </a:solidFill>
              </a:rPr>
              <a:t>Harpagon</a:t>
            </a:r>
            <a:r>
              <a:rPr lang="cs-CZ" sz="1600" b="1" dirty="0">
                <a:solidFill>
                  <a:srgbClr val="002060"/>
                </a:solidFill>
              </a:rPr>
              <a:t>:</a:t>
            </a:r>
            <a:endParaRPr lang="cs-CZ" sz="1600" dirty="0">
              <a:solidFill>
                <a:srgbClr val="002060"/>
              </a:solidFill>
            </a:endParaRPr>
          </a:p>
          <a:p>
            <a:pPr algn="l"/>
            <a:r>
              <a:rPr lang="cs-CZ" sz="1600" i="1" dirty="0">
                <a:solidFill>
                  <a:srgbClr val="002060"/>
                </a:solidFill>
              </a:rPr>
              <a:t>(vběhne prostovlasý)</a:t>
            </a:r>
            <a:endParaRPr lang="cs-CZ" sz="1600" dirty="0">
              <a:solidFill>
                <a:srgbClr val="002060"/>
              </a:solidFill>
            </a:endParaRPr>
          </a:p>
          <a:p>
            <a:pPr algn="l"/>
            <a:r>
              <a:rPr lang="cs-CZ" sz="1600" dirty="0">
                <a:solidFill>
                  <a:srgbClr val="002060"/>
                </a:solidFill>
              </a:rPr>
              <a:t>Chyťte zloděje! Chyťte zloděje! Chyťte vraha! Stráž! Panebože na nebi! Je po mně! Zabili mě! Podřezali mě! Ukradli mi moje peníze! Kdo to mohl být? Kam se propad? Kde se skrývá? Kam se vrtnout, abych ho našel? Kam běžet? Kam neběžet? Není tamhle? Nebo tady? Kdo je to? Stůj! Vrať mi mé peníze, padouchu!</a:t>
            </a:r>
          </a:p>
          <a:p>
            <a:pPr algn="l"/>
            <a:r>
              <a:rPr lang="cs-CZ" sz="1600" i="1" dirty="0">
                <a:solidFill>
                  <a:srgbClr val="002060"/>
                </a:solidFill>
              </a:rPr>
              <a:t>(Popadne sebe samého za ruku)</a:t>
            </a:r>
            <a:endParaRPr lang="cs-CZ" sz="1600" dirty="0">
              <a:solidFill>
                <a:srgbClr val="002060"/>
              </a:solidFill>
            </a:endParaRPr>
          </a:p>
          <a:p>
            <a:pPr algn="l"/>
            <a:r>
              <a:rPr lang="cs-CZ" sz="1600" dirty="0">
                <a:solidFill>
                  <a:srgbClr val="002060"/>
                </a:solidFill>
              </a:rPr>
              <a:t>Fuj, to jsem já. Jsem z toho celý tumpachový: už nevím, kdo jsem, ani co dělám. Ach, peníze, penízky, vy moji zlatí drahouškové! Vzali mi vás! Jste pryč, a pryč je má opora, má útěcha, má radost! Pro mne je všemu konec! Nemám už, co bych na tomto světě pohledával! Bez vás nemohu žít! </a:t>
            </a:r>
          </a:p>
          <a:p>
            <a:pPr algn="l"/>
            <a:endParaRPr lang="cs-CZ" sz="1500" dirty="0">
              <a:solidFill>
                <a:srgbClr val="002060"/>
              </a:solidFill>
            </a:endParaRPr>
          </a:p>
        </p:txBody>
      </p:sp>
    </p:spTree>
    <p:extLst>
      <p:ext uri="{BB962C8B-B14F-4D97-AF65-F5344CB8AC3E}">
        <p14:creationId xmlns:p14="http://schemas.microsoft.com/office/powerpoint/2010/main" val="3729468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DÍLO</a:t>
            </a:r>
            <a:endParaRPr lang="cs-CZ" sz="3600" dirty="0">
              <a:solidFill>
                <a:srgbClr val="FF0000"/>
              </a:solidFill>
            </a:endParaRPr>
          </a:p>
        </p:txBody>
      </p:sp>
      <p:sp>
        <p:nvSpPr>
          <p:cNvPr id="5" name="Podnadpis 2"/>
          <p:cNvSpPr txBox="1">
            <a:spLocks/>
          </p:cNvSpPr>
          <p:nvPr/>
        </p:nvSpPr>
        <p:spPr>
          <a:xfrm>
            <a:off x="539552" y="1347614"/>
            <a:ext cx="4536504" cy="3528392"/>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342900" indent="-342900">
              <a:buFont typeface="Arial" panose="020B0604020202020204" pitchFamily="34" charset="0"/>
              <a:buChar char="•"/>
            </a:pPr>
            <a:r>
              <a:rPr lang="cs-CZ" sz="1600" dirty="0" smtClean="0">
                <a:solidFill>
                  <a:srgbClr val="FFFF00"/>
                </a:solidFill>
                <a:cs typeface="Times New Roman"/>
              </a:rPr>
              <a:t>Tartuffe (Pokrytec, Svatoušek)</a:t>
            </a:r>
          </a:p>
          <a:p>
            <a:pPr marL="800100" lvl="1" indent="-342900" algn="l">
              <a:buFont typeface="Wingdings" panose="05000000000000000000" pitchFamily="2" charset="2"/>
              <a:buChar char="Ø"/>
            </a:pPr>
            <a:r>
              <a:rPr lang="cs-CZ" sz="1600" dirty="0">
                <a:solidFill>
                  <a:schemeClr val="bg1"/>
                </a:solidFill>
                <a:cs typeface="Times New Roman"/>
              </a:rPr>
              <a:t>o</a:t>
            </a:r>
            <a:r>
              <a:rPr lang="cs-CZ" sz="1600" dirty="0" smtClean="0">
                <a:solidFill>
                  <a:schemeClr val="bg1"/>
                </a:solidFill>
                <a:cs typeface="Times New Roman"/>
              </a:rPr>
              <a:t>dvážná komedie kritizují pokrytecké </a:t>
            </a:r>
            <a:r>
              <a:rPr lang="cs-CZ" sz="1600" dirty="0" smtClean="0">
                <a:solidFill>
                  <a:srgbClr val="FFFF00"/>
                </a:solidFill>
                <a:cs typeface="Times New Roman"/>
              </a:rPr>
              <a:t>svatouškovství, namířena rovněž proti chování církve</a:t>
            </a:r>
          </a:p>
          <a:p>
            <a:pPr marL="800100" lvl="1" indent="-342900" algn="l">
              <a:buFont typeface="Wingdings" panose="05000000000000000000" pitchFamily="2" charset="2"/>
              <a:buChar char="Ø"/>
            </a:pPr>
            <a:r>
              <a:rPr lang="cs-CZ" sz="1600" dirty="0">
                <a:solidFill>
                  <a:schemeClr val="bg1"/>
                </a:solidFill>
                <a:cs typeface="Times New Roman"/>
              </a:rPr>
              <a:t>h</a:t>
            </a:r>
            <a:r>
              <a:rPr lang="cs-CZ" sz="1600" dirty="0" smtClean="0">
                <a:solidFill>
                  <a:schemeClr val="bg1"/>
                </a:solidFill>
                <a:cs typeface="Times New Roman"/>
              </a:rPr>
              <a:t>lavní hrdina svým „bohabojným, počestným</a:t>
            </a:r>
            <a:r>
              <a:rPr lang="cs-CZ" sz="1600" dirty="0">
                <a:solidFill>
                  <a:schemeClr val="bg1"/>
                </a:solidFill>
                <a:cs typeface="Times New Roman"/>
              </a:rPr>
              <a:t> </a:t>
            </a:r>
            <a:r>
              <a:rPr lang="cs-CZ" sz="1600" dirty="0" smtClean="0">
                <a:solidFill>
                  <a:schemeClr val="bg1"/>
                </a:solidFill>
                <a:cs typeface="Times New Roman"/>
              </a:rPr>
              <a:t>a mravním“ jednáním získá důvěru měšťana Orgona, kterého postupně okrade o majetek a o přízeň rodiny</a:t>
            </a:r>
          </a:p>
          <a:p>
            <a:pPr marL="800100" lvl="1" indent="-342900" algn="l">
              <a:buFont typeface="Wingdings" panose="05000000000000000000" pitchFamily="2" charset="2"/>
              <a:buChar char="Ø"/>
            </a:pPr>
            <a:r>
              <a:rPr lang="cs-CZ" sz="1600" dirty="0" smtClean="0">
                <a:solidFill>
                  <a:schemeClr val="bg1"/>
                </a:solidFill>
                <a:cs typeface="Times New Roman"/>
              </a:rPr>
              <a:t>Všechny problémy řeší až „deux ex machina“  - moudrý král, který  vrátí </a:t>
            </a:r>
            <a:r>
              <a:rPr lang="cs-CZ" sz="1600" dirty="0" err="1" smtClean="0">
                <a:solidFill>
                  <a:schemeClr val="bg1"/>
                </a:solidFill>
                <a:cs typeface="Times New Roman"/>
              </a:rPr>
              <a:t>Orgonovi</a:t>
            </a:r>
            <a:r>
              <a:rPr lang="cs-CZ" sz="1600" dirty="0" smtClean="0">
                <a:solidFill>
                  <a:schemeClr val="bg1"/>
                </a:solidFill>
                <a:cs typeface="Times New Roman"/>
              </a:rPr>
              <a:t> ztracený dům a Tartuffa uvězní</a:t>
            </a:r>
          </a:p>
          <a:p>
            <a:endParaRPr lang="cs-CZ" sz="1600" dirty="0">
              <a:solidFill>
                <a:srgbClr val="FFFF00"/>
              </a:solidFill>
            </a:endParaRPr>
          </a:p>
        </p:txBody>
      </p:sp>
      <p:sp>
        <p:nvSpPr>
          <p:cNvPr id="6" name="Podnadpis 2"/>
          <p:cNvSpPr txBox="1">
            <a:spLocks/>
          </p:cNvSpPr>
          <p:nvPr/>
        </p:nvSpPr>
        <p:spPr>
          <a:xfrm>
            <a:off x="6876256" y="4803998"/>
            <a:ext cx="2664296" cy="45645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ctr"/>
            <a:endParaRPr lang="cs-CZ" sz="1400" dirty="0">
              <a:solidFill>
                <a:srgbClr val="FFFF00"/>
              </a:solidFill>
            </a:endParaRPr>
          </a:p>
        </p:txBody>
      </p:sp>
      <p:sp>
        <p:nvSpPr>
          <p:cNvPr id="7" name="Podnadpis 2"/>
          <p:cNvSpPr txBox="1">
            <a:spLocks/>
          </p:cNvSpPr>
          <p:nvPr/>
        </p:nvSpPr>
        <p:spPr>
          <a:xfrm>
            <a:off x="5364088" y="1347613"/>
            <a:ext cx="3384376" cy="3684613"/>
          </a:xfrm>
          <a:prstGeom prst="rect">
            <a:avLst/>
          </a:prstGeom>
          <a:solidFill>
            <a:schemeClr val="bg1"/>
          </a:solidFill>
          <a:ln w="25400">
            <a:solidFill>
              <a:srgbClr val="002060"/>
            </a:solidFill>
          </a:ln>
        </p:spPr>
        <p:txBody>
          <a:bodyPr vert="horz" lIns="91440" tIns="45720" rIns="91440" bIns="45720" numCol="1"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1400" b="1" dirty="0">
                <a:solidFill>
                  <a:srgbClr val="002060"/>
                </a:solidFill>
              </a:rPr>
              <a:t>TARTUFFE</a:t>
            </a:r>
            <a:r>
              <a:rPr lang="cs-CZ" sz="1400" dirty="0">
                <a:solidFill>
                  <a:srgbClr val="002060"/>
                </a:solidFill>
              </a:rPr>
              <a:t> </a:t>
            </a:r>
          </a:p>
          <a:p>
            <a:pPr algn="l"/>
            <a:r>
              <a:rPr lang="cs-CZ" sz="1400" dirty="0">
                <a:solidFill>
                  <a:srgbClr val="002060"/>
                </a:solidFill>
              </a:rPr>
              <a:t>(královskému zmocněnci)</a:t>
            </a:r>
          </a:p>
          <a:p>
            <a:pPr algn="l"/>
            <a:r>
              <a:rPr lang="cs-CZ" sz="1400" dirty="0">
                <a:solidFill>
                  <a:srgbClr val="002060"/>
                </a:solidFill>
              </a:rPr>
              <a:t>Zbavte mě, prosím vás těch žvástů - mně to stačí - </a:t>
            </a:r>
          </a:p>
          <a:p>
            <a:pPr algn="l"/>
            <a:r>
              <a:rPr lang="cs-CZ" sz="1400" dirty="0">
                <a:solidFill>
                  <a:srgbClr val="002060"/>
                </a:solidFill>
              </a:rPr>
              <a:t>a račte vyplnit, co máte v zatykači!</a:t>
            </a:r>
          </a:p>
          <a:p>
            <a:pPr algn="l"/>
            <a:r>
              <a:rPr lang="cs-CZ" sz="1400" b="1" dirty="0">
                <a:solidFill>
                  <a:srgbClr val="002060"/>
                </a:solidFill>
              </a:rPr>
              <a:t>KRÁLOVSKÝ ZMOCNĚNEC</a:t>
            </a:r>
          </a:p>
          <a:p>
            <a:pPr algn="l"/>
            <a:r>
              <a:rPr lang="cs-CZ" sz="1400" dirty="0">
                <a:solidFill>
                  <a:srgbClr val="002060"/>
                </a:solidFill>
              </a:rPr>
              <a:t>Hnedka to provedu. Ať je to podle vás.</a:t>
            </a:r>
          </a:p>
          <a:p>
            <a:pPr algn="l"/>
            <a:r>
              <a:rPr lang="cs-CZ" sz="1400" dirty="0">
                <a:solidFill>
                  <a:srgbClr val="002060"/>
                </a:solidFill>
              </a:rPr>
              <a:t>Vy jste mi připomněl </a:t>
            </a:r>
            <a:r>
              <a:rPr lang="cs-CZ" sz="1400" dirty="0" err="1">
                <a:solidFill>
                  <a:srgbClr val="002060"/>
                </a:solidFill>
              </a:rPr>
              <a:t>opavdu</a:t>
            </a:r>
            <a:r>
              <a:rPr lang="cs-CZ" sz="1400" dirty="0">
                <a:solidFill>
                  <a:srgbClr val="002060"/>
                </a:solidFill>
              </a:rPr>
              <a:t> právě včas.</a:t>
            </a:r>
          </a:p>
          <a:p>
            <a:pPr algn="l"/>
            <a:r>
              <a:rPr lang="cs-CZ" sz="1400" dirty="0">
                <a:solidFill>
                  <a:srgbClr val="002060"/>
                </a:solidFill>
              </a:rPr>
              <a:t>Tak, prosím, půjdeme a žádné otálení,</a:t>
            </a:r>
          </a:p>
          <a:p>
            <a:pPr algn="l"/>
            <a:r>
              <a:rPr lang="cs-CZ" sz="1400" dirty="0">
                <a:solidFill>
                  <a:srgbClr val="002060"/>
                </a:solidFill>
              </a:rPr>
              <a:t>už na vás čekají! </a:t>
            </a:r>
            <a:r>
              <a:rPr lang="cs-CZ" sz="1400" dirty="0" err="1">
                <a:solidFill>
                  <a:srgbClr val="002060"/>
                </a:solidFill>
              </a:rPr>
              <a:t>Jdem</a:t>
            </a:r>
            <a:r>
              <a:rPr lang="cs-CZ" sz="1400" dirty="0">
                <a:solidFill>
                  <a:srgbClr val="002060"/>
                </a:solidFill>
              </a:rPr>
              <a:t>, pane! - Do vězení!</a:t>
            </a:r>
          </a:p>
          <a:p>
            <a:pPr algn="l"/>
            <a:r>
              <a:rPr lang="cs-CZ" sz="1400" b="1" dirty="0">
                <a:solidFill>
                  <a:srgbClr val="002060"/>
                </a:solidFill>
              </a:rPr>
              <a:t>TARTUFFE</a:t>
            </a:r>
          </a:p>
          <a:p>
            <a:pPr algn="l"/>
            <a:r>
              <a:rPr lang="cs-CZ" sz="1400" dirty="0">
                <a:solidFill>
                  <a:srgbClr val="002060"/>
                </a:solidFill>
              </a:rPr>
              <a:t>Cože? Já?</a:t>
            </a:r>
          </a:p>
          <a:p>
            <a:pPr algn="l"/>
            <a:r>
              <a:rPr lang="cs-CZ" sz="1400" b="1" dirty="0">
                <a:solidFill>
                  <a:srgbClr val="002060"/>
                </a:solidFill>
              </a:rPr>
              <a:t>KRÁLOVSKÝ ZMOCNĚNEC</a:t>
            </a:r>
          </a:p>
          <a:p>
            <a:pPr algn="l"/>
            <a:r>
              <a:rPr lang="cs-CZ" sz="1400" dirty="0">
                <a:solidFill>
                  <a:srgbClr val="002060"/>
                </a:solidFill>
              </a:rPr>
              <a:t>Ano, vy!</a:t>
            </a:r>
          </a:p>
        </p:txBody>
      </p:sp>
    </p:spTree>
    <p:extLst>
      <p:ext uri="{BB962C8B-B14F-4D97-AF65-F5344CB8AC3E}">
        <p14:creationId xmlns:p14="http://schemas.microsoft.com/office/powerpoint/2010/main" val="1274706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2"/>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DÍLO</a:t>
            </a:r>
            <a:endParaRPr lang="cs-CZ" sz="3600" dirty="0">
              <a:solidFill>
                <a:srgbClr val="FF0000"/>
              </a:solidFill>
            </a:endParaRPr>
          </a:p>
        </p:txBody>
      </p:sp>
      <p:sp>
        <p:nvSpPr>
          <p:cNvPr id="5" name="Podnadpis 2"/>
          <p:cNvSpPr txBox="1">
            <a:spLocks/>
          </p:cNvSpPr>
          <p:nvPr/>
        </p:nvSpPr>
        <p:spPr>
          <a:xfrm>
            <a:off x="539552" y="1203598"/>
            <a:ext cx="8208912" cy="158417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342900" indent="-342900">
              <a:buFont typeface="Arial" panose="020B0604020202020204" pitchFamily="34" charset="0"/>
              <a:buChar char="•"/>
            </a:pPr>
            <a:r>
              <a:rPr lang="cs-CZ" sz="1600" dirty="0" smtClean="0">
                <a:solidFill>
                  <a:srgbClr val="FFFF00"/>
                </a:solidFill>
                <a:cs typeface="Times New Roman"/>
              </a:rPr>
              <a:t>Zdravý nemocný</a:t>
            </a:r>
          </a:p>
          <a:p>
            <a:pPr marL="800100" lvl="1" indent="-342900" algn="l">
              <a:buFont typeface="Wingdings" panose="05000000000000000000" pitchFamily="2" charset="2"/>
              <a:buChar char="Ø"/>
            </a:pPr>
            <a:r>
              <a:rPr lang="cs-CZ" sz="1600" dirty="0">
                <a:solidFill>
                  <a:schemeClr val="bg1"/>
                </a:solidFill>
                <a:cs typeface="Times New Roman"/>
              </a:rPr>
              <a:t>p</a:t>
            </a:r>
            <a:r>
              <a:rPr lang="cs-CZ" sz="1600" dirty="0" smtClean="0">
                <a:solidFill>
                  <a:schemeClr val="bg1"/>
                </a:solidFill>
                <a:cs typeface="Times New Roman"/>
              </a:rPr>
              <a:t>říběh </a:t>
            </a:r>
            <a:r>
              <a:rPr lang="cs-CZ" sz="1600" dirty="0" smtClean="0">
                <a:solidFill>
                  <a:srgbClr val="FFFF00"/>
                </a:solidFill>
                <a:cs typeface="Times New Roman"/>
              </a:rPr>
              <a:t>hypochondrického </a:t>
            </a:r>
            <a:r>
              <a:rPr lang="cs-CZ" sz="1600" dirty="0" err="1" smtClean="0">
                <a:solidFill>
                  <a:srgbClr val="FFFF00"/>
                </a:solidFill>
                <a:cs typeface="Times New Roman"/>
              </a:rPr>
              <a:t>měsťana</a:t>
            </a:r>
            <a:r>
              <a:rPr lang="cs-CZ" sz="1600" dirty="0" smtClean="0">
                <a:solidFill>
                  <a:srgbClr val="FFFF00"/>
                </a:solidFill>
                <a:cs typeface="Times New Roman"/>
              </a:rPr>
              <a:t> Argana</a:t>
            </a:r>
            <a:r>
              <a:rPr lang="cs-CZ" sz="1600" dirty="0" smtClean="0">
                <a:solidFill>
                  <a:schemeClr val="bg1"/>
                </a:solidFill>
                <a:cs typeface="Times New Roman"/>
              </a:rPr>
              <a:t>, který svým chováním terorizuje své okolí</a:t>
            </a:r>
          </a:p>
          <a:p>
            <a:pPr marL="800100" lvl="1" indent="-342900" algn="l">
              <a:buFont typeface="Wingdings" panose="05000000000000000000" pitchFamily="2" charset="2"/>
              <a:buChar char="Ø"/>
            </a:pPr>
            <a:r>
              <a:rPr lang="cs-CZ" sz="1600" dirty="0">
                <a:solidFill>
                  <a:schemeClr val="bg1"/>
                </a:solidFill>
                <a:cs typeface="Times New Roman"/>
              </a:rPr>
              <a:t>j</a:t>
            </a:r>
            <a:r>
              <a:rPr lang="cs-CZ" sz="1600" dirty="0" smtClean="0">
                <a:solidFill>
                  <a:schemeClr val="bg1"/>
                </a:solidFill>
                <a:cs typeface="Times New Roman"/>
              </a:rPr>
              <a:t>e paradoxní, že právě po odehrání role Argana v tomto představení Molière zemřel</a:t>
            </a:r>
          </a:p>
          <a:p>
            <a:endParaRPr lang="cs-CZ" sz="1600" dirty="0">
              <a:solidFill>
                <a:srgbClr val="FFFF00"/>
              </a:solidFill>
            </a:endParaRPr>
          </a:p>
        </p:txBody>
      </p:sp>
      <p:sp>
        <p:nvSpPr>
          <p:cNvPr id="6" name="Podnadpis 2"/>
          <p:cNvSpPr txBox="1">
            <a:spLocks/>
          </p:cNvSpPr>
          <p:nvPr/>
        </p:nvSpPr>
        <p:spPr>
          <a:xfrm>
            <a:off x="6876256" y="4803998"/>
            <a:ext cx="2664296" cy="45645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ctr"/>
            <a:endParaRPr lang="cs-CZ" sz="1400" dirty="0">
              <a:solidFill>
                <a:srgbClr val="FFFF00"/>
              </a:solidFill>
            </a:endParaRPr>
          </a:p>
        </p:txBody>
      </p:sp>
      <p:sp>
        <p:nvSpPr>
          <p:cNvPr id="7" name="Podnadpis 2"/>
          <p:cNvSpPr txBox="1">
            <a:spLocks/>
          </p:cNvSpPr>
          <p:nvPr/>
        </p:nvSpPr>
        <p:spPr>
          <a:xfrm>
            <a:off x="680995" y="2691083"/>
            <a:ext cx="7920880" cy="2112915"/>
          </a:xfrm>
          <a:prstGeom prst="rect">
            <a:avLst/>
          </a:prstGeom>
          <a:solidFill>
            <a:schemeClr val="bg1"/>
          </a:solidFill>
          <a:ln w="25400">
            <a:solidFill>
              <a:srgbClr val="002060"/>
            </a:solidFill>
          </a:ln>
        </p:spPr>
        <p:txBody>
          <a:bodyPr vert="horz" lIns="91440" tIns="45720" rIns="91440" bIns="45720" numCol="1"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1000" b="1" dirty="0" smtClean="0">
                <a:solidFill>
                  <a:srgbClr val="002060"/>
                </a:solidFill>
              </a:rPr>
              <a:t>Tonička </a:t>
            </a:r>
            <a:r>
              <a:rPr lang="cs-CZ" sz="1000" b="1" dirty="0">
                <a:solidFill>
                  <a:srgbClr val="002060"/>
                </a:solidFill>
              </a:rPr>
              <a:t>(jako lékař): </a:t>
            </a:r>
            <a:r>
              <a:rPr lang="cs-CZ" sz="1000" dirty="0" err="1">
                <a:solidFill>
                  <a:srgbClr val="002060"/>
                </a:solidFill>
              </a:rPr>
              <a:t>Trulantus</a:t>
            </a:r>
            <a:r>
              <a:rPr lang="cs-CZ" sz="1000" dirty="0">
                <a:solidFill>
                  <a:srgbClr val="002060"/>
                </a:solidFill>
              </a:rPr>
              <a:t>, </a:t>
            </a:r>
            <a:r>
              <a:rPr lang="cs-CZ" sz="1000" dirty="0" err="1">
                <a:solidFill>
                  <a:srgbClr val="002060"/>
                </a:solidFill>
              </a:rPr>
              <a:t>trulanta</a:t>
            </a:r>
            <a:r>
              <a:rPr lang="cs-CZ" sz="1000" dirty="0">
                <a:solidFill>
                  <a:srgbClr val="002060"/>
                </a:solidFill>
              </a:rPr>
              <a:t>, </a:t>
            </a:r>
            <a:r>
              <a:rPr lang="cs-CZ" sz="1000" dirty="0" err="1">
                <a:solidFill>
                  <a:srgbClr val="002060"/>
                </a:solidFill>
              </a:rPr>
              <a:t>trulantum</a:t>
            </a:r>
            <a:r>
              <a:rPr lang="cs-CZ" sz="1000" dirty="0">
                <a:solidFill>
                  <a:srgbClr val="002060"/>
                </a:solidFill>
              </a:rPr>
              <a:t>! Vy musíte pít víno čisté, aby vám zhoustla krev, kterou máte příliš řídkou. Jíst pak musíte pěkně prorostlé hovězí, hodně tučné vepřové a plnotučný holandský sýr. A dále krupici, rýži, kaštany a oplatky za účelem správného vázání. Já vám pošlu některého ze svých lidí, a dokud budu v Paříži, čas od času se na vás podívám.</a:t>
            </a:r>
          </a:p>
          <a:p>
            <a:pPr algn="l"/>
            <a:r>
              <a:rPr lang="cs-CZ" sz="1000" b="1" dirty="0" err="1">
                <a:solidFill>
                  <a:srgbClr val="002060"/>
                </a:solidFill>
              </a:rPr>
              <a:t>Argan</a:t>
            </a:r>
            <a:r>
              <a:rPr lang="cs-CZ" sz="1000" b="1" dirty="0">
                <a:solidFill>
                  <a:srgbClr val="002060"/>
                </a:solidFill>
              </a:rPr>
              <a:t>:</a:t>
            </a:r>
            <a:r>
              <a:rPr lang="cs-CZ" sz="1000" dirty="0">
                <a:solidFill>
                  <a:srgbClr val="002060"/>
                </a:solidFill>
              </a:rPr>
              <a:t> Ó, to vám budu náramně zavázán, pane doktore!</a:t>
            </a:r>
          </a:p>
          <a:p>
            <a:pPr algn="l"/>
            <a:r>
              <a:rPr lang="cs-CZ" sz="1000" b="1" dirty="0">
                <a:solidFill>
                  <a:srgbClr val="002060"/>
                </a:solidFill>
              </a:rPr>
              <a:t>Tonička:</a:t>
            </a:r>
            <a:r>
              <a:rPr lang="cs-CZ" sz="1000" dirty="0">
                <a:solidFill>
                  <a:srgbClr val="002060"/>
                </a:solidFill>
              </a:rPr>
              <a:t> Co to, u všech ďasů, děláte s tou rukou tady?</a:t>
            </a:r>
          </a:p>
          <a:p>
            <a:pPr algn="l"/>
            <a:r>
              <a:rPr lang="cs-CZ" sz="1000" b="1" dirty="0" err="1">
                <a:solidFill>
                  <a:srgbClr val="002060"/>
                </a:solidFill>
              </a:rPr>
              <a:t>Argan</a:t>
            </a:r>
            <a:r>
              <a:rPr lang="cs-CZ" sz="1000" b="1" dirty="0">
                <a:solidFill>
                  <a:srgbClr val="002060"/>
                </a:solidFill>
              </a:rPr>
              <a:t>:</a:t>
            </a:r>
            <a:r>
              <a:rPr lang="cs-CZ" sz="1000" dirty="0">
                <a:solidFill>
                  <a:srgbClr val="002060"/>
                </a:solidFill>
              </a:rPr>
              <a:t> Co to, prosím?</a:t>
            </a:r>
          </a:p>
          <a:p>
            <a:pPr algn="l"/>
            <a:r>
              <a:rPr lang="cs-CZ" sz="1000" b="1" dirty="0">
                <a:solidFill>
                  <a:srgbClr val="002060"/>
                </a:solidFill>
              </a:rPr>
              <a:t>Tonička:</a:t>
            </a:r>
            <a:r>
              <a:rPr lang="cs-CZ" sz="1000" dirty="0">
                <a:solidFill>
                  <a:srgbClr val="002060"/>
                </a:solidFill>
              </a:rPr>
              <a:t> Copak nevidíte, že využívá veškeré potravy sama pro sebe a brání tím druhé ruce v náležitém vývinu?</a:t>
            </a:r>
          </a:p>
          <a:p>
            <a:pPr algn="l"/>
            <a:r>
              <a:rPr lang="cs-CZ" sz="1000" b="1" dirty="0" err="1">
                <a:solidFill>
                  <a:srgbClr val="002060"/>
                </a:solidFill>
              </a:rPr>
              <a:t>Argan</a:t>
            </a:r>
            <a:r>
              <a:rPr lang="cs-CZ" sz="1000" b="1" dirty="0">
                <a:solidFill>
                  <a:srgbClr val="002060"/>
                </a:solidFill>
              </a:rPr>
              <a:t>:</a:t>
            </a:r>
            <a:r>
              <a:rPr lang="cs-CZ" sz="1000" dirty="0">
                <a:solidFill>
                  <a:srgbClr val="002060"/>
                </a:solidFill>
              </a:rPr>
              <a:t> Ano, ale já tu ruku potřebuju.</a:t>
            </a:r>
          </a:p>
          <a:p>
            <a:pPr algn="l"/>
            <a:r>
              <a:rPr lang="cs-CZ" sz="1000" b="1" dirty="0">
                <a:solidFill>
                  <a:srgbClr val="002060"/>
                </a:solidFill>
              </a:rPr>
              <a:t>Tonička:</a:t>
            </a:r>
            <a:r>
              <a:rPr lang="cs-CZ" sz="1000" dirty="0">
                <a:solidFill>
                  <a:srgbClr val="002060"/>
                </a:solidFill>
              </a:rPr>
              <a:t> A tady to pravé oko bych si dal vypíchnout, být vámi.</a:t>
            </a:r>
          </a:p>
          <a:p>
            <a:pPr algn="l"/>
            <a:r>
              <a:rPr lang="cs-CZ" sz="1000" b="1" dirty="0" err="1">
                <a:solidFill>
                  <a:srgbClr val="002060"/>
                </a:solidFill>
              </a:rPr>
              <a:t>Argan</a:t>
            </a:r>
            <a:r>
              <a:rPr lang="cs-CZ" sz="1000" b="1" dirty="0">
                <a:solidFill>
                  <a:srgbClr val="002060"/>
                </a:solidFill>
              </a:rPr>
              <a:t>:</a:t>
            </a:r>
            <a:r>
              <a:rPr lang="cs-CZ" sz="1000" dirty="0">
                <a:solidFill>
                  <a:srgbClr val="002060"/>
                </a:solidFill>
              </a:rPr>
              <a:t> Dát si vypíchnout pravé oko?</a:t>
            </a:r>
          </a:p>
          <a:p>
            <a:pPr algn="l"/>
            <a:r>
              <a:rPr lang="cs-CZ" sz="1000" b="1" dirty="0">
                <a:solidFill>
                  <a:srgbClr val="002060"/>
                </a:solidFill>
              </a:rPr>
              <a:t>Tonička:</a:t>
            </a:r>
            <a:r>
              <a:rPr lang="cs-CZ" sz="1000" dirty="0">
                <a:solidFill>
                  <a:srgbClr val="002060"/>
                </a:solidFill>
              </a:rPr>
              <a:t> Copak nevidíte, že je na závadu levému a odnímá mu všechnu výživu? Poslechněte mne a dejte si je co nejdřív vypíchnout. Uvidíte potom levým okem daleko jasněji.</a:t>
            </a:r>
            <a:endParaRPr lang="cs-CZ" sz="1000" dirty="0">
              <a:solidFill>
                <a:srgbClr val="002060"/>
              </a:solidFill>
              <a:effectLst/>
            </a:endParaRPr>
          </a:p>
        </p:txBody>
      </p:sp>
    </p:spTree>
    <p:extLst>
      <p:ext uri="{BB962C8B-B14F-4D97-AF65-F5344CB8AC3E}">
        <p14:creationId xmlns:p14="http://schemas.microsoft.com/office/powerpoint/2010/main" val="1608208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2"/>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DÍLO</a:t>
            </a:r>
            <a:endParaRPr lang="cs-CZ" sz="3600" dirty="0">
              <a:solidFill>
                <a:srgbClr val="FF0000"/>
              </a:solidFill>
            </a:endParaRPr>
          </a:p>
        </p:txBody>
      </p:sp>
      <p:sp>
        <p:nvSpPr>
          <p:cNvPr id="5" name="Podnadpis 2"/>
          <p:cNvSpPr txBox="1">
            <a:spLocks/>
          </p:cNvSpPr>
          <p:nvPr/>
        </p:nvSpPr>
        <p:spPr>
          <a:xfrm>
            <a:off x="0" y="1347614"/>
            <a:ext cx="4824536" cy="2736304"/>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342900" indent="-342900">
              <a:buFont typeface="Arial" panose="020B0604020202020204" pitchFamily="34" charset="0"/>
              <a:buChar char="•"/>
            </a:pPr>
            <a:r>
              <a:rPr lang="cs-CZ" sz="1600" dirty="0" smtClean="0">
                <a:solidFill>
                  <a:srgbClr val="FFFF00"/>
                </a:solidFill>
                <a:cs typeface="Times New Roman"/>
              </a:rPr>
              <a:t>Misantrop</a:t>
            </a:r>
          </a:p>
          <a:p>
            <a:pPr marL="800100" lvl="1" indent="-342900" algn="l">
              <a:buFont typeface="Wingdings" panose="05000000000000000000" pitchFamily="2" charset="2"/>
              <a:buChar char="Ø"/>
            </a:pPr>
            <a:r>
              <a:rPr lang="cs-CZ" sz="1600" dirty="0" smtClean="0">
                <a:solidFill>
                  <a:schemeClr val="bg1"/>
                </a:solidFill>
                <a:cs typeface="Times New Roman"/>
              </a:rPr>
              <a:t>Moli</a:t>
            </a:r>
            <a:r>
              <a:rPr lang="cs-CZ" sz="1600" dirty="0" smtClean="0">
                <a:solidFill>
                  <a:schemeClr val="bg1"/>
                </a:solidFill>
                <a:latin typeface="Times New Roman"/>
                <a:cs typeface="Times New Roman"/>
              </a:rPr>
              <a:t>èrova </a:t>
            </a:r>
            <a:r>
              <a:rPr lang="cs-CZ" sz="1600" dirty="0" smtClean="0">
                <a:solidFill>
                  <a:schemeClr val="bg1"/>
                </a:solidFill>
                <a:cs typeface="Times New Roman"/>
              </a:rPr>
              <a:t>komedie s </a:t>
            </a:r>
            <a:r>
              <a:rPr lang="cs-CZ" sz="1600" dirty="0" smtClean="0">
                <a:solidFill>
                  <a:srgbClr val="FFFF00"/>
                </a:solidFill>
                <a:cs typeface="Times New Roman"/>
              </a:rPr>
              <a:t>autobiografickými</a:t>
            </a:r>
            <a:r>
              <a:rPr lang="cs-CZ" sz="1600" dirty="0" smtClean="0">
                <a:solidFill>
                  <a:schemeClr val="bg1"/>
                </a:solidFill>
                <a:cs typeface="Times New Roman"/>
              </a:rPr>
              <a:t> rysy hlavního hrdiny </a:t>
            </a:r>
            <a:r>
              <a:rPr lang="cs-CZ" sz="1600" dirty="0" err="1" smtClean="0">
                <a:solidFill>
                  <a:schemeClr val="bg1"/>
                </a:solidFill>
                <a:cs typeface="Times New Roman"/>
              </a:rPr>
              <a:t>Alcest</a:t>
            </a:r>
            <a:endParaRPr lang="cs-CZ" sz="1600" dirty="0" smtClean="0">
              <a:solidFill>
                <a:schemeClr val="bg1"/>
              </a:solidFill>
              <a:cs typeface="Times New Roman"/>
            </a:endParaRPr>
          </a:p>
          <a:p>
            <a:pPr marL="800100" lvl="1" indent="-342900" algn="l">
              <a:buFont typeface="Wingdings" panose="05000000000000000000" pitchFamily="2" charset="2"/>
              <a:buChar char="Ø"/>
            </a:pPr>
            <a:r>
              <a:rPr lang="cs-CZ" sz="1600" dirty="0" err="1" smtClean="0">
                <a:solidFill>
                  <a:schemeClr val="bg1"/>
                </a:solidFill>
                <a:cs typeface="Times New Roman"/>
              </a:rPr>
              <a:t>Alcest</a:t>
            </a:r>
            <a:r>
              <a:rPr lang="cs-CZ" sz="1600" dirty="0" smtClean="0">
                <a:solidFill>
                  <a:schemeClr val="bg1"/>
                </a:solidFill>
                <a:cs typeface="Times New Roman"/>
              </a:rPr>
              <a:t> je člověkem zdánlivě silně pohrdajícím lidskou společností a zraňujícím své okolí, ve skutečnosti se však pouze odmítá podrobit zkažené morálce a snaží se dosáhnout pravdivého poznání</a:t>
            </a:r>
          </a:p>
          <a:p>
            <a:endParaRPr lang="cs-CZ" sz="1600" dirty="0">
              <a:solidFill>
                <a:srgbClr val="FFFF00"/>
              </a:solidFill>
            </a:endParaRPr>
          </a:p>
        </p:txBody>
      </p:sp>
      <p:sp>
        <p:nvSpPr>
          <p:cNvPr id="6" name="Podnadpis 2"/>
          <p:cNvSpPr txBox="1">
            <a:spLocks/>
          </p:cNvSpPr>
          <p:nvPr/>
        </p:nvSpPr>
        <p:spPr>
          <a:xfrm>
            <a:off x="6876256" y="4803998"/>
            <a:ext cx="2664296" cy="45645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ctr"/>
            <a:endParaRPr lang="cs-CZ" sz="1400" dirty="0">
              <a:solidFill>
                <a:srgbClr val="FFFF00"/>
              </a:solidFill>
            </a:endParaRPr>
          </a:p>
        </p:txBody>
      </p:sp>
      <p:sp>
        <p:nvSpPr>
          <p:cNvPr id="7" name="Podnadpis 2"/>
          <p:cNvSpPr txBox="1">
            <a:spLocks/>
          </p:cNvSpPr>
          <p:nvPr/>
        </p:nvSpPr>
        <p:spPr>
          <a:xfrm>
            <a:off x="5076056" y="2499742"/>
            <a:ext cx="3888432" cy="2520280"/>
          </a:xfrm>
          <a:prstGeom prst="rect">
            <a:avLst/>
          </a:prstGeom>
          <a:solidFill>
            <a:schemeClr val="bg1"/>
          </a:solidFill>
          <a:ln w="25400">
            <a:solidFill>
              <a:srgbClr val="002060"/>
            </a:solidFill>
          </a:ln>
        </p:spPr>
        <p:txBody>
          <a:bodyPr vert="horz" lIns="91440" tIns="45720" rIns="91440" bIns="45720" numCol="1"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1600" dirty="0" smtClean="0">
                <a:solidFill>
                  <a:srgbClr val="002060"/>
                </a:solidFill>
              </a:rPr>
              <a:t>Dusím </a:t>
            </a:r>
            <a:r>
              <a:rPr lang="cs-CZ" sz="1600" dirty="0">
                <a:solidFill>
                  <a:srgbClr val="002060"/>
                </a:solidFill>
              </a:rPr>
              <a:t>se zármutkem a zmocní se mě děs,</a:t>
            </a:r>
            <a:br>
              <a:rPr lang="cs-CZ" sz="1600" dirty="0">
                <a:solidFill>
                  <a:srgbClr val="002060"/>
                </a:solidFill>
              </a:rPr>
            </a:br>
            <a:r>
              <a:rPr lang="cs-CZ" sz="1600" dirty="0">
                <a:solidFill>
                  <a:srgbClr val="002060"/>
                </a:solidFill>
              </a:rPr>
              <a:t>když vidím lidi žít, tak jak tu žijí dnes,</a:t>
            </a:r>
            <a:br>
              <a:rPr lang="cs-CZ" sz="1600" dirty="0">
                <a:solidFill>
                  <a:srgbClr val="002060"/>
                </a:solidFill>
              </a:rPr>
            </a:br>
            <a:r>
              <a:rPr lang="cs-CZ" sz="1600" dirty="0">
                <a:solidFill>
                  <a:srgbClr val="002060"/>
                </a:solidFill>
              </a:rPr>
              <a:t>vždyť všude narážím jen na zradu a lež,</a:t>
            </a:r>
            <a:br>
              <a:rPr lang="cs-CZ" sz="1600" dirty="0">
                <a:solidFill>
                  <a:srgbClr val="002060"/>
                </a:solidFill>
              </a:rPr>
            </a:br>
            <a:r>
              <a:rPr lang="cs-CZ" sz="1600" dirty="0">
                <a:solidFill>
                  <a:srgbClr val="002060"/>
                </a:solidFill>
              </a:rPr>
              <a:t>na lest a protekci, na zášť a na faleš.</a:t>
            </a:r>
            <a:br>
              <a:rPr lang="cs-CZ" sz="1600" dirty="0">
                <a:solidFill>
                  <a:srgbClr val="002060"/>
                </a:solidFill>
              </a:rPr>
            </a:br>
            <a:r>
              <a:rPr lang="cs-CZ" sz="1600" dirty="0">
                <a:solidFill>
                  <a:srgbClr val="002060"/>
                </a:solidFill>
              </a:rPr>
              <a:t>Stěží se ovládám a tisíc chutí mám</a:t>
            </a:r>
            <a:br>
              <a:rPr lang="cs-CZ" sz="1600" dirty="0">
                <a:solidFill>
                  <a:srgbClr val="002060"/>
                </a:solidFill>
              </a:rPr>
            </a:br>
            <a:r>
              <a:rPr lang="cs-CZ" sz="1600" dirty="0">
                <a:solidFill>
                  <a:srgbClr val="002060"/>
                </a:solidFill>
              </a:rPr>
              <a:t>vmést lidem do tváře, jak jimi pohrdám</a:t>
            </a:r>
            <a:r>
              <a:rPr lang="cs-CZ" sz="1600" dirty="0" smtClean="0">
                <a:solidFill>
                  <a:srgbClr val="002060"/>
                </a:solidFill>
              </a:rPr>
              <a:t>.</a:t>
            </a:r>
          </a:p>
          <a:p>
            <a:pPr algn="l"/>
            <a:r>
              <a:rPr lang="cs-CZ" sz="1600" dirty="0">
                <a:solidFill>
                  <a:srgbClr val="002060"/>
                </a:solidFill>
              </a:rPr>
              <a:t/>
            </a:r>
            <a:br>
              <a:rPr lang="cs-CZ" sz="1600" dirty="0">
                <a:solidFill>
                  <a:srgbClr val="002060"/>
                </a:solidFill>
              </a:rPr>
            </a:br>
            <a:r>
              <a:rPr lang="cs-CZ" sz="1600" dirty="0">
                <a:solidFill>
                  <a:srgbClr val="002060"/>
                </a:solidFill>
              </a:rPr>
              <a:t>Tak odporní mi jsou, tak nemám lidi rád,</a:t>
            </a:r>
            <a:br>
              <a:rPr lang="cs-CZ" sz="1600" dirty="0">
                <a:solidFill>
                  <a:srgbClr val="002060"/>
                </a:solidFill>
              </a:rPr>
            </a:br>
            <a:r>
              <a:rPr lang="cs-CZ" sz="1600" dirty="0">
                <a:solidFill>
                  <a:srgbClr val="002060"/>
                </a:solidFill>
              </a:rPr>
              <a:t>že bych byl uražen, jim moudrý </a:t>
            </a:r>
            <a:r>
              <a:rPr lang="cs-CZ" sz="1600" dirty="0" smtClean="0">
                <a:solidFill>
                  <a:srgbClr val="002060"/>
                </a:solidFill>
              </a:rPr>
              <a:t>připadat.</a:t>
            </a:r>
            <a:endParaRPr lang="cs-CZ" sz="1600" dirty="0">
              <a:solidFill>
                <a:srgbClr val="002060"/>
              </a:solidFill>
              <a:effectLst/>
            </a:endParaRPr>
          </a:p>
        </p:txBody>
      </p:sp>
    </p:spTree>
    <p:extLst>
      <p:ext uri="{BB962C8B-B14F-4D97-AF65-F5344CB8AC3E}">
        <p14:creationId xmlns:p14="http://schemas.microsoft.com/office/powerpoint/2010/main" val="1897750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2"/>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CITÁTY</a:t>
            </a:r>
            <a:endParaRPr lang="cs-CZ" sz="3600" dirty="0">
              <a:solidFill>
                <a:srgbClr val="FF0000"/>
              </a:solidFill>
            </a:endParaRPr>
          </a:p>
        </p:txBody>
      </p:sp>
      <p:sp>
        <p:nvSpPr>
          <p:cNvPr id="6" name="Podnadpis 2"/>
          <p:cNvSpPr txBox="1">
            <a:spLocks/>
          </p:cNvSpPr>
          <p:nvPr/>
        </p:nvSpPr>
        <p:spPr>
          <a:xfrm>
            <a:off x="6876256" y="4803998"/>
            <a:ext cx="2664296" cy="45645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ctr"/>
            <a:endParaRPr lang="cs-CZ" sz="1400" dirty="0">
              <a:solidFill>
                <a:srgbClr val="FFFF00"/>
              </a:solidFill>
            </a:endParaRPr>
          </a:p>
        </p:txBody>
      </p:sp>
      <p:sp>
        <p:nvSpPr>
          <p:cNvPr id="7" name="Podnadpis 2"/>
          <p:cNvSpPr txBox="1">
            <a:spLocks/>
          </p:cNvSpPr>
          <p:nvPr/>
        </p:nvSpPr>
        <p:spPr>
          <a:xfrm>
            <a:off x="467544" y="1707654"/>
            <a:ext cx="8352928" cy="2808312"/>
          </a:xfrm>
          <a:prstGeom prst="rect">
            <a:avLst/>
          </a:prstGeom>
          <a:solidFill>
            <a:schemeClr val="bg1"/>
          </a:solidFill>
          <a:ln w="25400">
            <a:solidFill>
              <a:srgbClr val="002060"/>
            </a:solidFill>
          </a:ln>
        </p:spPr>
        <p:txBody>
          <a:bodyPr vert="horz" lIns="91440" tIns="45720" rIns="91440" bIns="45720" numCol="1"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1600" dirty="0"/>
              <a:t>„</a:t>
            </a:r>
            <a:r>
              <a:rPr lang="cs-CZ" sz="1600" dirty="0">
                <a:solidFill>
                  <a:srgbClr val="002060"/>
                </a:solidFill>
              </a:rPr>
              <a:t>Hlupák, který nemluví, se nijak neliší od mudrce, který mlčí</a:t>
            </a:r>
            <a:r>
              <a:rPr lang="cs-CZ" sz="1600" dirty="0" smtClean="0">
                <a:solidFill>
                  <a:srgbClr val="002060"/>
                </a:solidFill>
              </a:rPr>
              <a:t>.“</a:t>
            </a:r>
          </a:p>
          <a:p>
            <a:pPr algn="l"/>
            <a:endParaRPr lang="cs-CZ" sz="1600" dirty="0">
              <a:solidFill>
                <a:srgbClr val="002060"/>
              </a:solidFill>
            </a:endParaRPr>
          </a:p>
          <a:p>
            <a:pPr algn="l"/>
            <a:r>
              <a:rPr lang="cs-CZ" sz="1600" dirty="0" smtClean="0">
                <a:solidFill>
                  <a:srgbClr val="002060"/>
                </a:solidFill>
              </a:rPr>
              <a:t>„I </a:t>
            </a:r>
            <a:r>
              <a:rPr lang="cs-CZ" sz="1600" dirty="0">
                <a:solidFill>
                  <a:srgbClr val="002060"/>
                </a:solidFill>
              </a:rPr>
              <a:t>největší chytrák se stává obětí lichotek</a:t>
            </a:r>
            <a:r>
              <a:rPr lang="cs-CZ" sz="1600" dirty="0" smtClean="0">
                <a:solidFill>
                  <a:srgbClr val="002060"/>
                </a:solidFill>
              </a:rPr>
              <a:t>.“</a:t>
            </a:r>
          </a:p>
          <a:p>
            <a:pPr algn="l"/>
            <a:endParaRPr lang="cs-CZ" sz="1600" dirty="0" smtClean="0">
              <a:solidFill>
                <a:srgbClr val="002060"/>
              </a:solidFill>
            </a:endParaRPr>
          </a:p>
          <a:p>
            <a:pPr algn="l"/>
            <a:r>
              <a:rPr lang="cs-CZ" sz="1600" dirty="0" smtClean="0">
                <a:solidFill>
                  <a:srgbClr val="002060"/>
                </a:solidFill>
              </a:rPr>
              <a:t>„Závistivci </a:t>
            </a:r>
            <a:r>
              <a:rPr lang="cs-CZ" sz="1600" dirty="0">
                <a:solidFill>
                  <a:srgbClr val="002060"/>
                </a:solidFill>
              </a:rPr>
              <a:t>sice umírají, </a:t>
            </a:r>
            <a:r>
              <a:rPr lang="cs-CZ" sz="1600" dirty="0" smtClean="0">
                <a:solidFill>
                  <a:srgbClr val="002060"/>
                </a:solidFill>
              </a:rPr>
              <a:t>ale závist </a:t>
            </a:r>
            <a:r>
              <a:rPr lang="cs-CZ" sz="1600" dirty="0">
                <a:solidFill>
                  <a:srgbClr val="002060"/>
                </a:solidFill>
              </a:rPr>
              <a:t>je nesmrtelná</a:t>
            </a:r>
            <a:r>
              <a:rPr lang="cs-CZ" sz="1600" dirty="0" smtClean="0">
                <a:solidFill>
                  <a:srgbClr val="002060"/>
                </a:solidFill>
              </a:rPr>
              <a:t>.“</a:t>
            </a:r>
          </a:p>
          <a:p>
            <a:pPr algn="l"/>
            <a:endParaRPr lang="cs-CZ" sz="1600" dirty="0" smtClean="0">
              <a:solidFill>
                <a:srgbClr val="002060"/>
              </a:solidFill>
            </a:endParaRPr>
          </a:p>
          <a:p>
            <a:pPr algn="l"/>
            <a:r>
              <a:rPr lang="cs-CZ" sz="1600" dirty="0" smtClean="0">
                <a:solidFill>
                  <a:srgbClr val="002060"/>
                </a:solidFill>
              </a:rPr>
              <a:t>„To </a:t>
            </a:r>
            <a:r>
              <a:rPr lang="cs-CZ" sz="1600" dirty="0">
                <a:solidFill>
                  <a:srgbClr val="002060"/>
                </a:solidFill>
              </a:rPr>
              <a:t>se musí uznat</a:t>
            </a:r>
            <a:r>
              <a:rPr lang="cs-CZ" sz="1600" dirty="0" smtClean="0">
                <a:solidFill>
                  <a:srgbClr val="002060"/>
                </a:solidFill>
              </a:rPr>
              <a:t>, láska  je </a:t>
            </a:r>
            <a:r>
              <a:rPr lang="cs-CZ" sz="1600" dirty="0">
                <a:solidFill>
                  <a:srgbClr val="002060"/>
                </a:solidFill>
              </a:rPr>
              <a:t>veliký mistr - učí nás být tím, čím jsme nikdy nebyli</a:t>
            </a:r>
            <a:r>
              <a:rPr lang="cs-CZ" sz="1600" dirty="0" smtClean="0">
                <a:solidFill>
                  <a:srgbClr val="002060"/>
                </a:solidFill>
              </a:rPr>
              <a:t>.“</a:t>
            </a:r>
          </a:p>
          <a:p>
            <a:pPr algn="l"/>
            <a:endParaRPr lang="cs-CZ" sz="1600" dirty="0" smtClean="0">
              <a:solidFill>
                <a:srgbClr val="002060"/>
              </a:solidFill>
            </a:endParaRPr>
          </a:p>
          <a:p>
            <a:pPr algn="l"/>
            <a:r>
              <a:rPr lang="cs-CZ" sz="1600" dirty="0">
                <a:solidFill>
                  <a:srgbClr val="002060"/>
                </a:solidFill>
              </a:rPr>
              <a:t>„Učený hlupák je větší hlupák než hlupák nevzdělaný.“</a:t>
            </a:r>
            <a:endParaRPr lang="cs-CZ" sz="1600" dirty="0">
              <a:solidFill>
                <a:srgbClr val="002060"/>
              </a:solidFill>
              <a:effectLst/>
            </a:endParaRPr>
          </a:p>
        </p:txBody>
      </p:sp>
    </p:spTree>
    <p:extLst>
      <p:ext uri="{BB962C8B-B14F-4D97-AF65-F5344CB8AC3E}">
        <p14:creationId xmlns:p14="http://schemas.microsoft.com/office/powerpoint/2010/main" val="1904846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000" dirty="0" err="1" smtClean="0">
                <a:solidFill>
                  <a:srgbClr val="FF0000"/>
                </a:solidFill>
              </a:rPr>
              <a:t>MOLI</a:t>
            </a:r>
            <a:r>
              <a:rPr lang="cs-CZ" sz="4000" b="1" cap="all" dirty="0" err="1" smtClean="0">
                <a:solidFill>
                  <a:srgbClr val="FF0000"/>
                </a:solidFill>
                <a:effectLst/>
              </a:rPr>
              <a:t>è</a:t>
            </a:r>
            <a:r>
              <a:rPr lang="cs-CZ" sz="4000" dirty="0" err="1" smtClean="0">
                <a:solidFill>
                  <a:srgbClr val="FF0000"/>
                </a:solidFill>
              </a:rPr>
              <a:t>RE</a:t>
            </a:r>
            <a:r>
              <a:rPr lang="cs-CZ" sz="6000" dirty="0" smtClean="0">
                <a:solidFill>
                  <a:srgbClr val="FF0000"/>
                </a:solidFill>
              </a:rPr>
              <a:t/>
            </a:r>
            <a:br>
              <a:rPr lang="cs-CZ" sz="6000" dirty="0" smtClean="0">
                <a:solidFill>
                  <a:srgbClr val="FF0000"/>
                </a:solidFill>
              </a:rPr>
            </a:br>
            <a:r>
              <a:rPr lang="cs-CZ" sz="3600" dirty="0" smtClean="0">
                <a:solidFill>
                  <a:srgbClr val="FFFF00"/>
                </a:solidFill>
              </a:rPr>
              <a:t>ZDROJE</a:t>
            </a:r>
            <a:endParaRPr lang="cs-CZ" sz="3600" dirty="0">
              <a:solidFill>
                <a:srgbClr val="FF0000"/>
              </a:solidFill>
            </a:endParaRPr>
          </a:p>
        </p:txBody>
      </p:sp>
      <p:sp>
        <p:nvSpPr>
          <p:cNvPr id="3" name="Podnadpis 2"/>
          <p:cNvSpPr>
            <a:spLocks noGrp="1"/>
          </p:cNvSpPr>
          <p:nvPr>
            <p:ph type="subTitle" idx="1"/>
          </p:nvPr>
        </p:nvSpPr>
        <p:spPr>
          <a:xfrm>
            <a:off x="395536" y="1347614"/>
            <a:ext cx="8352928" cy="3456384"/>
          </a:xfrm>
        </p:spPr>
        <p:txBody>
          <a:bodyPr/>
          <a:lstStyle/>
          <a:p>
            <a:pPr>
              <a:spcBef>
                <a:spcPts val="0"/>
              </a:spcBef>
            </a:pPr>
            <a:r>
              <a:rPr lang="cs-CZ" sz="1200" dirty="0">
                <a:solidFill>
                  <a:schemeClr val="bg1"/>
                </a:solidFill>
              </a:rPr>
              <a:t>Literatura pro I. ročník středních škol, učebnice. I. vyd. Brno, </a:t>
            </a:r>
            <a:r>
              <a:rPr lang="cs-CZ" sz="1200" dirty="0" err="1">
                <a:solidFill>
                  <a:schemeClr val="bg1"/>
                </a:solidFill>
              </a:rPr>
              <a:t>Didaktis</a:t>
            </a:r>
            <a:r>
              <a:rPr lang="cs-CZ" sz="1200" dirty="0">
                <a:solidFill>
                  <a:schemeClr val="bg1"/>
                </a:solidFill>
              </a:rPr>
              <a:t> 2 008. 151 s. ISBN 978 – 80 – 7358 – 115 – </a:t>
            </a:r>
            <a:r>
              <a:rPr lang="cs-CZ" sz="1200" dirty="0" smtClean="0">
                <a:solidFill>
                  <a:schemeClr val="bg1"/>
                </a:solidFill>
              </a:rPr>
              <a:t>2</a:t>
            </a:r>
          </a:p>
          <a:p>
            <a:pPr>
              <a:spcBef>
                <a:spcPts val="0"/>
              </a:spcBef>
            </a:pPr>
            <a:r>
              <a:rPr lang="cs-CZ" sz="1200" dirty="0">
                <a:solidFill>
                  <a:schemeClr val="bg1"/>
                </a:solidFill>
              </a:rPr>
              <a:t>MIGNARD, Nicolas. </a:t>
            </a:r>
            <a:r>
              <a:rPr lang="cs-CZ" sz="1200" i="1" dirty="0" err="1">
                <a:solidFill>
                  <a:schemeClr val="bg1"/>
                </a:solidFill>
              </a:rPr>
              <a:t>Wikimedia</a:t>
            </a:r>
            <a:r>
              <a:rPr lang="cs-CZ" sz="1200" i="1" dirty="0">
                <a:solidFill>
                  <a:schemeClr val="bg1"/>
                </a:solidFill>
              </a:rPr>
              <a:t> </a:t>
            </a:r>
            <a:r>
              <a:rPr lang="cs-CZ" sz="1200" i="1" dirty="0" err="1">
                <a:solidFill>
                  <a:schemeClr val="bg1"/>
                </a:solidFill>
              </a:rPr>
              <a:t>Commons</a:t>
            </a:r>
            <a:r>
              <a:rPr lang="cs-CZ" sz="1200" dirty="0">
                <a:solidFill>
                  <a:schemeClr val="bg1"/>
                </a:solidFill>
              </a:rPr>
              <a:t> [online]. [cit. </a:t>
            </a:r>
            <a:r>
              <a:rPr lang="cs-CZ" sz="1200" dirty="0" smtClean="0">
                <a:solidFill>
                  <a:schemeClr val="bg1"/>
                </a:solidFill>
              </a:rPr>
              <a:t>13.3.2013]. </a:t>
            </a:r>
            <a:r>
              <a:rPr lang="cs-CZ" sz="1200" dirty="0">
                <a:solidFill>
                  <a:schemeClr val="bg1"/>
                </a:solidFill>
              </a:rPr>
              <a:t>Dostupný na WWW: http://commons.wikimedia.org/wiki/File:Moli%C3%A8re_-_Nicolas_Mignard_(1658).</a:t>
            </a:r>
            <a:r>
              <a:rPr lang="cs-CZ" sz="1200" dirty="0" smtClean="0">
                <a:solidFill>
                  <a:schemeClr val="bg1"/>
                </a:solidFill>
              </a:rPr>
              <a:t>jpg</a:t>
            </a:r>
          </a:p>
          <a:p>
            <a:pPr>
              <a:spcBef>
                <a:spcPts val="0"/>
              </a:spcBef>
            </a:pPr>
            <a:r>
              <a:rPr lang="cs-CZ" sz="1200" dirty="0">
                <a:solidFill>
                  <a:schemeClr val="bg1"/>
                </a:solidFill>
              </a:rPr>
              <a:t>AUTOR NEUVEDEN. </a:t>
            </a:r>
            <a:r>
              <a:rPr lang="cs-CZ" sz="1200" i="1" dirty="0">
                <a:solidFill>
                  <a:schemeClr val="bg1"/>
                </a:solidFill>
              </a:rPr>
              <a:t>Molière</a:t>
            </a:r>
            <a:r>
              <a:rPr lang="cs-CZ" sz="1200" dirty="0">
                <a:solidFill>
                  <a:schemeClr val="bg1"/>
                </a:solidFill>
              </a:rPr>
              <a:t> [online]. [cit. </a:t>
            </a:r>
            <a:r>
              <a:rPr lang="cs-CZ" sz="1200" dirty="0" smtClean="0">
                <a:solidFill>
                  <a:schemeClr val="bg1"/>
                </a:solidFill>
              </a:rPr>
              <a:t>13.3.2013]. </a:t>
            </a:r>
            <a:r>
              <a:rPr lang="cs-CZ" sz="1200" dirty="0">
                <a:solidFill>
                  <a:schemeClr val="bg1"/>
                </a:solidFill>
              </a:rPr>
              <a:t>Dostupný na WWW: http://</a:t>
            </a:r>
            <a:r>
              <a:rPr lang="cs-CZ" sz="1200" dirty="0" smtClean="0">
                <a:solidFill>
                  <a:schemeClr val="bg1"/>
                </a:solidFill>
              </a:rPr>
              <a:t>cs.wikipedia.org/wiki/Moli%C3%A9re</a:t>
            </a:r>
          </a:p>
          <a:p>
            <a:pPr>
              <a:spcBef>
                <a:spcPts val="0"/>
              </a:spcBef>
            </a:pPr>
            <a:r>
              <a:rPr lang="cs-CZ" sz="1200" dirty="0">
                <a:solidFill>
                  <a:schemeClr val="bg1"/>
                </a:solidFill>
              </a:rPr>
              <a:t>GÉRÔME, Jean - </a:t>
            </a:r>
            <a:r>
              <a:rPr lang="cs-CZ" sz="1200" dirty="0" err="1">
                <a:solidFill>
                  <a:schemeClr val="bg1"/>
                </a:solidFill>
              </a:rPr>
              <a:t>Léon</a:t>
            </a:r>
            <a:r>
              <a:rPr lang="cs-CZ" sz="1200" dirty="0">
                <a:solidFill>
                  <a:schemeClr val="bg1"/>
                </a:solidFill>
              </a:rPr>
              <a:t>. </a:t>
            </a:r>
            <a:r>
              <a:rPr lang="cs-CZ" sz="1200" i="1" dirty="0" err="1">
                <a:solidFill>
                  <a:schemeClr val="bg1"/>
                </a:solidFill>
              </a:rPr>
              <a:t>Wikimedia</a:t>
            </a:r>
            <a:r>
              <a:rPr lang="cs-CZ" sz="1200" i="1" dirty="0">
                <a:solidFill>
                  <a:schemeClr val="bg1"/>
                </a:solidFill>
              </a:rPr>
              <a:t> </a:t>
            </a:r>
            <a:r>
              <a:rPr lang="cs-CZ" sz="1200" i="1" dirty="0" err="1">
                <a:solidFill>
                  <a:schemeClr val="bg1"/>
                </a:solidFill>
              </a:rPr>
              <a:t>Commons</a:t>
            </a:r>
            <a:r>
              <a:rPr lang="cs-CZ" sz="1200" dirty="0">
                <a:solidFill>
                  <a:schemeClr val="bg1"/>
                </a:solidFill>
              </a:rPr>
              <a:t> [online]. [cit. </a:t>
            </a:r>
            <a:r>
              <a:rPr lang="cs-CZ" sz="1200" dirty="0" smtClean="0">
                <a:solidFill>
                  <a:schemeClr val="bg1"/>
                </a:solidFill>
              </a:rPr>
              <a:t>13.3.2013]. </a:t>
            </a:r>
            <a:r>
              <a:rPr lang="cs-CZ" sz="1200" dirty="0">
                <a:solidFill>
                  <a:schemeClr val="bg1"/>
                </a:solidFill>
              </a:rPr>
              <a:t>Dostupný na WWW: http://en.wikipedia.org/wiki/File:Jean-L%C3%A9on_G%C3%A9r%C3%B4me_-_</a:t>
            </a:r>
            <a:r>
              <a:rPr lang="cs-CZ" sz="1200" dirty="0" smtClean="0">
                <a:solidFill>
                  <a:schemeClr val="bg1"/>
                </a:solidFill>
              </a:rPr>
              <a:t>Louis_XIV_and_Moliere.jpg</a:t>
            </a:r>
          </a:p>
          <a:p>
            <a:pPr>
              <a:spcBef>
                <a:spcPts val="0"/>
              </a:spcBef>
            </a:pPr>
            <a:r>
              <a:rPr lang="cs-CZ" sz="1200" dirty="0">
                <a:solidFill>
                  <a:schemeClr val="bg1"/>
                </a:solidFill>
              </a:rPr>
              <a:t>POUGET. </a:t>
            </a:r>
            <a:r>
              <a:rPr lang="cs-CZ" sz="1200" i="1" dirty="0" err="1">
                <a:solidFill>
                  <a:schemeClr val="bg1"/>
                </a:solidFill>
              </a:rPr>
              <a:t>Wikimedia</a:t>
            </a:r>
            <a:r>
              <a:rPr lang="cs-CZ" sz="1200" i="1" dirty="0">
                <a:solidFill>
                  <a:schemeClr val="bg1"/>
                </a:solidFill>
              </a:rPr>
              <a:t> </a:t>
            </a:r>
            <a:r>
              <a:rPr lang="cs-CZ" sz="1200" i="1" dirty="0" err="1">
                <a:solidFill>
                  <a:schemeClr val="bg1"/>
                </a:solidFill>
              </a:rPr>
              <a:t>Commons</a:t>
            </a:r>
            <a:r>
              <a:rPr lang="cs-CZ" sz="1200" dirty="0">
                <a:solidFill>
                  <a:schemeClr val="bg1"/>
                </a:solidFill>
              </a:rPr>
              <a:t> [online]. [cit. </a:t>
            </a:r>
            <a:r>
              <a:rPr lang="cs-CZ" sz="1200" dirty="0" smtClean="0">
                <a:solidFill>
                  <a:schemeClr val="bg1"/>
                </a:solidFill>
              </a:rPr>
              <a:t>13.3.2013]. </a:t>
            </a:r>
            <a:r>
              <a:rPr lang="cs-CZ" sz="1200" dirty="0">
                <a:solidFill>
                  <a:schemeClr val="bg1"/>
                </a:solidFill>
              </a:rPr>
              <a:t>Dostupný na WWW: </a:t>
            </a:r>
            <a:r>
              <a:rPr lang="cs-CZ" sz="1200" dirty="0">
                <a:solidFill>
                  <a:schemeClr val="bg1"/>
                </a:solidFill>
                <a:hlinkClick r:id="rId2"/>
              </a:rPr>
              <a:t>http://</a:t>
            </a:r>
            <a:r>
              <a:rPr lang="cs-CZ" sz="1200" dirty="0" smtClean="0">
                <a:solidFill>
                  <a:schemeClr val="bg1"/>
                </a:solidFill>
                <a:hlinkClick r:id="rId2"/>
              </a:rPr>
              <a:t>commons.wikimedia.org/wiki/File:Harpagon_Pouget.jpg</a:t>
            </a:r>
            <a:endParaRPr lang="cs-CZ" sz="1200" dirty="0" smtClean="0">
              <a:solidFill>
                <a:schemeClr val="bg1"/>
              </a:solidFill>
            </a:endParaRPr>
          </a:p>
          <a:p>
            <a:pPr>
              <a:spcBef>
                <a:spcPts val="0"/>
              </a:spcBef>
            </a:pPr>
            <a:r>
              <a:rPr lang="cs-CZ" sz="1200" dirty="0">
                <a:solidFill>
                  <a:schemeClr val="bg1"/>
                </a:solidFill>
              </a:rPr>
              <a:t>AUTOR NEUVEDEN. </a:t>
            </a:r>
            <a:r>
              <a:rPr lang="cs-CZ" sz="1200" i="1" dirty="0" err="1">
                <a:solidFill>
                  <a:schemeClr val="bg1"/>
                </a:solidFill>
              </a:rPr>
              <a:t>appszoom</a:t>
            </a:r>
            <a:r>
              <a:rPr lang="cs-CZ" sz="1200" dirty="0">
                <a:solidFill>
                  <a:schemeClr val="bg1"/>
                </a:solidFill>
              </a:rPr>
              <a:t> [online]. [cit. </a:t>
            </a:r>
            <a:r>
              <a:rPr lang="cs-CZ" sz="1200" dirty="0" smtClean="0">
                <a:solidFill>
                  <a:schemeClr val="bg1"/>
                </a:solidFill>
              </a:rPr>
              <a:t>13.3.2013]. </a:t>
            </a:r>
            <a:r>
              <a:rPr lang="cs-CZ" sz="1200" dirty="0">
                <a:solidFill>
                  <a:schemeClr val="bg1"/>
                </a:solidFill>
              </a:rPr>
              <a:t>Dostupný na WWW: http://</a:t>
            </a:r>
            <a:r>
              <a:rPr lang="cs-CZ" sz="1200" dirty="0" smtClean="0">
                <a:solidFill>
                  <a:schemeClr val="bg1"/>
                </a:solidFill>
              </a:rPr>
              <a:t>www.appszoom.com/android_themes/wallpapers/louis-de-funs-wallpapers_gcjwe.ht</a:t>
            </a:r>
          </a:p>
          <a:p>
            <a:pPr>
              <a:spcBef>
                <a:spcPts val="0"/>
              </a:spcBef>
            </a:pPr>
            <a:r>
              <a:rPr lang="cs-CZ" sz="1200" dirty="0">
                <a:solidFill>
                  <a:schemeClr val="bg1"/>
                </a:solidFill>
              </a:rPr>
              <a:t>AUTOR NEUVEDEN. </a:t>
            </a:r>
            <a:r>
              <a:rPr lang="cs-CZ" sz="1200" i="1" dirty="0" err="1">
                <a:solidFill>
                  <a:schemeClr val="bg1"/>
                </a:solidFill>
              </a:rPr>
              <a:t>Kutzik</a:t>
            </a:r>
            <a:r>
              <a:rPr lang="cs-CZ" sz="1200" dirty="0">
                <a:solidFill>
                  <a:schemeClr val="bg1"/>
                </a:solidFill>
              </a:rPr>
              <a:t> [online]. [cit. </a:t>
            </a:r>
            <a:r>
              <a:rPr lang="cs-CZ" sz="1200" dirty="0" smtClean="0">
                <a:solidFill>
                  <a:schemeClr val="bg1"/>
                </a:solidFill>
              </a:rPr>
              <a:t>13.3.2013]. </a:t>
            </a:r>
            <a:r>
              <a:rPr lang="cs-CZ" sz="1200" dirty="0">
                <a:solidFill>
                  <a:schemeClr val="bg1"/>
                </a:solidFill>
              </a:rPr>
              <a:t>Dostupný na WWW: http://</a:t>
            </a:r>
            <a:r>
              <a:rPr lang="cs-CZ" sz="1200" dirty="0" smtClean="0">
                <a:solidFill>
                  <a:schemeClr val="bg1"/>
                </a:solidFill>
              </a:rPr>
              <a:t>kutzik.jirpa.cz/view.php?cisloclanku=2009090023</a:t>
            </a:r>
          </a:p>
          <a:p>
            <a:pPr>
              <a:spcBef>
                <a:spcPts val="0"/>
              </a:spcBef>
            </a:pPr>
            <a:r>
              <a:rPr lang="cs-CZ" sz="1200" dirty="0">
                <a:solidFill>
                  <a:schemeClr val="bg1"/>
                </a:solidFill>
              </a:rPr>
              <a:t>MOLIÈRE. </a:t>
            </a:r>
            <a:r>
              <a:rPr lang="cs-CZ" sz="1200" i="1" dirty="0">
                <a:solidFill>
                  <a:schemeClr val="bg1"/>
                </a:solidFill>
              </a:rPr>
              <a:t>Lakomec (ukázka)</a:t>
            </a:r>
            <a:r>
              <a:rPr lang="cs-CZ" sz="1200" dirty="0">
                <a:solidFill>
                  <a:schemeClr val="bg1"/>
                </a:solidFill>
              </a:rPr>
              <a:t> [online]. [cit. </a:t>
            </a:r>
            <a:r>
              <a:rPr lang="cs-CZ" sz="1200" dirty="0" smtClean="0">
                <a:solidFill>
                  <a:schemeClr val="bg1"/>
                </a:solidFill>
              </a:rPr>
              <a:t>13.3.2013]. </a:t>
            </a:r>
            <a:r>
              <a:rPr lang="cs-CZ" sz="1200" dirty="0">
                <a:solidFill>
                  <a:schemeClr val="bg1"/>
                </a:solidFill>
              </a:rPr>
              <a:t>Dostupný na WWW: http://</a:t>
            </a:r>
            <a:r>
              <a:rPr lang="cs-CZ" sz="1200" dirty="0" smtClean="0">
                <a:solidFill>
                  <a:schemeClr val="bg1"/>
                </a:solidFill>
              </a:rPr>
              <a:t>www.ctesyrad.cz/nejctivejsi/lakomec</a:t>
            </a:r>
          </a:p>
          <a:p>
            <a:pPr>
              <a:spcBef>
                <a:spcPts val="0"/>
              </a:spcBef>
            </a:pPr>
            <a:r>
              <a:rPr lang="cs-CZ" sz="1200" dirty="0">
                <a:solidFill>
                  <a:schemeClr val="bg1"/>
                </a:solidFill>
              </a:rPr>
              <a:t>MOLIÈRE. </a:t>
            </a:r>
            <a:r>
              <a:rPr lang="cs-CZ" sz="1200" i="1" dirty="0">
                <a:solidFill>
                  <a:schemeClr val="bg1"/>
                </a:solidFill>
              </a:rPr>
              <a:t>Tartuffe (ukázka)</a:t>
            </a:r>
            <a:r>
              <a:rPr lang="cs-CZ" sz="1200" dirty="0">
                <a:solidFill>
                  <a:schemeClr val="bg1"/>
                </a:solidFill>
              </a:rPr>
              <a:t> [online]. [cit. </a:t>
            </a:r>
            <a:r>
              <a:rPr lang="cs-CZ" sz="1200" dirty="0" smtClean="0">
                <a:solidFill>
                  <a:schemeClr val="bg1"/>
                </a:solidFill>
              </a:rPr>
              <a:t>13.3.2013]. </a:t>
            </a:r>
            <a:r>
              <a:rPr lang="cs-CZ" sz="1200" dirty="0">
                <a:solidFill>
                  <a:schemeClr val="bg1"/>
                </a:solidFill>
              </a:rPr>
              <a:t>Dostupný na WWW: http://</a:t>
            </a:r>
            <a:r>
              <a:rPr lang="cs-CZ" sz="1200" dirty="0" smtClean="0">
                <a:solidFill>
                  <a:schemeClr val="bg1"/>
                </a:solidFill>
              </a:rPr>
              <a:t>ireferaty.wz.cz/go.php?id=47</a:t>
            </a:r>
          </a:p>
          <a:p>
            <a:pPr>
              <a:spcBef>
                <a:spcPts val="0"/>
              </a:spcBef>
            </a:pPr>
            <a:r>
              <a:rPr lang="cs-CZ" sz="1200" dirty="0">
                <a:solidFill>
                  <a:schemeClr val="bg1"/>
                </a:solidFill>
              </a:rPr>
              <a:t>MOLIÈRE. </a:t>
            </a:r>
            <a:r>
              <a:rPr lang="cs-CZ" sz="1200" i="1" dirty="0">
                <a:solidFill>
                  <a:schemeClr val="bg1"/>
                </a:solidFill>
              </a:rPr>
              <a:t>Misantrop</a:t>
            </a:r>
            <a:r>
              <a:rPr lang="cs-CZ" sz="1200" dirty="0">
                <a:solidFill>
                  <a:schemeClr val="bg1"/>
                </a:solidFill>
              </a:rPr>
              <a:t>. Praha: Artur, 2007, ISBN 80-86216-98-0</a:t>
            </a:r>
            <a:r>
              <a:rPr lang="cs-CZ" sz="1200" dirty="0" smtClean="0">
                <a:solidFill>
                  <a:schemeClr val="bg1"/>
                </a:solidFill>
              </a:rPr>
              <a:t>.</a:t>
            </a:r>
          </a:p>
          <a:p>
            <a:pPr>
              <a:spcBef>
                <a:spcPts val="0"/>
              </a:spcBef>
            </a:pPr>
            <a:r>
              <a:rPr lang="cs-CZ" sz="1200" dirty="0">
                <a:solidFill>
                  <a:schemeClr val="bg1"/>
                </a:solidFill>
              </a:rPr>
              <a:t>AUTOR NEUVEDEN. </a:t>
            </a:r>
            <a:r>
              <a:rPr lang="cs-CZ" sz="1200" i="1" dirty="0">
                <a:solidFill>
                  <a:schemeClr val="bg1"/>
                </a:solidFill>
              </a:rPr>
              <a:t>Molière</a:t>
            </a:r>
            <a:r>
              <a:rPr lang="cs-CZ" sz="1200" dirty="0">
                <a:solidFill>
                  <a:schemeClr val="bg1"/>
                </a:solidFill>
              </a:rPr>
              <a:t> [online]. [cit. </a:t>
            </a:r>
            <a:r>
              <a:rPr lang="cs-CZ" sz="1200" dirty="0" smtClean="0">
                <a:solidFill>
                  <a:schemeClr val="bg1"/>
                </a:solidFill>
              </a:rPr>
              <a:t>13.3.2013]. </a:t>
            </a:r>
            <a:r>
              <a:rPr lang="cs-CZ" sz="1200" dirty="0">
                <a:solidFill>
                  <a:schemeClr val="bg1"/>
                </a:solidFill>
              </a:rPr>
              <a:t>Dostupný na WWW: http://</a:t>
            </a:r>
            <a:r>
              <a:rPr lang="cs-CZ" sz="1200" dirty="0" smtClean="0">
                <a:solidFill>
                  <a:schemeClr val="bg1"/>
                </a:solidFill>
              </a:rPr>
              <a:t>cs.wikiquote.org/wiki/Moli%C3%A</a:t>
            </a:r>
            <a:r>
              <a:rPr lang="cs-CZ" sz="1200" dirty="0" smtClean="0"/>
              <a:t>8re</a:t>
            </a:r>
          </a:p>
          <a:p>
            <a:pPr>
              <a:spcBef>
                <a:spcPts val="0"/>
              </a:spcBef>
            </a:pPr>
            <a:r>
              <a:rPr lang="cs-CZ" sz="1200" dirty="0">
                <a:solidFill>
                  <a:schemeClr val="bg1"/>
                </a:solidFill>
              </a:rPr>
              <a:t>AUTOR NEUVEDEN. </a:t>
            </a:r>
            <a:r>
              <a:rPr lang="cs-CZ" sz="1200" i="1" dirty="0">
                <a:solidFill>
                  <a:schemeClr val="bg1"/>
                </a:solidFill>
              </a:rPr>
              <a:t>Molière citáty</a:t>
            </a:r>
            <a:r>
              <a:rPr lang="cs-CZ" sz="1200" dirty="0">
                <a:solidFill>
                  <a:schemeClr val="bg1"/>
                </a:solidFill>
              </a:rPr>
              <a:t> [online]. [cit. </a:t>
            </a:r>
            <a:r>
              <a:rPr lang="cs-CZ" sz="1200" dirty="0" smtClean="0">
                <a:solidFill>
                  <a:schemeClr val="bg1"/>
                </a:solidFill>
              </a:rPr>
              <a:t>13.3.2013]. </a:t>
            </a:r>
            <a:r>
              <a:rPr lang="cs-CZ" sz="1200" dirty="0">
                <a:solidFill>
                  <a:schemeClr val="bg1"/>
                </a:solidFill>
              </a:rPr>
              <a:t>Dostupný na WWW: http://citaty.net/autori/moliere/?page=3 </a:t>
            </a:r>
            <a:r>
              <a:rPr lang="cs-CZ" sz="1200" dirty="0" smtClean="0">
                <a:solidFill>
                  <a:schemeClr val="bg1"/>
                </a:solidFill>
              </a:rPr>
              <a:t>    </a:t>
            </a:r>
          </a:p>
          <a:p>
            <a:pPr>
              <a:spcBef>
                <a:spcPts val="0"/>
              </a:spcBef>
            </a:pPr>
            <a:r>
              <a:rPr lang="cs-CZ" sz="1100" dirty="0" smtClean="0">
                <a:solidFill>
                  <a:schemeClr val="bg1"/>
                </a:solidFill>
              </a:rPr>
              <a:t>   </a:t>
            </a:r>
            <a:endParaRPr lang="cs-CZ" sz="1100" dirty="0">
              <a:solidFill>
                <a:schemeClr val="bg1"/>
              </a:solidFill>
            </a:endParaRPr>
          </a:p>
          <a:p>
            <a:endParaRPr lang="cs-CZ" dirty="0">
              <a:solidFill>
                <a:schemeClr val="bg1"/>
              </a:solidFill>
            </a:endParaRPr>
          </a:p>
        </p:txBody>
      </p:sp>
    </p:spTree>
    <p:extLst>
      <p:ext uri="{BB962C8B-B14F-4D97-AF65-F5344CB8AC3E}">
        <p14:creationId xmlns:p14="http://schemas.microsoft.com/office/powerpoint/2010/main" val="2417738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512" y="195486"/>
            <a:ext cx="8784976" cy="1135406"/>
          </a:xfrm>
        </p:spPr>
        <p:txBody>
          <a:bodyPr>
            <a:noAutofit/>
          </a:bodyPr>
          <a:lstStyle/>
          <a:p>
            <a:pPr algn="ctr"/>
            <a:r>
              <a:rPr lang="cs-CZ" sz="4800" dirty="0" err="1" smtClean="0">
                <a:solidFill>
                  <a:srgbClr val="FF0000"/>
                </a:solidFill>
              </a:rPr>
              <a:t>MOLI</a:t>
            </a:r>
            <a:r>
              <a:rPr lang="cs-CZ" sz="4800" b="1" cap="all" dirty="0" err="1" smtClean="0">
                <a:solidFill>
                  <a:srgbClr val="FF0000"/>
                </a:solidFill>
                <a:effectLst/>
              </a:rPr>
              <a:t>è</a:t>
            </a:r>
            <a:r>
              <a:rPr lang="cs-CZ" sz="4800" dirty="0" err="1" smtClean="0">
                <a:solidFill>
                  <a:srgbClr val="FF0000"/>
                </a:solidFill>
              </a:rPr>
              <a:t>RE</a:t>
            </a:r>
            <a:r>
              <a:rPr lang="cs-CZ" sz="4800" dirty="0" smtClean="0">
                <a:solidFill>
                  <a:srgbClr val="FF0000"/>
                </a:solidFill>
              </a:rPr>
              <a:t/>
            </a:r>
            <a:br>
              <a:rPr lang="cs-CZ" sz="4800" dirty="0" smtClean="0">
                <a:solidFill>
                  <a:srgbClr val="FF0000"/>
                </a:solidFill>
              </a:rPr>
            </a:br>
            <a:r>
              <a:rPr lang="cs-CZ" sz="3600" dirty="0" smtClean="0">
                <a:solidFill>
                  <a:srgbClr val="FFFF00"/>
                </a:solidFill>
              </a:rPr>
              <a:t>CITÁTY</a:t>
            </a:r>
            <a:endParaRPr lang="cs-CZ" sz="3600" dirty="0">
              <a:solidFill>
                <a:srgbClr val="FF0000"/>
              </a:solidFill>
            </a:endParaRPr>
          </a:p>
        </p:txBody>
      </p:sp>
      <p:sp>
        <p:nvSpPr>
          <p:cNvPr id="6" name="Podnadpis 2"/>
          <p:cNvSpPr txBox="1">
            <a:spLocks/>
          </p:cNvSpPr>
          <p:nvPr/>
        </p:nvSpPr>
        <p:spPr>
          <a:xfrm>
            <a:off x="6876256" y="4803998"/>
            <a:ext cx="2664296" cy="456456"/>
          </a:xfrm>
          <a:prstGeom prst="rect">
            <a:avLst/>
          </a:prstGeom>
        </p:spPr>
        <p:txBody>
          <a:bodyPr vert="horz" lIns="91440" tIns="45720" rIns="91440" bIns="45720" rtlCol="0">
            <a:noAutofit/>
          </a:bodyPr>
          <a:lstStyle>
            <a:lvl1pPr marL="0" indent="0" algn="l" defTabSz="914400" rtl="0" eaLnBrk="1" latinLnBrk="0" hangingPunct="1">
              <a:spcBef>
                <a:spcPts val="1200"/>
              </a:spcBef>
              <a:buClr>
                <a:schemeClr val="bg2"/>
              </a:buClr>
              <a:buFontTx/>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3pPr>
            <a:lvl4pPr marL="13716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4pPr>
            <a:lvl5pPr marL="1828800" indent="0" algn="ctr" defTabSz="914400" rtl="0" eaLnBrk="1" latinLnBrk="0" hangingPunct="1">
              <a:spcBef>
                <a:spcPts val="1200"/>
              </a:spcBef>
              <a:buFontTx/>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ctr"/>
            <a:endParaRPr lang="cs-CZ" sz="1400" dirty="0">
              <a:solidFill>
                <a:srgbClr val="FFFF00"/>
              </a:solidFill>
            </a:endParaRPr>
          </a:p>
        </p:txBody>
      </p:sp>
      <p:sp>
        <p:nvSpPr>
          <p:cNvPr id="7" name="Podnadpis 2"/>
          <p:cNvSpPr txBox="1">
            <a:spLocks/>
          </p:cNvSpPr>
          <p:nvPr/>
        </p:nvSpPr>
        <p:spPr>
          <a:xfrm>
            <a:off x="2051720" y="2427734"/>
            <a:ext cx="5472608" cy="720080"/>
          </a:xfrm>
          <a:prstGeom prst="rect">
            <a:avLst/>
          </a:prstGeom>
          <a:solidFill>
            <a:schemeClr val="bg1"/>
          </a:solidFill>
          <a:ln w="25400">
            <a:solidFill>
              <a:srgbClr val="002060"/>
            </a:solidFill>
          </a:ln>
        </p:spPr>
        <p:txBody>
          <a:bodyPr vert="horz" lIns="91440" tIns="45720" rIns="91440" bIns="45720" numCol="1"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4000" dirty="0" smtClean="0">
                <a:solidFill>
                  <a:srgbClr val="002060"/>
                </a:solidFill>
              </a:rPr>
              <a:t>DĚKUJI ZA POZORNOST.</a:t>
            </a:r>
            <a:endParaRPr lang="cs-CZ" sz="4000" dirty="0">
              <a:solidFill>
                <a:srgbClr val="002060"/>
              </a:solidFill>
              <a:effectLst/>
            </a:endParaRPr>
          </a:p>
        </p:txBody>
      </p:sp>
    </p:spTree>
    <p:extLst>
      <p:ext uri="{BB962C8B-B14F-4D97-AF65-F5344CB8AC3E}">
        <p14:creationId xmlns:p14="http://schemas.microsoft.com/office/powerpoint/2010/main" val="4160097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theme/theme1.xml><?xml version="1.0" encoding="utf-8"?>
<a:theme xmlns:a="http://schemas.openxmlformats.org/drawingml/2006/main" name="1">
  <a:themeElements>
    <a:clrScheme name="Moonlight">
      <a:dk1>
        <a:srgbClr val="595959"/>
      </a:dk1>
      <a:lt1>
        <a:srgbClr val="FFFFFF"/>
      </a:lt1>
      <a:dk2>
        <a:srgbClr val="2AB7FF"/>
      </a:dk2>
      <a:lt2>
        <a:srgbClr val="DBE5F1"/>
      </a:lt2>
      <a:accent1>
        <a:srgbClr val="20378C"/>
      </a:accent1>
      <a:accent2>
        <a:srgbClr val="A20000"/>
      </a:accent2>
      <a:accent3>
        <a:srgbClr val="534088"/>
      </a:accent3>
      <a:accent4>
        <a:srgbClr val="2D9123"/>
      </a:accent4>
      <a:accent5>
        <a:srgbClr val="7E2C80"/>
      </a:accent5>
      <a:accent6>
        <a:srgbClr val="4A4EC5"/>
      </a:accent6>
      <a:hlink>
        <a:srgbClr val="BBECFF"/>
      </a:hlink>
      <a:folHlink>
        <a:srgbClr val="DDDDDD"/>
      </a:folHlink>
    </a:clrScheme>
    <a:fontScheme name="Moonlight">
      <a:majorFont>
        <a:latin typeface="Candara"/>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andara"/>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onlight">
      <a:fillStyleLst>
        <a:solidFill>
          <a:schemeClr val="phClr"/>
        </a:solidFill>
        <a:gradFill rotWithShape="1">
          <a:gsLst>
            <a:gs pos="0">
              <a:schemeClr val="phClr">
                <a:tint val="90000"/>
                <a:satMod val="150000"/>
              </a:schemeClr>
            </a:gs>
            <a:gs pos="35000">
              <a:schemeClr val="phClr">
                <a:tint val="80000"/>
                <a:satMod val="200000"/>
              </a:schemeClr>
            </a:gs>
            <a:gs pos="100000">
              <a:schemeClr val="phClr">
                <a:tint val="75000"/>
                <a:satMod val="250000"/>
              </a:schemeClr>
            </a:gs>
          </a:gsLst>
          <a:path path="rect">
            <a:fillToRect l="100000" t="100000"/>
          </a:path>
        </a:gradFill>
        <a:gradFill rotWithShape="1">
          <a:gsLst>
            <a:gs pos="0">
              <a:schemeClr val="phClr">
                <a:shade val="60000"/>
                <a:satMod val="150000"/>
              </a:schemeClr>
            </a:gs>
            <a:gs pos="80000">
              <a:schemeClr val="phClr">
                <a:shade val="100000"/>
                <a:satMod val="130000"/>
              </a:schemeClr>
            </a:gs>
            <a:gs pos="100000">
              <a:schemeClr val="phClr">
                <a:tint val="90000"/>
                <a:shade val="100000"/>
                <a:satMod val="115000"/>
              </a:schemeClr>
            </a:gs>
          </a:gsLst>
          <a:path path="circle">
            <a:fillToRect l="50000" t="50000" r="50000" b="50000"/>
          </a:path>
        </a:gradFill>
      </a:fillStyleLst>
      <a:lnStyleLst>
        <a:ln w="6350" cap="flat" cmpd="sng" algn="ctr">
          <a:solidFill>
            <a:schemeClr val="phClr">
              <a:shade val="95000"/>
              <a:satMod val="115000"/>
            </a:schemeClr>
          </a:solidFill>
          <a:prstDash val="solid"/>
        </a:ln>
        <a:ln w="12700" cap="flat" cmpd="sng" algn="ctr">
          <a:solidFill>
            <a:schemeClr val="phClr">
              <a:satMod val="110000"/>
            </a:schemeClr>
          </a:solidFill>
          <a:prstDash val="solid"/>
        </a:ln>
        <a:ln w="25400" cap="flat" cmpd="sng" algn="ctr">
          <a:solidFill>
            <a:schemeClr val="phClr">
              <a:shade val="90000"/>
              <a:satMod val="115000"/>
            </a:schemeClr>
          </a:solidFill>
          <a:prstDash val="solid"/>
        </a:ln>
      </a:lnStyleLst>
      <a:effectStyleLst>
        <a:effectStyle>
          <a:effectLst>
            <a:outerShdw blurRad="50800" dist="25400" dir="5400000" sx="101000" sy="101000" algn="ctr" rotWithShape="0">
              <a:srgbClr val="000000">
                <a:alpha val="60000"/>
              </a:srgbClr>
            </a:outerShdw>
          </a:effectLst>
        </a:effectStyle>
        <a:effectStyle>
          <a:effectLst>
            <a:innerShdw blurRad="76200" dist="25400" dir="13500000">
              <a:srgbClr val="000000">
                <a:alpha val="60000"/>
              </a:srgbClr>
            </a:innerShdw>
          </a:effectLst>
          <a:scene3d>
            <a:camera prst="orthographicFront">
              <a:rot lat="0" lon="0" rev="0"/>
            </a:camera>
            <a:lightRig rig="balanced" dir="tl">
              <a:rot lat="0" lon="0" rev="4200000"/>
            </a:lightRig>
          </a:scene3d>
          <a:sp3d>
            <a:bevelT w="25400" h="12700" prst="softRound"/>
          </a:sp3d>
        </a:effectStyle>
        <a:effectStyle>
          <a:effectLst>
            <a:innerShdw blurRad="76200" dist="25400" dir="13500000">
              <a:srgbClr val="000000">
                <a:alpha val="60000"/>
              </a:srgbClr>
            </a:innerShdw>
            <a:softEdge rad="31750"/>
          </a:effectLst>
        </a:effectStyle>
      </a:effectStyleLst>
      <a:bgFillStyleLst>
        <a:solidFill>
          <a:schemeClr val="phClr"/>
        </a:solidFill>
        <a:gradFill rotWithShape="1">
          <a:gsLst>
            <a:gs pos="0">
              <a:schemeClr val="phClr">
                <a:lumMod val="90000"/>
              </a:schemeClr>
            </a:gs>
            <a:gs pos="30000">
              <a:schemeClr val="phClr">
                <a:lumMod val="75000"/>
              </a:schemeClr>
            </a:gs>
            <a:gs pos="100000">
              <a:schemeClr val="phClr">
                <a:lumMod val="10000"/>
              </a:schemeClr>
            </a:gs>
          </a:gsLst>
          <a:path path="circle">
            <a:fillToRect l="50000" t="50000" r="50000" b="50000"/>
          </a:path>
        </a:gradFill>
        <a:gradFill rotWithShape="1">
          <a:gsLst>
            <a:gs pos="0">
              <a:schemeClr val="phClr">
                <a:lumMod val="90000"/>
              </a:schemeClr>
            </a:gs>
            <a:gs pos="30000">
              <a:schemeClr val="phClr">
                <a:lumMod val="75000"/>
              </a:schemeClr>
            </a:gs>
            <a:gs pos="100000">
              <a:schemeClr val="phClr">
                <a:lumMod val="10000"/>
              </a:schemeClr>
            </a:gs>
          </a:gsLst>
          <a:path path="rect">
            <a:fillToRect l="100000" t="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283</TotalTime>
  <Words>1438</Words>
  <Application>Microsoft Office PowerPoint</Application>
  <PresentationFormat>Předvádění na obrazovce (16:9)</PresentationFormat>
  <Paragraphs>119</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1</vt:lpstr>
      <vt:lpstr>Prezentace aplikace PowerPoint</vt:lpstr>
      <vt:lpstr>MOLIèRE</vt:lpstr>
      <vt:lpstr>MOLIèRE ÚVOD</vt:lpstr>
      <vt:lpstr>MOLIèRE ŽIVOTNÍ OSUDY</vt:lpstr>
      <vt:lpstr>MOLIèRE ŽIVOTNÍ OSUDY</vt:lpstr>
      <vt:lpstr>MOLIèRE DÍLO</vt:lpstr>
      <vt:lpstr>MOLIèRE DÍLO</vt:lpstr>
      <vt:lpstr>MOLIèRE DÍLO</vt:lpstr>
      <vt:lpstr>MOLIèRE DÍLO</vt:lpstr>
      <vt:lpstr>MOLIèRE DÍLO</vt:lpstr>
      <vt:lpstr>MOLIèRE DÍLO</vt:lpstr>
      <vt:lpstr>MOLIèRE CITÁTY</vt:lpstr>
      <vt:lpstr>MOLIèRE ZDROJE</vt:lpstr>
      <vt:lpstr>MOLIèRE CITÁTY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MOLIèRE</dc:title>
  <dc:creator>Dušan</dc:creator>
  <cp:lastModifiedBy>Dušan</cp:lastModifiedBy>
  <cp:revision>48</cp:revision>
  <dcterms:created xsi:type="dcterms:W3CDTF">2014-03-12T17:40:29Z</dcterms:created>
  <dcterms:modified xsi:type="dcterms:W3CDTF">2014-03-31T16:54:23Z</dcterms:modified>
</cp:coreProperties>
</file>