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8" r:id="rId4"/>
    <p:sldId id="257" r:id="rId5"/>
    <p:sldId id="260" r:id="rId6"/>
    <p:sldId id="261" r:id="rId7"/>
    <p:sldId id="262" r:id="rId8"/>
    <p:sldId id="265" r:id="rId9"/>
    <p:sldId id="264" r:id="rId10"/>
    <p:sldId id="263" r:id="rId11"/>
    <p:sldId id="266" r:id="rId12"/>
    <p:sldId id="267" r:id="rId13"/>
    <p:sldId id="268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624E-3E75-4436-A62F-3E9A561CEB3E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8DBB9-B3F6-4F7B-9875-DAC34DF21F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9955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624E-3E75-4436-A62F-3E9A561CEB3E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8DBB9-B3F6-4F7B-9875-DAC34DF21F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913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624E-3E75-4436-A62F-3E9A561CEB3E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8DBB9-B3F6-4F7B-9875-DAC34DF21F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5501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624E-3E75-4436-A62F-3E9A561CEB3E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8DBB9-B3F6-4F7B-9875-DAC34DF21F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864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624E-3E75-4436-A62F-3E9A561CEB3E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8DBB9-B3F6-4F7B-9875-DAC34DF21F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1082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624E-3E75-4436-A62F-3E9A561CEB3E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8DBB9-B3F6-4F7B-9875-DAC34DF21F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153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624E-3E75-4436-A62F-3E9A561CEB3E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8DBB9-B3F6-4F7B-9875-DAC34DF21F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682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624E-3E75-4436-A62F-3E9A561CEB3E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8DBB9-B3F6-4F7B-9875-DAC34DF21F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3480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624E-3E75-4436-A62F-3E9A561CEB3E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8DBB9-B3F6-4F7B-9875-DAC34DF21F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8357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624E-3E75-4436-A62F-3E9A561CEB3E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8DBB9-B3F6-4F7B-9875-DAC34DF21F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500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A624E-3E75-4436-A62F-3E9A561CEB3E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8DBB9-B3F6-4F7B-9875-DAC34DF21F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943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A624E-3E75-4436-A62F-3E9A561CEB3E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8DBB9-B3F6-4F7B-9875-DAC34DF21F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176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microsoft.com/office/2007/relationships/hdphoto" Target="../media/hdphoto1.wdp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loisjirasek.cz/uploads/gallery/jir01_0122.jpg" TargetMode="External"/><Relationship Id="rId3" Type="http://schemas.microsoft.com/office/2007/relationships/hdphoto" Target="../media/hdphoto1.wdp"/><Relationship Id="rId7" Type="http://schemas.openxmlformats.org/officeDocument/2006/relationships/hyperlink" Target="http://www.rml.cz/cz/index.php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odmaturuj.cz/zivotopisy/alois-jirasek-4/" TargetMode="External"/><Relationship Id="rId5" Type="http://schemas.openxmlformats.org/officeDocument/2006/relationships/hyperlink" Target="http://kaderabek.blog.idnes.cz/c/298336/Jiraskuv-neobycejny-zivot.html" TargetMode="External"/><Relationship Id="rId10" Type="http://schemas.openxmlformats.org/officeDocument/2006/relationships/hyperlink" Target="http://cr.ic.cz/index.php?clanek=hek&amp;dir=soucast&amp;menu=soucast" TargetMode="External"/><Relationship Id="rId4" Type="http://schemas.openxmlformats.org/officeDocument/2006/relationships/hyperlink" Target="http://www.spisovatele.cz/alois-jirasek" TargetMode="External"/><Relationship Id="rId9" Type="http://schemas.openxmlformats.org/officeDocument/2006/relationships/hyperlink" Target="http://cs.wikipedia.org/wiki/Star%C3%A9_pov%C4%9Bsti_%C4%8Desk%C3%A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91" name="Group 4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028646841"/>
              </p:ext>
            </p:extLst>
          </p:nvPr>
        </p:nvGraphicFramePr>
        <p:xfrm>
          <a:off x="700370" y="1784607"/>
          <a:ext cx="8083268" cy="4970820"/>
        </p:xfrm>
        <a:graphic>
          <a:graphicData uri="http://schemas.openxmlformats.org/drawingml/2006/table">
            <a:tbl>
              <a:tblPr/>
              <a:tblGrid>
                <a:gridCol w="2060712"/>
                <a:gridCol w="6022556"/>
              </a:tblGrid>
              <a:tr h="4242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242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projektu</a:t>
                      </a: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4222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4242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Český jazyk a </a:t>
                      </a: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literatura </a:t>
                      </a:r>
                      <a:r>
                        <a:rPr kumimoji="0" lang="cs-CZ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(klíčová aktivita III/2)</a:t>
                      </a: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4242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Téma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Alois Jirásek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4242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4222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1172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Žáci se nejprve seznámí s životními osudy a dílem Aloise Jiráska. Posléze jsou jim představeny rozdílné úhly pohledu při hodnocení jeho díla. Žáci se díky diskusi nad těmito pohledy naučí zásadám správné argumentace z etického i logického kontextu.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4242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6" marR="91436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8. 6. 2013</a:t>
                      </a:r>
                    </a:p>
                  </a:txBody>
                  <a:tcPr marL="91436" marR="91436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4" name="Skupina 3"/>
          <p:cNvGrpSpPr/>
          <p:nvPr/>
        </p:nvGrpSpPr>
        <p:grpSpPr>
          <a:xfrm>
            <a:off x="0" y="188640"/>
            <a:ext cx="8883709" cy="1531420"/>
            <a:chOff x="-92650" y="483518"/>
            <a:chExt cx="8883709" cy="1531420"/>
          </a:xfrm>
        </p:grpSpPr>
        <p:pic>
          <p:nvPicPr>
            <p:cNvPr id="5" name="Obrázek 4" descr="Výřez obrazovky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592" y="483518"/>
              <a:ext cx="6614081" cy="1531420"/>
            </a:xfrm>
            <a:prstGeom prst="rect">
              <a:avLst/>
            </a:prstGeom>
          </p:spPr>
        </p:pic>
        <p:pic>
          <p:nvPicPr>
            <p:cNvPr id="6" name="Obrázek 5" descr="loga soukrškolyvjpeg.jp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221" b="6723"/>
            <a:stretch/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Obrázek 6" descr="loga soukrškolyvjpeg.jp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334" b="10296"/>
            <a:stretch/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Obdélník 7"/>
            <p:cNvSpPr/>
            <p:nvPr/>
          </p:nvSpPr>
          <p:spPr>
            <a:xfrm>
              <a:off x="-92650" y="1482004"/>
              <a:ext cx="992242" cy="532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410633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chodskypeszkvetova.cz/200001107-0a4be0c3fa/Psohlavci_web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9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8" y="18403"/>
            <a:ext cx="9168617" cy="68395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3490" y="1340768"/>
            <a:ext cx="7772400" cy="1470025"/>
          </a:xfrm>
        </p:spPr>
        <p:txBody>
          <a:bodyPr>
            <a:norm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ALOIS JIRÁSEK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9290" y="2852936"/>
            <a:ext cx="6400800" cy="1752600"/>
          </a:xfrm>
        </p:spPr>
        <p:txBody>
          <a:bodyPr/>
          <a:lstStyle/>
          <a:p>
            <a:endParaRPr lang="cs-CZ" dirty="0" smtClean="0"/>
          </a:p>
          <a:p>
            <a:r>
              <a:rPr lang="cs-CZ" sz="4400" b="1" dirty="0" smtClean="0">
                <a:solidFill>
                  <a:srgbClr val="FF0000"/>
                </a:solidFill>
              </a:rPr>
              <a:t>(1851 – 1930)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179512" y="6093296"/>
            <a:ext cx="2808312" cy="360040"/>
          </a:xfrm>
          <a:prstGeom prst="rect">
            <a:avLst/>
          </a:prstGeom>
        </p:spPr>
        <p:txBody>
          <a:bodyPr vert="horz" lIns="0" tIns="45720" rIns="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1800" dirty="0" smtClean="0">
                <a:solidFill>
                  <a:srgbClr val="FF0000"/>
                </a:solidFill>
              </a:rPr>
              <a:t>© </a:t>
            </a:r>
            <a:r>
              <a:rPr lang="cs-CZ" sz="1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cs-CZ" sz="1800" cap="none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ušan Kráčmar 2013</a:t>
            </a:r>
            <a:r>
              <a:rPr lang="cs-CZ" sz="1800" dirty="0" smtClean="0">
                <a:solidFill>
                  <a:srgbClr val="FF0000"/>
                </a:solidFill>
              </a:rPr>
              <a:t/>
            </a:r>
            <a:br>
              <a:rPr lang="cs-CZ" sz="1800" dirty="0" smtClean="0">
                <a:solidFill>
                  <a:srgbClr val="FF0000"/>
                </a:solidFill>
              </a:rPr>
            </a:br>
            <a:r>
              <a:rPr lang="cs-CZ" sz="1800" dirty="0" smtClean="0">
                <a:solidFill>
                  <a:srgbClr val="FF0000"/>
                </a:solidFill>
              </a:rPr>
              <a:t/>
            </a:r>
            <a:br>
              <a:rPr lang="cs-CZ" sz="1800" dirty="0" smtClean="0">
                <a:solidFill>
                  <a:srgbClr val="FF0000"/>
                </a:solidFill>
              </a:rPr>
            </a:br>
            <a:r>
              <a:rPr lang="cs-CZ" sz="1800" dirty="0" smtClean="0">
                <a:solidFill>
                  <a:srgbClr val="FF0000"/>
                </a:solidFill>
              </a:rPr>
              <a:t/>
            </a:r>
            <a:br>
              <a:rPr lang="cs-CZ" sz="1800" dirty="0" smtClean="0">
                <a:solidFill>
                  <a:srgbClr val="FF0000"/>
                </a:solidFill>
              </a:rPr>
            </a:br>
            <a:r>
              <a:rPr lang="cs-CZ" sz="1800" dirty="0" smtClean="0">
                <a:solidFill>
                  <a:srgbClr val="FF0000"/>
                </a:solidFill>
              </a:rPr>
              <a:t/>
            </a:r>
            <a:br>
              <a:rPr lang="cs-CZ" sz="1800" dirty="0" smtClean="0">
                <a:solidFill>
                  <a:srgbClr val="FF0000"/>
                </a:solidFill>
              </a:rPr>
            </a:br>
            <a:r>
              <a:rPr lang="cs-CZ" sz="1800" dirty="0" smtClean="0">
                <a:solidFill>
                  <a:srgbClr val="FF0000"/>
                </a:solidFill>
              </a:rPr>
              <a:t/>
            </a:r>
            <a:br>
              <a:rPr lang="cs-CZ" sz="1800" dirty="0" smtClean="0">
                <a:solidFill>
                  <a:srgbClr val="FF0000"/>
                </a:solidFill>
              </a:rPr>
            </a:br>
            <a:r>
              <a:rPr lang="cs-CZ" sz="1800" dirty="0" smtClean="0">
                <a:solidFill>
                  <a:srgbClr val="FF0000"/>
                </a:solidFill>
              </a:rPr>
              <a:t/>
            </a:r>
            <a:br>
              <a:rPr lang="cs-CZ" sz="1800" dirty="0" smtClean="0">
                <a:solidFill>
                  <a:srgbClr val="FF0000"/>
                </a:solidFill>
              </a:rPr>
            </a:br>
            <a:r>
              <a:rPr lang="cs-CZ" sz="1800" dirty="0" smtClean="0">
                <a:solidFill>
                  <a:srgbClr val="FF0000"/>
                </a:solidFill>
              </a:rPr>
              <a:t/>
            </a:r>
            <a:br>
              <a:rPr lang="cs-CZ" sz="1800" dirty="0" smtClean="0">
                <a:solidFill>
                  <a:srgbClr val="FF0000"/>
                </a:solidFill>
              </a:rPr>
            </a:br>
            <a:r>
              <a:rPr lang="cs-CZ" sz="1800" dirty="0" smtClean="0">
                <a:solidFill>
                  <a:srgbClr val="FF0000"/>
                </a:solidFill>
              </a:rPr>
              <a:t/>
            </a:r>
            <a:br>
              <a:rPr lang="cs-CZ" sz="1800" dirty="0" smtClean="0">
                <a:solidFill>
                  <a:srgbClr val="FF0000"/>
                </a:solidFill>
              </a:rPr>
            </a:br>
            <a:r>
              <a:rPr lang="cs-CZ" sz="1800" dirty="0" smtClean="0">
                <a:solidFill>
                  <a:srgbClr val="FF0000"/>
                </a:solidFill>
              </a:rPr>
              <a:t/>
            </a:r>
            <a:br>
              <a:rPr lang="cs-CZ" sz="18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endParaRPr lang="cs-CZ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22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chodskypeszkvetova.cz/200001107-0a4be0c3fa/Psohlavci_web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9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8" y="18403"/>
            <a:ext cx="9168617" cy="68395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3490" y="2693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ALOIS JIRÁSEK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4000" b="1" dirty="0" smtClean="0">
                <a:solidFill>
                  <a:srgbClr val="FF0000"/>
                </a:solidFill>
              </a:rPr>
              <a:t>ŽIVOTNÍ OSUDY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710186"/>
            <a:ext cx="5832648" cy="4671141"/>
          </a:xfrm>
        </p:spPr>
        <p:txBody>
          <a:bodyPr>
            <a:normAutofit fontScale="92500" lnSpcReduction="20000"/>
          </a:bodyPr>
          <a:lstStyle/>
          <a:p>
            <a:pPr marL="457200" indent="-457200" algn="l">
              <a:buFont typeface="Wingdings" pitchFamily="2" charset="2"/>
              <a:buChar char="§"/>
            </a:pPr>
            <a:r>
              <a:rPr lang="cs-CZ" sz="2800" dirty="0">
                <a:solidFill>
                  <a:srgbClr val="FFFF00"/>
                </a:solidFill>
              </a:rPr>
              <a:t>n</a:t>
            </a:r>
            <a:r>
              <a:rPr lang="cs-CZ" sz="2800" dirty="0" smtClean="0">
                <a:solidFill>
                  <a:srgbClr val="FFFF00"/>
                </a:solidFill>
              </a:rPr>
              <a:t>arozen v </a:t>
            </a:r>
            <a:r>
              <a:rPr lang="cs-CZ" sz="2800" dirty="0" smtClean="0">
                <a:solidFill>
                  <a:srgbClr val="FF0000"/>
                </a:solidFill>
              </a:rPr>
              <a:t>23 . 8. 1851 </a:t>
            </a:r>
            <a:r>
              <a:rPr lang="cs-CZ" sz="2800" dirty="0" smtClean="0">
                <a:solidFill>
                  <a:srgbClr val="FFFF00"/>
                </a:solidFill>
              </a:rPr>
              <a:t>v Hronově (východní Čechy poblíž </a:t>
            </a:r>
            <a:r>
              <a:rPr lang="cs-CZ" sz="2800" dirty="0">
                <a:solidFill>
                  <a:srgbClr val="FFFF00"/>
                </a:solidFill>
              </a:rPr>
              <a:t>N</a:t>
            </a:r>
            <a:r>
              <a:rPr lang="cs-CZ" sz="2800" dirty="0" smtClean="0">
                <a:solidFill>
                  <a:srgbClr val="FFFF00"/>
                </a:solidFill>
              </a:rPr>
              <a:t>áchoda)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dirty="0" smtClean="0">
                <a:solidFill>
                  <a:srgbClr val="FFFF00"/>
                </a:solidFill>
              </a:rPr>
              <a:t>vystudoval </a:t>
            </a:r>
            <a:r>
              <a:rPr lang="cs-CZ" sz="2800" dirty="0" smtClean="0">
                <a:solidFill>
                  <a:srgbClr val="FF0000"/>
                </a:solidFill>
              </a:rPr>
              <a:t>historii v Praze</a:t>
            </a:r>
            <a:r>
              <a:rPr lang="cs-CZ" sz="2800" dirty="0" smtClean="0">
                <a:solidFill>
                  <a:srgbClr val="FFFF00"/>
                </a:solidFill>
              </a:rPr>
              <a:t>, kde navázal přátelství s řadou osobností českého umění (Mikoláš Aleš, Josef Václav </a:t>
            </a:r>
            <a:r>
              <a:rPr lang="cs-CZ" sz="2800" dirty="0">
                <a:solidFill>
                  <a:srgbClr val="FFFF00"/>
                </a:solidFill>
              </a:rPr>
              <a:t>M</a:t>
            </a:r>
            <a:r>
              <a:rPr lang="cs-CZ" sz="2800" dirty="0" smtClean="0">
                <a:solidFill>
                  <a:srgbClr val="FFFF00"/>
                </a:solidFill>
              </a:rPr>
              <a:t>yslbek, Josef Svatopluk Machar a další) a začíná literárně tvořit 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dirty="0">
                <a:solidFill>
                  <a:srgbClr val="FFFF00"/>
                </a:solidFill>
              </a:rPr>
              <a:t>p</a:t>
            </a:r>
            <a:r>
              <a:rPr lang="cs-CZ" sz="2800" dirty="0" smtClean="0">
                <a:solidFill>
                  <a:srgbClr val="FFFF00"/>
                </a:solidFill>
              </a:rPr>
              <a:t>o studiu </a:t>
            </a:r>
            <a:r>
              <a:rPr lang="cs-CZ" sz="2800" dirty="0" smtClean="0">
                <a:solidFill>
                  <a:srgbClr val="FF0000"/>
                </a:solidFill>
              </a:rPr>
              <a:t>učil zeměpis, dějepis a český jazyk </a:t>
            </a:r>
            <a:r>
              <a:rPr lang="cs-CZ" sz="2800" dirty="0" smtClean="0">
                <a:solidFill>
                  <a:srgbClr val="FFFF00"/>
                </a:solidFill>
              </a:rPr>
              <a:t>na gymnáziu a městské reálné </a:t>
            </a:r>
            <a:r>
              <a:rPr lang="cs-CZ" sz="2800" dirty="0" smtClean="0">
                <a:solidFill>
                  <a:srgbClr val="FF0000"/>
                </a:solidFill>
              </a:rPr>
              <a:t>škole v Litomyšli </a:t>
            </a:r>
            <a:r>
              <a:rPr lang="cs-CZ" sz="2800" dirty="0" smtClean="0">
                <a:solidFill>
                  <a:srgbClr val="FFFF00"/>
                </a:solidFill>
              </a:rPr>
              <a:t>(východní Čechy poblíž Svitav), kde se i oženil, s manželskou Marií Podhajskou měl 7 dětí </a:t>
            </a:r>
            <a:endParaRPr lang="cs-CZ" sz="2800" dirty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6" name="Picture 2" descr="Alois Jiráse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82835"/>
            <a:ext cx="2736304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63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chodskypeszkvetova.cz/200001107-0a4be0c3fa/Psohlavci_web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9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8" y="18403"/>
            <a:ext cx="9168617" cy="68395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3490" y="2693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ALOIS JIRÁSEK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4000" b="1" dirty="0" smtClean="0">
                <a:solidFill>
                  <a:srgbClr val="FF0000"/>
                </a:solidFill>
              </a:rPr>
              <a:t>ŽIVOTNÍ OSUDY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710186"/>
            <a:ext cx="8352928" cy="4599133"/>
          </a:xfrm>
        </p:spPr>
        <p:txBody>
          <a:bodyPr>
            <a:normAutofit fontScale="85000" lnSpcReduction="10000"/>
          </a:bodyPr>
          <a:lstStyle/>
          <a:p>
            <a:pPr marL="457200" indent="-457200" algn="l">
              <a:buFont typeface="Wingdings" pitchFamily="2" charset="2"/>
              <a:buChar char="§"/>
            </a:pPr>
            <a:r>
              <a:rPr lang="cs-CZ" sz="2800" dirty="0">
                <a:solidFill>
                  <a:srgbClr val="FFFF00"/>
                </a:solidFill>
              </a:rPr>
              <a:t>r</a:t>
            </a:r>
            <a:r>
              <a:rPr lang="cs-CZ" sz="2800" dirty="0" smtClean="0">
                <a:solidFill>
                  <a:srgbClr val="FFFF00"/>
                </a:solidFill>
              </a:rPr>
              <a:t>oku </a:t>
            </a:r>
            <a:r>
              <a:rPr lang="cs-CZ" sz="2800" dirty="0" smtClean="0">
                <a:solidFill>
                  <a:srgbClr val="FF0000"/>
                </a:solidFill>
              </a:rPr>
              <a:t>1888 přesídluje do Prahy</a:t>
            </a:r>
            <a:r>
              <a:rPr lang="cs-CZ" sz="2800" dirty="0" smtClean="0">
                <a:solidFill>
                  <a:srgbClr val="FFFF00"/>
                </a:solidFill>
              </a:rPr>
              <a:t>, kde rovněž vyučoval na gymnáziu, obnovil své přátelské styky z dob studií a věnoval se literární tvorbě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dirty="0">
                <a:solidFill>
                  <a:srgbClr val="FFFF00"/>
                </a:solidFill>
              </a:rPr>
              <a:t>v</a:t>
            </a:r>
            <a:r>
              <a:rPr lang="cs-CZ" sz="2800" dirty="0" smtClean="0">
                <a:solidFill>
                  <a:srgbClr val="FFFF00"/>
                </a:solidFill>
              </a:rPr>
              <a:t>elmi aktivně se po celou dobu angažoval v českém hnutí za národní svébytnost, v roce 1917 stál v čele </a:t>
            </a:r>
            <a:r>
              <a:rPr lang="cs-CZ" sz="2800" dirty="0" smtClean="0">
                <a:solidFill>
                  <a:srgbClr val="FF0000"/>
                </a:solidFill>
              </a:rPr>
              <a:t>Manifestu českých spisovatelů</a:t>
            </a:r>
            <a:r>
              <a:rPr lang="cs-CZ" sz="2800" dirty="0" smtClean="0">
                <a:solidFill>
                  <a:srgbClr val="FFFF00"/>
                </a:solidFill>
              </a:rPr>
              <a:t> – vyzýval české poslance v rakouském Říšské radě, aby přestali být loajální k Rakousku – Uhersku a aktivně se zapojili do boje za českou  otázku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dirty="0">
                <a:solidFill>
                  <a:srgbClr val="FFFF00"/>
                </a:solidFill>
              </a:rPr>
              <a:t>v</a:t>
            </a:r>
            <a:r>
              <a:rPr lang="cs-CZ" sz="2800" dirty="0" smtClean="0">
                <a:solidFill>
                  <a:srgbClr val="FFFF00"/>
                </a:solidFill>
              </a:rPr>
              <a:t> roce 1918 se </a:t>
            </a:r>
            <a:r>
              <a:rPr lang="cs-CZ" sz="2800" dirty="0" smtClean="0">
                <a:solidFill>
                  <a:srgbClr val="FF0000"/>
                </a:solidFill>
              </a:rPr>
              <a:t>významně zapojil do vyhlášení samostatné  ČSR</a:t>
            </a:r>
            <a:r>
              <a:rPr lang="cs-CZ" sz="2800" dirty="0" smtClean="0">
                <a:solidFill>
                  <a:srgbClr val="FFFF00"/>
                </a:solidFill>
              </a:rPr>
              <a:t>, následně byl v 20. letech nejprve poslancem a následně senátorem československého parlamentu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dirty="0">
                <a:solidFill>
                  <a:srgbClr val="FFFF00"/>
                </a:solidFill>
              </a:rPr>
              <a:t>v</a:t>
            </a:r>
            <a:r>
              <a:rPr lang="cs-CZ" sz="2800" dirty="0" smtClean="0">
                <a:solidFill>
                  <a:srgbClr val="FFFF00"/>
                </a:solidFill>
              </a:rPr>
              <a:t> roce 1927 ovdověl, zemřel pronásledován chorobami stáří (mj. onemocnění prostaty, částečná ztráta sluchu) </a:t>
            </a:r>
            <a:r>
              <a:rPr lang="cs-CZ" sz="2800" dirty="0" smtClean="0">
                <a:solidFill>
                  <a:srgbClr val="FF0000"/>
                </a:solidFill>
              </a:rPr>
              <a:t>12. 3. 1930    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 smtClean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87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chodskypeszkvetova.cz/200001107-0a4be0c3fa/Psohlavci_web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9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8" y="18403"/>
            <a:ext cx="9168617" cy="68395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3490" y="2693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ALOIS JIRÁSEK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4000" b="1" dirty="0" smtClean="0">
                <a:solidFill>
                  <a:srgbClr val="FF0000"/>
                </a:solidFill>
              </a:rPr>
              <a:t>ŽIVOTNÍ OSUDY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050961" y="5290223"/>
            <a:ext cx="3342954" cy="42267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 manželka Marie </a:t>
            </a:r>
            <a:r>
              <a:rPr lang="cs-CZ" sz="2400" dirty="0">
                <a:solidFill>
                  <a:srgbClr val="FFFF00"/>
                </a:solidFill>
              </a:rPr>
              <a:t>P</a:t>
            </a:r>
            <a:r>
              <a:rPr lang="cs-CZ" sz="2400" dirty="0" smtClean="0">
                <a:solidFill>
                  <a:srgbClr val="FFFF00"/>
                </a:solidFill>
              </a:rPr>
              <a:t>odhajská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 smtClean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-24618" y="6407100"/>
            <a:ext cx="3576430" cy="42267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rgbClr val="FFFF00"/>
                </a:solidFill>
              </a:rPr>
              <a:t> </a:t>
            </a:r>
            <a:r>
              <a:rPr lang="cs-CZ" sz="8800" dirty="0" smtClean="0">
                <a:solidFill>
                  <a:srgbClr val="FFFF00"/>
                </a:solidFill>
              </a:rPr>
              <a:t>Jirásek s manželkou a rodinou</a:t>
            </a:r>
            <a:endParaRPr lang="cs-CZ" sz="8800" dirty="0" smtClean="0">
              <a:solidFill>
                <a:srgbClr val="FF00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4000" dirty="0" smtClean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 smtClean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778565" y="3731099"/>
            <a:ext cx="1656184" cy="42267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rgbClr val="FF0000"/>
                </a:solidFill>
              </a:rPr>
              <a:t>   </a:t>
            </a:r>
            <a:r>
              <a:rPr lang="cs-CZ" sz="2800" dirty="0" smtClean="0">
                <a:solidFill>
                  <a:srgbClr val="FFFF00"/>
                </a:solidFill>
              </a:rPr>
              <a:t>rodný dům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 smtClean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 smtClean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</p:txBody>
      </p:sp>
      <p:grpSp>
        <p:nvGrpSpPr>
          <p:cNvPr id="14" name="Skupina 13"/>
          <p:cNvGrpSpPr/>
          <p:nvPr/>
        </p:nvGrpSpPr>
        <p:grpSpPr>
          <a:xfrm>
            <a:off x="83534" y="1550347"/>
            <a:ext cx="2964610" cy="2121769"/>
            <a:chOff x="-1488954" y="620688"/>
            <a:chExt cx="2964610" cy="2121769"/>
          </a:xfrm>
        </p:grpSpPr>
        <p:sp>
          <p:nvSpPr>
            <p:cNvPr id="13" name="Obdélník 12"/>
            <p:cNvSpPr/>
            <p:nvPr/>
          </p:nvSpPr>
          <p:spPr>
            <a:xfrm>
              <a:off x="-1488954" y="620688"/>
              <a:ext cx="2964610" cy="212176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6" name="Picture 2" descr="http://upload.wikimedia.org/wikipedia/commons/d/d4/JIRASEK_HOUSE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345814" y="806098"/>
              <a:ext cx="2691627" cy="17933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Skupina 14"/>
          <p:cNvGrpSpPr/>
          <p:nvPr/>
        </p:nvGrpSpPr>
        <p:grpSpPr>
          <a:xfrm>
            <a:off x="3271887" y="2417892"/>
            <a:ext cx="2605051" cy="2851478"/>
            <a:chOff x="481717" y="4869161"/>
            <a:chExt cx="1786027" cy="2220314"/>
          </a:xfrm>
        </p:grpSpPr>
        <p:sp>
          <p:nvSpPr>
            <p:cNvPr id="22" name="Obdélník 21"/>
            <p:cNvSpPr/>
            <p:nvPr/>
          </p:nvSpPr>
          <p:spPr>
            <a:xfrm>
              <a:off x="481717" y="4869161"/>
              <a:ext cx="1786027" cy="222031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31" name="Picture 7" descr="http://www.aloisjirasek.cz/uploads/gallery/jir01_0122.jp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927"/>
            <a:stretch/>
          </p:blipFill>
          <p:spPr bwMode="auto">
            <a:xfrm>
              <a:off x="635241" y="5006579"/>
              <a:ext cx="1458624" cy="19454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Skupina 15"/>
          <p:cNvGrpSpPr/>
          <p:nvPr/>
        </p:nvGrpSpPr>
        <p:grpSpPr>
          <a:xfrm>
            <a:off x="83534" y="4153769"/>
            <a:ext cx="2964067" cy="2121769"/>
            <a:chOff x="2771800" y="4576439"/>
            <a:chExt cx="3528392" cy="2380953"/>
          </a:xfrm>
        </p:grpSpPr>
        <p:sp>
          <p:nvSpPr>
            <p:cNvPr id="21" name="Obdélník 20"/>
            <p:cNvSpPr/>
            <p:nvPr/>
          </p:nvSpPr>
          <p:spPr>
            <a:xfrm>
              <a:off x="2771800" y="4576439"/>
              <a:ext cx="3528392" cy="238095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33" name="Picture 9" descr="jir7777_0002_res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9562" y="4740500"/>
              <a:ext cx="3106305" cy="19771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Skupina 16"/>
          <p:cNvGrpSpPr/>
          <p:nvPr/>
        </p:nvGrpSpPr>
        <p:grpSpPr>
          <a:xfrm>
            <a:off x="6026295" y="1509654"/>
            <a:ext cx="2963189" cy="2203153"/>
            <a:chOff x="4427984" y="3634392"/>
            <a:chExt cx="4176463" cy="2932290"/>
          </a:xfrm>
        </p:grpSpPr>
        <p:sp>
          <p:nvSpPr>
            <p:cNvPr id="20" name="Obdélník 19"/>
            <p:cNvSpPr/>
            <p:nvPr/>
          </p:nvSpPr>
          <p:spPr>
            <a:xfrm>
              <a:off x="4427984" y="3634392"/>
              <a:ext cx="4176463" cy="293229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9" name="Picture 5" descr="Budova RML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541" t="20253" r="16622"/>
            <a:stretch/>
          </p:blipFill>
          <p:spPr bwMode="auto">
            <a:xfrm>
              <a:off x="4679745" y="3888035"/>
              <a:ext cx="3708679" cy="2400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Skupina 17"/>
          <p:cNvGrpSpPr/>
          <p:nvPr/>
        </p:nvGrpSpPr>
        <p:grpSpPr>
          <a:xfrm>
            <a:off x="6580813" y="4218272"/>
            <a:ext cx="2104671" cy="2143903"/>
            <a:chOff x="9776748" y="4365105"/>
            <a:chExt cx="2592289" cy="2708500"/>
          </a:xfrm>
        </p:grpSpPr>
        <p:sp>
          <p:nvSpPr>
            <p:cNvPr id="19" name="Obdélník 18"/>
            <p:cNvSpPr/>
            <p:nvPr/>
          </p:nvSpPr>
          <p:spPr>
            <a:xfrm>
              <a:off x="9776748" y="4365105"/>
              <a:ext cx="2592289" cy="27085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8" name="Picture 4" descr="http://lh3.ggpht.com/-RYWHqPrrZB8/SlOwugjZqSI/AAAAAAAAN64/Q-gntJEZ6kg/s241/gymplzitn%C3%A1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20765" y="4597828"/>
              <a:ext cx="2286000" cy="2295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8" name="Podnadpis 2"/>
          <p:cNvSpPr txBox="1">
            <a:spLocks/>
          </p:cNvSpPr>
          <p:nvPr/>
        </p:nvSpPr>
        <p:spPr>
          <a:xfrm>
            <a:off x="6032949" y="3696047"/>
            <a:ext cx="3342954" cy="42267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 gymnázium v Litomyšli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 smtClean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 smtClean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6321233" y="6421230"/>
            <a:ext cx="2674093" cy="42267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 gymnázium v Praze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 smtClean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 smtClean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45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chodskypeszkvetova.cz/200001107-0a4be0c3fa/Psohlavci_web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9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8" y="18403"/>
            <a:ext cx="9168617" cy="68395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3490" y="2693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ALOIS JIRÁSEK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6000" b="1" dirty="0" smtClean="0">
                <a:solidFill>
                  <a:srgbClr val="FF0000"/>
                </a:solidFill>
              </a:rPr>
              <a:t>DÍLO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710186"/>
            <a:ext cx="5256584" cy="5319214"/>
          </a:xfrm>
        </p:spPr>
        <p:txBody>
          <a:bodyPr>
            <a:normAutofit fontScale="62500" lnSpcReduction="20000"/>
          </a:bodyPr>
          <a:lstStyle/>
          <a:p>
            <a:pPr marL="457200" indent="-457200" algn="l">
              <a:buFont typeface="Wingdings" pitchFamily="2" charset="2"/>
              <a:buChar char="§"/>
            </a:pPr>
            <a:r>
              <a:rPr lang="cs-CZ" sz="3800" dirty="0">
                <a:solidFill>
                  <a:srgbClr val="FFFF00"/>
                </a:solidFill>
              </a:rPr>
              <a:t>a</a:t>
            </a:r>
            <a:r>
              <a:rPr lang="cs-CZ" sz="3800" dirty="0" smtClean="0">
                <a:solidFill>
                  <a:srgbClr val="FFFF00"/>
                </a:solidFill>
              </a:rPr>
              <a:t>utor především </a:t>
            </a:r>
            <a:r>
              <a:rPr lang="cs-CZ" sz="3800" dirty="0" smtClean="0">
                <a:solidFill>
                  <a:srgbClr val="FF0000"/>
                </a:solidFill>
              </a:rPr>
              <a:t>historických románů,</a:t>
            </a:r>
            <a:r>
              <a:rPr lang="cs-CZ" sz="3800" dirty="0" smtClean="0">
                <a:solidFill>
                  <a:srgbClr val="FFFF00"/>
                </a:solidFill>
              </a:rPr>
              <a:t> psal však i </a:t>
            </a:r>
            <a:r>
              <a:rPr lang="cs-CZ" sz="3800" dirty="0" smtClean="0">
                <a:solidFill>
                  <a:srgbClr val="FF0000"/>
                </a:solidFill>
              </a:rPr>
              <a:t>dramata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800" dirty="0">
                <a:solidFill>
                  <a:srgbClr val="FFFF00"/>
                </a:solidFill>
              </a:rPr>
              <a:t>z</a:t>
            </a:r>
            <a:r>
              <a:rPr lang="cs-CZ" sz="3800" dirty="0" smtClean="0">
                <a:solidFill>
                  <a:srgbClr val="FFFF00"/>
                </a:solidFill>
              </a:rPr>
              <a:t>ačínal psát ještě za studií v první polovině 70. let 19. století (období ruchovců v české literatuře), s literární činností končí ve 20. letech 20. století  =</a:t>
            </a:r>
            <a:r>
              <a:rPr lang="cs-CZ" sz="38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˃ </a:t>
            </a:r>
            <a:r>
              <a:rPr lang="cs-CZ" sz="3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více než 50 let literárně činný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8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mezi nejvýznamnější ilustrátory jeho děl patřili </a:t>
            </a:r>
            <a:r>
              <a:rPr lang="cs-CZ" sz="3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Adolf Kašpar </a:t>
            </a:r>
            <a:r>
              <a:rPr lang="cs-CZ" sz="38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a </a:t>
            </a:r>
            <a:r>
              <a:rPr lang="cs-CZ" sz="3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Mikoláš Aleš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8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jeho dílo se dodnes vydává, a to i na multimediálních nosičích, upravené v podobě komixu atd.</a:t>
            </a:r>
            <a:r>
              <a:rPr lang="cs-CZ" sz="3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endParaRPr lang="cs-CZ" sz="3800" dirty="0" smtClean="0">
              <a:solidFill>
                <a:srgbClr val="FFFF00"/>
              </a:solidFill>
              <a:latin typeface="Times New Roman"/>
              <a:cs typeface="Times New Roman"/>
            </a:endParaRPr>
          </a:p>
          <a:p>
            <a:pPr algn="l"/>
            <a:endParaRPr lang="cs-CZ" sz="2800" dirty="0" smtClean="0">
              <a:solidFill>
                <a:srgbClr val="FFFF00"/>
              </a:solidFill>
              <a:latin typeface="Times New Roman"/>
              <a:cs typeface="Times New Roman"/>
            </a:endParaRPr>
          </a:p>
          <a:p>
            <a:pPr algn="l"/>
            <a:r>
              <a:rPr lang="cs-CZ" sz="2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cs-CZ" sz="2800" dirty="0">
              <a:solidFill>
                <a:srgbClr val="FF00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1026" name="Picture 2" descr="http://upload.wikimedia.org/wikipedia/commons/thumb/f/f0/Mikolas_ales_zizka.jpg/157px-Mikolas_ales_zizk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358" y="2060848"/>
            <a:ext cx="282631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67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chodskypeszkvetova.cz/200001107-0a4be0c3fa/Psohlavci_web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9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8" y="18403"/>
            <a:ext cx="9168617" cy="68395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3490" y="2693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ALOIS JIRÁSEK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6000" b="1" dirty="0" smtClean="0">
                <a:solidFill>
                  <a:srgbClr val="FF0000"/>
                </a:solidFill>
              </a:rPr>
              <a:t>HISTORICKÉ DÍLO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5214" y="1844824"/>
            <a:ext cx="8689274" cy="4383110"/>
          </a:xfrm>
        </p:spPr>
        <p:txBody>
          <a:bodyPr>
            <a:normAutofit fontScale="62500" lnSpcReduction="20000"/>
          </a:bodyPr>
          <a:lstStyle/>
          <a:p>
            <a:pPr marL="457200" indent="-457200" algn="l">
              <a:buFont typeface="Wingdings" pitchFamily="2" charset="2"/>
              <a:buChar char="§"/>
            </a:pPr>
            <a:r>
              <a:rPr lang="cs-CZ" sz="4000" dirty="0" smtClean="0">
                <a:solidFill>
                  <a:srgbClr val="FF0000"/>
                </a:solidFill>
              </a:rPr>
              <a:t>nestarší období českých dějin 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Staré pověsti české (1894) </a:t>
            </a:r>
            <a:r>
              <a:rPr lang="cs-CZ" sz="40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– určeno pro mládež, čerpal z Kosmovi, Dalimilovi i Hájkovi kroniky (O </a:t>
            </a:r>
            <a:r>
              <a:rPr lang="cs-CZ" sz="4000" dirty="0">
                <a:solidFill>
                  <a:srgbClr val="FFFF00"/>
                </a:solidFill>
                <a:latin typeface="Times New Roman"/>
                <a:cs typeface="Times New Roman"/>
              </a:rPr>
              <a:t>L</a:t>
            </a:r>
            <a:r>
              <a:rPr lang="cs-CZ" sz="40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ibuši, Dívčí válka atd.), dílo doplnil o novější události (O Žižkovi, O Jánošíkovi)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4000" dirty="0">
                <a:solidFill>
                  <a:srgbClr val="FF0000"/>
                </a:solidFill>
                <a:latin typeface="Times New Roman"/>
                <a:cs typeface="Times New Roman"/>
              </a:rPr>
              <a:t>o</a:t>
            </a: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bdobí Husitství (15.stol.) , </a:t>
            </a:r>
            <a:r>
              <a:rPr lang="cs-CZ" sz="40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Jirásek zastáncem Husitů</a:t>
            </a: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Mezi </a:t>
            </a:r>
            <a:r>
              <a:rPr lang="cs-CZ" sz="4000" dirty="0">
                <a:solidFill>
                  <a:srgbClr val="FF0000"/>
                </a:solidFill>
                <a:latin typeface="Times New Roman"/>
                <a:cs typeface="Times New Roman"/>
              </a:rPr>
              <a:t>proudy (1887 - 1890) </a:t>
            </a:r>
            <a:r>
              <a:rPr lang="cs-CZ" sz="4000" dirty="0">
                <a:solidFill>
                  <a:srgbClr val="FFFF00"/>
                </a:solidFill>
                <a:latin typeface="Times New Roman"/>
                <a:cs typeface="Times New Roman"/>
              </a:rPr>
              <a:t>– doba krále Václava IV.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Proti všem (1893) </a:t>
            </a:r>
            <a:r>
              <a:rPr lang="cs-CZ" sz="40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– popisuje vrcholné období husitských válek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Bratrstvo (1900 – 1909) </a:t>
            </a:r>
            <a:r>
              <a:rPr lang="cs-CZ" sz="40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– popisuje husitské války na Slovensku</a:t>
            </a:r>
          </a:p>
          <a:p>
            <a:pPr algn="l"/>
            <a:endParaRPr lang="cs-CZ" sz="2800" dirty="0" smtClean="0">
              <a:solidFill>
                <a:srgbClr val="FFFF00"/>
              </a:solidFill>
              <a:latin typeface="Times New Roman"/>
              <a:cs typeface="Times New Roman"/>
            </a:endParaRPr>
          </a:p>
          <a:p>
            <a:pPr algn="l"/>
            <a:r>
              <a:rPr lang="cs-CZ" sz="2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cs-CZ" sz="2800" dirty="0">
              <a:solidFill>
                <a:srgbClr val="FF00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42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chodskypeszkvetova.cz/200001107-0a4be0c3fa/Psohlavci_web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9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8" y="18403"/>
            <a:ext cx="9168617" cy="68395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3490" y="2693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ALOIS JIRÁSEK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6000" b="1" dirty="0" smtClean="0">
                <a:solidFill>
                  <a:srgbClr val="FF0000"/>
                </a:solidFill>
              </a:rPr>
              <a:t>HISTORICKÉ DÍLO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5214" y="1844824"/>
            <a:ext cx="8689274" cy="4383110"/>
          </a:xfrm>
        </p:spPr>
        <p:txBody>
          <a:bodyPr>
            <a:normAutofit fontScale="70000" lnSpcReduction="20000"/>
          </a:bodyPr>
          <a:lstStyle/>
          <a:p>
            <a:pPr marL="457200" indent="-457200" algn="l">
              <a:buFont typeface="Wingdings" pitchFamily="2" charset="2"/>
              <a:buChar char="§"/>
            </a:pPr>
            <a:r>
              <a:rPr lang="cs-CZ" sz="4000" dirty="0" smtClean="0">
                <a:solidFill>
                  <a:srgbClr val="FF0000"/>
                </a:solidFill>
              </a:rPr>
              <a:t>období pobělohorské (po roce 1620)  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cs-CZ" sz="4000" dirty="0">
                <a:solidFill>
                  <a:srgbClr val="FF0000"/>
                </a:solidFill>
                <a:latin typeface="Times New Roman"/>
                <a:cs typeface="Times New Roman"/>
              </a:rPr>
              <a:t>T</a:t>
            </a: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emno (1913 – 1915) </a:t>
            </a:r>
            <a:r>
              <a:rPr lang="cs-CZ" sz="40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– děj umístěn do první poloviny 18. století (završení rekatolizace), líčí toto období jako období všeobecného úpadku české společnosti, kritizuje počínání jezuitského řádu (páter Koniáš, likvidace nekatolické literatury) </a:t>
            </a: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Psohlavci (1886) </a:t>
            </a:r>
            <a:r>
              <a:rPr lang="cs-CZ" sz="40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– líčí nevolnické povstání Chodů (Domažlicko) vedených Janem Sladkým Kozinou proti vrchnosti na konci 17. století </a:t>
            </a:r>
          </a:p>
          <a:p>
            <a:pPr algn="l"/>
            <a:endParaRPr lang="cs-CZ" sz="2800" dirty="0" smtClean="0">
              <a:solidFill>
                <a:srgbClr val="FFFF00"/>
              </a:solidFill>
              <a:latin typeface="Times New Roman"/>
              <a:cs typeface="Times New Roman"/>
            </a:endParaRPr>
          </a:p>
          <a:p>
            <a:pPr algn="l"/>
            <a:r>
              <a:rPr lang="cs-CZ" sz="2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cs-CZ" sz="2800" dirty="0">
              <a:solidFill>
                <a:srgbClr val="FF00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4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chodskypeszkvetova.cz/200001107-0a4be0c3fa/Psohlavci_web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9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8" y="18403"/>
            <a:ext cx="9168617" cy="68395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3490" y="3326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ALOIS JIRÁSEK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6000" b="1" dirty="0" smtClean="0">
                <a:solidFill>
                  <a:srgbClr val="FF0000"/>
                </a:solidFill>
              </a:rPr>
              <a:t>HISTORICKÉ DÍLO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73710" y="2132856"/>
            <a:ext cx="8014714" cy="3672408"/>
          </a:xfrm>
        </p:spPr>
        <p:txBody>
          <a:bodyPr>
            <a:normAutofit fontScale="55000" lnSpcReduction="20000"/>
          </a:bodyPr>
          <a:lstStyle/>
          <a:p>
            <a:pPr marL="457200" indent="-457200" algn="l">
              <a:buFont typeface="Wingdings" pitchFamily="2" charset="2"/>
              <a:buChar char="§"/>
            </a:pPr>
            <a:r>
              <a:rPr lang="cs-CZ" sz="4500" dirty="0" smtClean="0">
                <a:solidFill>
                  <a:srgbClr val="FF0000"/>
                </a:solidFill>
              </a:rPr>
              <a:t>období národního obrození (závěr 18 .století – 1. pol. 19. století)  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cs-CZ" sz="45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F. L. Věk (1888 – 1906) </a:t>
            </a:r>
            <a:r>
              <a:rPr lang="cs-CZ" sz="45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– pětidílný román situovaný do počátků  národního obrození, příběh boje obrozenců za obnovu české společnosti sepsaný podle osudů venkovského obrozence F. V. Heka, vystupuje v něm mnoho skutečných historických postav, na motivy románu natočen v roce 1970 populární televizní seriál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cs-CZ" sz="4500" dirty="0">
                <a:solidFill>
                  <a:srgbClr val="FF0000"/>
                </a:solidFill>
                <a:latin typeface="Times New Roman"/>
                <a:cs typeface="Times New Roman"/>
              </a:rPr>
              <a:t>Filosofská historie (1877) </a:t>
            </a:r>
            <a:r>
              <a:rPr lang="cs-CZ" sz="4500" dirty="0">
                <a:solidFill>
                  <a:srgbClr val="FFFF00"/>
                </a:solidFill>
                <a:latin typeface="Times New Roman"/>
                <a:cs typeface="Times New Roman"/>
              </a:rPr>
              <a:t>– novela popisující revoluční rok 1848 v Litomyšli</a:t>
            </a:r>
            <a:endParaRPr lang="cs-CZ" sz="4500" dirty="0">
              <a:solidFill>
                <a:srgbClr val="FFFF00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09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chodskypeszkvetova.cz/200001107-0a4be0c3fa/Psohlavci_web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9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8" y="18403"/>
            <a:ext cx="9168617" cy="68395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3490" y="2693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ALOIS JIRÁSEK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6000" b="1" dirty="0" smtClean="0">
                <a:solidFill>
                  <a:srgbClr val="FF0000"/>
                </a:solidFill>
              </a:rPr>
              <a:t>DRAMATICKÉ DÍLO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5053" y="2204864"/>
            <a:ext cx="8689274" cy="3528392"/>
          </a:xfrm>
        </p:spPr>
        <p:txBody>
          <a:bodyPr>
            <a:normAutofit fontScale="77500" lnSpcReduction="20000"/>
          </a:bodyPr>
          <a:lstStyle/>
          <a:p>
            <a:pPr marL="457200" indent="-457200" algn="l">
              <a:buFont typeface="Wingdings" pitchFamily="2" charset="2"/>
              <a:buChar char="§"/>
            </a:pPr>
            <a:r>
              <a:rPr lang="cs-CZ" sz="4000" dirty="0" smtClean="0">
                <a:solidFill>
                  <a:srgbClr val="FF0000"/>
                </a:solidFill>
              </a:rPr>
              <a:t>Lucerna </a:t>
            </a: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(1905) </a:t>
            </a:r>
            <a:r>
              <a:rPr lang="cs-CZ" sz="40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– pohádkový příběh s milostnou zápletkou a šťastným koncem, dodnes se hraje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Jan Žižka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Jan Hus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Jan Roháč</a:t>
            </a:r>
            <a:r>
              <a:rPr lang="cs-CZ" sz="40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lang="cs-CZ" sz="4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</a:p>
          <a:p>
            <a:pPr algn="l"/>
            <a:endParaRPr lang="cs-CZ" sz="2800" dirty="0" smtClean="0">
              <a:solidFill>
                <a:srgbClr val="FFFF00"/>
              </a:solidFill>
              <a:latin typeface="Times New Roman"/>
              <a:cs typeface="Times New Roman"/>
            </a:endParaRPr>
          </a:p>
          <a:p>
            <a:pPr algn="l"/>
            <a:r>
              <a:rPr lang="cs-CZ" sz="2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cs-CZ" sz="2800" dirty="0">
              <a:solidFill>
                <a:srgbClr val="FF00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21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chodskypeszkvetova.cz/200001107-0a4be0c3fa/Psohlavci_web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9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8" y="18403"/>
            <a:ext cx="9168617" cy="68395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3490" y="2693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ALOIS JIRÁSEK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6000" b="1" dirty="0" smtClean="0">
                <a:solidFill>
                  <a:srgbClr val="FF0000"/>
                </a:solidFill>
              </a:rPr>
              <a:t>HODNOCENÍ DÍLA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2132856"/>
            <a:ext cx="8395058" cy="4536504"/>
          </a:xfrm>
        </p:spPr>
        <p:txBody>
          <a:bodyPr>
            <a:normAutofit fontScale="47500" lnSpcReduction="20000"/>
          </a:bodyPr>
          <a:lstStyle/>
          <a:p>
            <a:pPr lvl="1" algn="l"/>
            <a:r>
              <a:rPr lang="cs-CZ" sz="36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1. </a:t>
            </a:r>
            <a:r>
              <a:rPr lang="cs-CZ" sz="44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pozitivní, často až příliš glorifikovaný </a:t>
            </a:r>
          </a:p>
          <a:p>
            <a:pPr marL="1485900" lvl="2" indent="-571500" algn="l">
              <a:buFont typeface="Arial" pitchFamily="34" charset="0"/>
              <a:buChar char="•"/>
            </a:pPr>
            <a:r>
              <a:rPr lang="cs-CZ" sz="44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vychází z Jiráskova silně vlasteneckého pojetí dějin, </a:t>
            </a:r>
            <a:r>
              <a:rPr lang="cs-CZ" sz="4400" dirty="0">
                <a:solidFill>
                  <a:srgbClr val="FFFF00"/>
                </a:solidFill>
                <a:latin typeface="Times New Roman"/>
                <a:cs typeface="Times New Roman"/>
              </a:rPr>
              <a:t>z</a:t>
            </a:r>
            <a:r>
              <a:rPr lang="cs-CZ" sz="44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totožňuje se s jeho tradičními pohledy na historické události (kladné hodnocení husitství, silná kritika katolické církve, vyzdvihování vlastenců v době národního obrození, silné sociální cítění atd.)</a:t>
            </a:r>
          </a:p>
          <a:p>
            <a:pPr marL="1485900" lvl="2" indent="-571500" algn="l">
              <a:buFont typeface="Arial" pitchFamily="34" charset="0"/>
              <a:buChar char="•"/>
            </a:pPr>
            <a:r>
              <a:rPr lang="cs-CZ" sz="4400" dirty="0">
                <a:solidFill>
                  <a:srgbClr val="FFFF00"/>
                </a:solidFill>
                <a:latin typeface="Times New Roman"/>
                <a:cs typeface="Times New Roman"/>
              </a:rPr>
              <a:t>t</a:t>
            </a:r>
            <a:r>
              <a:rPr lang="cs-CZ" sz="44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ento pohled na Jiráskovo dílo byl prosazován v </a:t>
            </a:r>
            <a:r>
              <a:rPr lang="cs-CZ" sz="44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období první Československé republiky </a:t>
            </a:r>
            <a:r>
              <a:rPr lang="cs-CZ" sz="44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(</a:t>
            </a:r>
            <a:r>
              <a:rPr lang="cs-CZ" sz="44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1918 – 1938</a:t>
            </a:r>
            <a:r>
              <a:rPr lang="cs-CZ" sz="44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, souvisí se snahou oslavit a podpořit získanou národní samostatnost)</a:t>
            </a:r>
            <a:r>
              <a:rPr lang="cs-CZ" sz="44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44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a </a:t>
            </a:r>
            <a:r>
              <a:rPr lang="cs-CZ" sz="44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období totalitního komunistického  režimu </a:t>
            </a:r>
            <a:r>
              <a:rPr lang="cs-CZ" sz="44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(</a:t>
            </a:r>
            <a:r>
              <a:rPr lang="cs-CZ" sz="44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1948 – 1989</a:t>
            </a:r>
            <a:r>
              <a:rPr lang="cs-CZ" sz="44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, krom vlastenecké orientace souvisí se sociálními otázkami Jiráskova díla – boj utlačované chudiny proti panstvu)</a:t>
            </a:r>
          </a:p>
          <a:p>
            <a:pPr lvl="1" algn="l"/>
            <a:r>
              <a:rPr lang="cs-CZ" sz="36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   </a:t>
            </a:r>
          </a:p>
          <a:p>
            <a:pPr algn="l"/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cs-CZ" sz="2800" dirty="0">
              <a:solidFill>
                <a:srgbClr val="FF00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16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chodskypeszkvetova.cz/200001107-0a4be0c3fa/Psohlavci_web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9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8" y="18403"/>
            <a:ext cx="9168617" cy="68395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3490" y="2693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ALOIS JIRÁSEK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6000" b="1" dirty="0" smtClean="0">
                <a:solidFill>
                  <a:srgbClr val="FF0000"/>
                </a:solidFill>
              </a:rPr>
              <a:t>HODNOCENÍ DÍLA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2132856"/>
            <a:ext cx="8395058" cy="4536504"/>
          </a:xfrm>
        </p:spPr>
        <p:txBody>
          <a:bodyPr>
            <a:normAutofit/>
          </a:bodyPr>
          <a:lstStyle/>
          <a:p>
            <a:pPr lvl="1" algn="l"/>
            <a:r>
              <a:rPr lang="cs-CZ" sz="21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2. negativní, často zaujatá kritika motivoaná osobními cíli  </a:t>
            </a:r>
          </a:p>
          <a:p>
            <a:pPr marL="1485900" lvl="2" indent="-571500" algn="l">
              <a:buFont typeface="Arial" pitchFamily="34" charset="0"/>
              <a:buChar char="•"/>
            </a:pPr>
            <a:r>
              <a:rPr lang="cs-CZ" sz="21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kritizuje Jiráskovo zkostnatělé (?) chápaní historie, hovoří o něm jako o záměrně (?) zkreslovaném a přikrášlovaném ve prospěch určitých vrstev české společnosti</a:t>
            </a:r>
          </a:p>
          <a:p>
            <a:pPr marL="1485900" lvl="2" indent="-571500" algn="l">
              <a:buFont typeface="Arial" pitchFamily="34" charset="0"/>
              <a:buChar char="•"/>
            </a:pPr>
            <a:r>
              <a:rPr lang="cs-CZ" sz="2100" dirty="0">
                <a:solidFill>
                  <a:srgbClr val="FFFF00"/>
                </a:solidFill>
                <a:latin typeface="Times New Roman"/>
                <a:cs typeface="Times New Roman"/>
              </a:rPr>
              <a:t>z</a:t>
            </a:r>
            <a:r>
              <a:rPr lang="cs-CZ" sz="21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astánci tohoto pohledu nesouhlasí především s Jiráskovým líčením katolické církve (jezuitský řád), zjednodušenou a neobjektivně pojatou sociální problematiku atd.</a:t>
            </a:r>
          </a:p>
          <a:p>
            <a:pPr marL="1485900" lvl="2" indent="-571500" algn="l">
              <a:buFont typeface="Arial" pitchFamily="34" charset="0"/>
              <a:buChar char="•"/>
            </a:pPr>
            <a:r>
              <a:rPr lang="cs-CZ" sz="21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tento pohled získává řadu příznivců především </a:t>
            </a:r>
            <a:r>
              <a:rPr lang="cs-CZ" sz="21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po roce 1989 </a:t>
            </a:r>
            <a:r>
              <a:rPr lang="cs-CZ" sz="2100" dirty="0" smtClean="0">
                <a:solidFill>
                  <a:srgbClr val="FFFF00"/>
                </a:solidFill>
                <a:latin typeface="Times New Roman"/>
                <a:cs typeface="Times New Roman"/>
              </a:rPr>
              <a:t>(snaha vymezit se proti bývalému režimu, tendence k odsuzování husitství, nový pohled na problematiku národního obrození atd.) </a:t>
            </a:r>
            <a:endParaRPr lang="cs-CZ" sz="2100" dirty="0">
              <a:solidFill>
                <a:srgbClr val="FF00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1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38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chodskypeszkvetova.cz/200001107-0a4be0c3fa/Psohlavci_web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9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8" y="18403"/>
            <a:ext cx="9168617" cy="68395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3490" y="2693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ALOIS JIRÁSEK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6000" b="1" dirty="0" smtClean="0">
                <a:solidFill>
                  <a:srgbClr val="FF0000"/>
                </a:solidFill>
              </a:rPr>
              <a:t>HODNOCENÍ DÍLA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62161" y="2780928"/>
            <a:ext cx="8395058" cy="3168352"/>
          </a:xfrm>
        </p:spPr>
        <p:txBody>
          <a:bodyPr>
            <a:normAutofit/>
          </a:bodyPr>
          <a:lstStyle/>
          <a:p>
            <a:pPr lvl="1" algn="l"/>
            <a:r>
              <a:rPr lang="cs-CZ" dirty="0" smtClean="0">
                <a:solidFill>
                  <a:srgbClr val="FFFF00"/>
                </a:solidFill>
                <a:latin typeface="Times New Roman"/>
                <a:cs typeface="Times New Roman"/>
              </a:rPr>
              <a:t>… ve střetu těchto dvou „nesmiřitelných“ koncepcí by měla zvítězit snaha o co nejobjektivnější ryze vědecký přístup a především </a:t>
            </a:r>
            <a:r>
              <a:rPr lang="cs-CZ" b="1" dirty="0" smtClean="0">
                <a:solidFill>
                  <a:srgbClr val="FFFF00"/>
                </a:solidFill>
                <a:latin typeface="Times New Roman"/>
                <a:cs typeface="Times New Roman"/>
              </a:rPr>
              <a:t>zdravý rozum … </a:t>
            </a:r>
            <a:r>
              <a:rPr lang="cs-CZ" b="1" dirty="0" smtClean="0">
                <a:solidFill>
                  <a:srgbClr val="FFFF00"/>
                </a:solidFill>
                <a:latin typeface="Times New Roman"/>
                <a:cs typeface="Times New Roman"/>
                <a:sym typeface="Wingdings" pitchFamily="2" charset="2"/>
              </a:rPr>
              <a:t></a:t>
            </a:r>
          </a:p>
          <a:p>
            <a:pPr lvl="1"/>
            <a:endParaRPr lang="cs-CZ" b="1" dirty="0">
              <a:solidFill>
                <a:srgbClr val="FFFF00"/>
              </a:solidFill>
              <a:latin typeface="Times New Roman"/>
              <a:cs typeface="Times New Roman"/>
              <a:sym typeface="Wingdings" pitchFamily="2" charset="2"/>
            </a:endParaRPr>
          </a:p>
          <a:p>
            <a:pPr lvl="1"/>
            <a:r>
              <a:rPr lang="cs-CZ" b="1" dirty="0" smtClean="0">
                <a:solidFill>
                  <a:srgbClr val="FF0000"/>
                </a:solidFill>
                <a:latin typeface="Times New Roman"/>
                <a:cs typeface="Times New Roman"/>
                <a:sym typeface="Wingdings" pitchFamily="2" charset="2"/>
              </a:rPr>
              <a:t>DĚKUJI ZA POZORNOST.</a:t>
            </a:r>
            <a:endParaRPr lang="cs-CZ" dirty="0">
              <a:solidFill>
                <a:srgbClr val="FF00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22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chodskypeszkvetova.cz/200001107-0a4be0c3fa/Psohlavci_web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9000" contrast="-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8" y="18403"/>
            <a:ext cx="9168617" cy="68395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73490" y="2693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ALOIS JIRÁSEK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6000" b="1" dirty="0" smtClean="0">
                <a:solidFill>
                  <a:srgbClr val="FF0000"/>
                </a:solidFill>
              </a:rPr>
              <a:t>ZDROJE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710186"/>
            <a:ext cx="8712968" cy="4743149"/>
          </a:xfrm>
        </p:spPr>
        <p:txBody>
          <a:bodyPr>
            <a:normAutofit/>
          </a:bodyPr>
          <a:lstStyle/>
          <a:p>
            <a:pPr algn="l"/>
            <a:r>
              <a:rPr lang="cs-CZ" sz="1400" dirty="0">
                <a:solidFill>
                  <a:srgbClr val="FFFF00"/>
                </a:solidFill>
              </a:rPr>
              <a:t>Literatura pro 2. Ročník středních škol – Učebnice. 1. Vyd. Brno, </a:t>
            </a:r>
            <a:r>
              <a:rPr lang="cs-CZ" sz="1400" dirty="0" err="1">
                <a:solidFill>
                  <a:srgbClr val="FFFF00"/>
                </a:solidFill>
              </a:rPr>
              <a:t>Didaktis</a:t>
            </a:r>
            <a:r>
              <a:rPr lang="cs-CZ" sz="1400" dirty="0">
                <a:solidFill>
                  <a:srgbClr val="FFFF00"/>
                </a:solidFill>
              </a:rPr>
              <a:t> 2009. 151 s. ISBN 978-80.7358-129-9</a:t>
            </a:r>
          </a:p>
          <a:p>
            <a:pPr algn="l"/>
            <a:r>
              <a:rPr lang="cs-CZ" sz="1400" dirty="0">
                <a:solidFill>
                  <a:srgbClr val="FFFF00"/>
                </a:solidFill>
              </a:rPr>
              <a:t>ALEŠ, Mikoláš. </a:t>
            </a:r>
            <a:r>
              <a:rPr lang="cs-CZ" sz="1400" i="1" dirty="0">
                <a:solidFill>
                  <a:srgbClr val="FFFF00"/>
                </a:solidFill>
              </a:rPr>
              <a:t>Klub přátel chodského psa</a:t>
            </a:r>
            <a:r>
              <a:rPr lang="cs-CZ" sz="1400" dirty="0">
                <a:solidFill>
                  <a:srgbClr val="FFFF00"/>
                </a:solidFill>
              </a:rPr>
              <a:t> [online]. [cit. </a:t>
            </a:r>
            <a:r>
              <a:rPr lang="cs-CZ" sz="1400" dirty="0" smtClean="0">
                <a:solidFill>
                  <a:srgbClr val="FFFF00"/>
                </a:solidFill>
              </a:rPr>
              <a:t>8.6.2013]. </a:t>
            </a:r>
            <a:r>
              <a:rPr lang="cs-CZ" sz="1400" dirty="0">
                <a:solidFill>
                  <a:srgbClr val="FFFF00"/>
                </a:solidFill>
              </a:rPr>
              <a:t>Dostupný na WWW: http://old.kpchp.org/regenerace.html </a:t>
            </a:r>
            <a:endParaRPr lang="cs-CZ" sz="1400" u="sng" dirty="0" smtClean="0">
              <a:solidFill>
                <a:srgbClr val="FFFF00"/>
              </a:solidFill>
              <a:hlinkClick r:id="rId4"/>
            </a:endParaRPr>
          </a:p>
          <a:p>
            <a:pPr algn="l"/>
            <a:r>
              <a:rPr lang="pt-BR" sz="1400" dirty="0">
                <a:solidFill>
                  <a:srgbClr val="FFFF00"/>
                </a:solidFill>
              </a:rPr>
              <a:t>AUTOR NEUVEDEN. </a:t>
            </a:r>
            <a:r>
              <a:rPr lang="pt-BR" sz="1400" i="1" dirty="0">
                <a:solidFill>
                  <a:srgbClr val="FFFF00"/>
                </a:solidFill>
              </a:rPr>
              <a:t>Alois Jiráse</a:t>
            </a:r>
            <a:r>
              <a:rPr lang="pt-BR" sz="1400" dirty="0">
                <a:solidFill>
                  <a:srgbClr val="FFFF00"/>
                </a:solidFill>
              </a:rPr>
              <a:t> [online]. [cit. </a:t>
            </a:r>
            <a:r>
              <a:rPr lang="cs-CZ" sz="1400" dirty="0" smtClean="0">
                <a:solidFill>
                  <a:srgbClr val="FFFF00"/>
                </a:solidFill>
              </a:rPr>
              <a:t>8</a:t>
            </a:r>
            <a:r>
              <a:rPr lang="pt-BR" sz="1400" dirty="0" smtClean="0">
                <a:solidFill>
                  <a:srgbClr val="FFFF00"/>
                </a:solidFill>
              </a:rPr>
              <a:t>.</a:t>
            </a:r>
            <a:r>
              <a:rPr lang="cs-CZ" sz="1400" dirty="0" smtClean="0">
                <a:solidFill>
                  <a:srgbClr val="FFFF00"/>
                </a:solidFill>
              </a:rPr>
              <a:t>6</a:t>
            </a:r>
            <a:r>
              <a:rPr lang="pt-BR" sz="1400" dirty="0" smtClean="0">
                <a:solidFill>
                  <a:srgbClr val="FFFF00"/>
                </a:solidFill>
              </a:rPr>
              <a:t>.201</a:t>
            </a:r>
            <a:r>
              <a:rPr lang="cs-CZ" sz="1400" dirty="0" smtClean="0">
                <a:solidFill>
                  <a:srgbClr val="FFFF00"/>
                </a:solidFill>
              </a:rPr>
              <a:t>3</a:t>
            </a:r>
            <a:r>
              <a:rPr lang="pt-BR" sz="1400" dirty="0" smtClean="0">
                <a:solidFill>
                  <a:srgbClr val="FFFF00"/>
                </a:solidFill>
              </a:rPr>
              <a:t>]. </a:t>
            </a:r>
            <a:r>
              <a:rPr lang="pt-BR" sz="1400" dirty="0">
                <a:solidFill>
                  <a:srgbClr val="FFFF00"/>
                </a:solidFill>
              </a:rPr>
              <a:t>Dostupný na WWW: http://cs.wikipedia.org/wiki/Alois_Jir%C3%A1sek </a:t>
            </a:r>
            <a:endParaRPr lang="cs-CZ" sz="1400" dirty="0" smtClean="0">
              <a:solidFill>
                <a:srgbClr val="FFFF00"/>
              </a:solidFill>
              <a:hlinkClick r:id="rId5"/>
            </a:endParaRPr>
          </a:p>
          <a:p>
            <a:pPr algn="l"/>
            <a:r>
              <a:rPr lang="cs-CZ" sz="1400" dirty="0">
                <a:solidFill>
                  <a:srgbClr val="FFFF00"/>
                </a:solidFill>
              </a:rPr>
              <a:t>AUTOR NEUVEDEN. </a:t>
            </a:r>
            <a:r>
              <a:rPr lang="cs-CZ" sz="1400" i="1" dirty="0">
                <a:solidFill>
                  <a:srgbClr val="FFFF00"/>
                </a:solidFill>
              </a:rPr>
              <a:t>Alois Jirásek</a:t>
            </a:r>
            <a:r>
              <a:rPr lang="cs-CZ" sz="1400" dirty="0">
                <a:solidFill>
                  <a:srgbClr val="FFFF00"/>
                </a:solidFill>
              </a:rPr>
              <a:t> [online]. [cit. </a:t>
            </a:r>
            <a:r>
              <a:rPr lang="cs-CZ" sz="1400" dirty="0" smtClean="0">
                <a:solidFill>
                  <a:srgbClr val="FFFF00"/>
                </a:solidFill>
              </a:rPr>
              <a:t>7.6.2013]. </a:t>
            </a:r>
            <a:r>
              <a:rPr lang="cs-CZ" sz="1400" dirty="0">
                <a:solidFill>
                  <a:srgbClr val="FFFF00"/>
                </a:solidFill>
              </a:rPr>
              <a:t>Dostupný na WWW: http://www.aloisjirasek.cz/fotografie </a:t>
            </a:r>
            <a:endParaRPr lang="cs-CZ" sz="1400" dirty="0" smtClean="0">
              <a:solidFill>
                <a:srgbClr val="FFFF00"/>
              </a:solidFill>
              <a:hlinkClick r:id="rId6"/>
            </a:endParaRPr>
          </a:p>
          <a:p>
            <a:pPr algn="l"/>
            <a:r>
              <a:rPr lang="cs-CZ" sz="1400" dirty="0">
                <a:solidFill>
                  <a:srgbClr val="FFFF00"/>
                </a:solidFill>
              </a:rPr>
              <a:t>AUTOR NEUVEDEN. </a:t>
            </a:r>
            <a:r>
              <a:rPr lang="cs-CZ" sz="1400" i="1" dirty="0" err="1">
                <a:solidFill>
                  <a:srgbClr val="FFFF00"/>
                </a:solidFill>
              </a:rPr>
              <a:t>Wikimedia</a:t>
            </a:r>
            <a:r>
              <a:rPr lang="cs-CZ" sz="1400" i="1" dirty="0">
                <a:solidFill>
                  <a:srgbClr val="FFFF00"/>
                </a:solidFill>
              </a:rPr>
              <a:t> </a:t>
            </a:r>
            <a:r>
              <a:rPr lang="cs-CZ" sz="1400" i="1" dirty="0" err="1">
                <a:solidFill>
                  <a:srgbClr val="FFFF00"/>
                </a:solidFill>
              </a:rPr>
              <a:t>Commons</a:t>
            </a:r>
            <a:r>
              <a:rPr lang="cs-CZ" sz="1400" dirty="0">
                <a:solidFill>
                  <a:srgbClr val="FFFF00"/>
                </a:solidFill>
              </a:rPr>
              <a:t> [online]. [cit. </a:t>
            </a:r>
            <a:r>
              <a:rPr lang="cs-CZ" sz="1400" dirty="0" smtClean="0">
                <a:solidFill>
                  <a:srgbClr val="FFFF00"/>
                </a:solidFill>
              </a:rPr>
              <a:t>7.6.2013]. </a:t>
            </a:r>
            <a:r>
              <a:rPr lang="cs-CZ" sz="1400" dirty="0">
                <a:solidFill>
                  <a:srgbClr val="FFFF00"/>
                </a:solidFill>
              </a:rPr>
              <a:t>Dostupný na WWW: http://cs.wikipedia.org/wiki/Soubor:JIRASEK_HOUSE.jpg </a:t>
            </a:r>
            <a:endParaRPr lang="cs-CZ" sz="1400" dirty="0" smtClean="0">
              <a:solidFill>
                <a:srgbClr val="FFFF00"/>
              </a:solidFill>
              <a:hlinkClick r:id="rId7"/>
            </a:endParaRPr>
          </a:p>
          <a:p>
            <a:pPr algn="l"/>
            <a:r>
              <a:rPr lang="cs-CZ" sz="1400" dirty="0">
                <a:solidFill>
                  <a:srgbClr val="FFFF00"/>
                </a:solidFill>
              </a:rPr>
              <a:t>AUTOR NEUVEDEN. </a:t>
            </a:r>
            <a:r>
              <a:rPr lang="cs-CZ" sz="1400" i="1" dirty="0">
                <a:solidFill>
                  <a:srgbClr val="FFFF00"/>
                </a:solidFill>
              </a:rPr>
              <a:t>RML</a:t>
            </a:r>
            <a:r>
              <a:rPr lang="cs-CZ" sz="1400" dirty="0">
                <a:solidFill>
                  <a:srgbClr val="FFFF00"/>
                </a:solidFill>
              </a:rPr>
              <a:t> [online]. [cit. </a:t>
            </a:r>
            <a:r>
              <a:rPr lang="cs-CZ" sz="1400" dirty="0" smtClean="0">
                <a:solidFill>
                  <a:srgbClr val="FFFF00"/>
                </a:solidFill>
              </a:rPr>
              <a:t>7.6.2013]. </a:t>
            </a:r>
            <a:r>
              <a:rPr lang="cs-CZ" sz="1400" dirty="0">
                <a:solidFill>
                  <a:srgbClr val="FFFF00"/>
                </a:solidFill>
              </a:rPr>
              <a:t>Dostupný na WWW: http://www.rml.cz/cz/index.php </a:t>
            </a:r>
            <a:endParaRPr lang="cs-CZ" sz="1400" dirty="0" smtClean="0">
              <a:solidFill>
                <a:srgbClr val="FFFF00"/>
              </a:solidFill>
              <a:hlinkClick r:id="rId8"/>
            </a:endParaRPr>
          </a:p>
          <a:p>
            <a:pPr algn="l"/>
            <a:r>
              <a:rPr lang="cs-CZ" sz="1400" dirty="0">
                <a:solidFill>
                  <a:srgbClr val="FFFF00"/>
                </a:solidFill>
              </a:rPr>
              <a:t>ALEŠ, Mikoláš. </a:t>
            </a:r>
            <a:r>
              <a:rPr lang="cs-CZ" sz="1400" i="1" dirty="0" err="1">
                <a:solidFill>
                  <a:srgbClr val="FFFF00"/>
                </a:solidFill>
              </a:rPr>
              <a:t>Wikimedia</a:t>
            </a:r>
            <a:r>
              <a:rPr lang="cs-CZ" sz="1400" i="1" dirty="0">
                <a:solidFill>
                  <a:srgbClr val="FFFF00"/>
                </a:solidFill>
              </a:rPr>
              <a:t> </a:t>
            </a:r>
            <a:r>
              <a:rPr lang="cs-CZ" sz="1400" i="1" dirty="0" err="1">
                <a:solidFill>
                  <a:srgbClr val="FFFF00"/>
                </a:solidFill>
              </a:rPr>
              <a:t>Commons</a:t>
            </a:r>
            <a:r>
              <a:rPr lang="cs-CZ" sz="1400" dirty="0">
                <a:solidFill>
                  <a:srgbClr val="FFFF00"/>
                </a:solidFill>
              </a:rPr>
              <a:t> [online]. [cit. </a:t>
            </a:r>
            <a:r>
              <a:rPr lang="cs-CZ" sz="1400" dirty="0" smtClean="0">
                <a:solidFill>
                  <a:srgbClr val="FFFF00"/>
                </a:solidFill>
              </a:rPr>
              <a:t>7.6.2013]. </a:t>
            </a:r>
            <a:r>
              <a:rPr lang="cs-CZ" sz="1400" dirty="0">
                <a:solidFill>
                  <a:srgbClr val="FFFF00"/>
                </a:solidFill>
              </a:rPr>
              <a:t>Dostupný na WWW: http://commons.wikimedia.org/wiki/File:Mikolas_ales_zizka.jpg </a:t>
            </a:r>
            <a:endParaRPr lang="cs-CZ" sz="1400" dirty="0" smtClean="0">
              <a:solidFill>
                <a:srgbClr val="FFFF00"/>
              </a:solidFill>
              <a:hlinkClick r:id="rId9"/>
            </a:endParaRPr>
          </a:p>
          <a:p>
            <a:pPr algn="l"/>
            <a:r>
              <a:rPr lang="cs-CZ" sz="1400" dirty="0">
                <a:solidFill>
                  <a:srgbClr val="FFFF00"/>
                </a:solidFill>
              </a:rPr>
              <a:t>AUTOR NEUVEDEN. </a:t>
            </a:r>
            <a:r>
              <a:rPr lang="cs-CZ" sz="1400" i="1" dirty="0">
                <a:solidFill>
                  <a:srgbClr val="FFFF00"/>
                </a:solidFill>
              </a:rPr>
              <a:t>Staré pověsti české</a:t>
            </a:r>
            <a:r>
              <a:rPr lang="cs-CZ" sz="1400" dirty="0">
                <a:solidFill>
                  <a:srgbClr val="FFFF00"/>
                </a:solidFill>
              </a:rPr>
              <a:t> [online]. [cit. </a:t>
            </a:r>
            <a:r>
              <a:rPr lang="cs-CZ" sz="1400" dirty="0" smtClean="0">
                <a:solidFill>
                  <a:srgbClr val="FFFF00"/>
                </a:solidFill>
              </a:rPr>
              <a:t>7.6.2013]. </a:t>
            </a:r>
            <a:r>
              <a:rPr lang="cs-CZ" sz="1400" dirty="0">
                <a:solidFill>
                  <a:srgbClr val="FFFF00"/>
                </a:solidFill>
              </a:rPr>
              <a:t>Dostupný na WWW: http://cs.wikipedia.org/wiki/Star%C3%A9_pov%C4%9Bsti_%C4%8Desk%C3%A9 </a:t>
            </a:r>
            <a:endParaRPr lang="cs-CZ" sz="1400" dirty="0" smtClean="0">
              <a:solidFill>
                <a:srgbClr val="FFFF00"/>
              </a:solidFill>
              <a:hlinkClick r:id="rId10"/>
            </a:endParaRPr>
          </a:p>
          <a:p>
            <a:pPr algn="l"/>
            <a:endParaRPr lang="cs-CZ" sz="1400" dirty="0" smtClean="0">
              <a:solidFill>
                <a:srgbClr val="002060"/>
              </a:solidFill>
            </a:endParaRPr>
          </a:p>
          <a:p>
            <a:pPr algn="l"/>
            <a:endParaRPr lang="cs-CZ" sz="1400" dirty="0" smtClean="0">
              <a:solidFill>
                <a:srgbClr val="002060"/>
              </a:solidFill>
            </a:endParaRPr>
          </a:p>
          <a:p>
            <a:pPr algn="l"/>
            <a:endParaRPr lang="cs-CZ" sz="1400" dirty="0" smtClean="0">
              <a:solidFill>
                <a:srgbClr val="002060"/>
              </a:solidFill>
            </a:endParaRPr>
          </a:p>
          <a:p>
            <a:pPr algn="l"/>
            <a:endParaRPr lang="cs-CZ" sz="1400" dirty="0" smtClean="0">
              <a:solidFill>
                <a:srgbClr val="002060"/>
              </a:solidFill>
            </a:endParaRPr>
          </a:p>
          <a:p>
            <a:pPr algn="l"/>
            <a:endParaRPr lang="cs-CZ" sz="1400" dirty="0" smtClean="0">
              <a:solidFill>
                <a:srgbClr val="002060"/>
              </a:solidFill>
            </a:endParaRPr>
          </a:p>
          <a:p>
            <a:pPr algn="l"/>
            <a:endParaRPr lang="cs-CZ" sz="1400" dirty="0" smtClean="0">
              <a:solidFill>
                <a:srgbClr val="002060"/>
              </a:solidFill>
            </a:endParaRPr>
          </a:p>
          <a:p>
            <a:pPr algn="l"/>
            <a:endParaRPr lang="cs-CZ" sz="1400" dirty="0" smtClean="0">
              <a:solidFill>
                <a:srgbClr val="002060"/>
              </a:solidFill>
            </a:endParaRPr>
          </a:p>
          <a:p>
            <a:pPr algn="l"/>
            <a:endParaRPr lang="cs-CZ" sz="1400" dirty="0" smtClean="0">
              <a:solidFill>
                <a:srgbClr val="002060"/>
              </a:solidFill>
            </a:endParaRPr>
          </a:p>
          <a:p>
            <a:pPr algn="l"/>
            <a:endParaRPr lang="cs-CZ" sz="1400" dirty="0">
              <a:solidFill>
                <a:srgbClr val="002060"/>
              </a:solidFill>
            </a:endParaRPr>
          </a:p>
          <a:p>
            <a:pPr algn="l"/>
            <a:endParaRPr lang="cs-CZ" sz="2800" dirty="0">
              <a:solidFill>
                <a:srgbClr val="FFFF00"/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61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1090</Words>
  <Application>Microsoft Office PowerPoint</Application>
  <PresentationFormat>Předvádění na obrazovce (4:3)</PresentationFormat>
  <Paragraphs>109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ALOIS JIRÁSEK</vt:lpstr>
      <vt:lpstr>ALOIS JIRÁSEK ŽIVOTNÍ OSUDY</vt:lpstr>
      <vt:lpstr>ALOIS JIRÁSEK ŽIVOTNÍ OSUDY</vt:lpstr>
      <vt:lpstr>ALOIS JIRÁSEK ŽIVOTNÍ OSUDY</vt:lpstr>
      <vt:lpstr>ALOIS JIRÁSEK DÍLO</vt:lpstr>
      <vt:lpstr>ALOIS JIRÁSEK HISTORICKÉ DÍLO</vt:lpstr>
      <vt:lpstr>ALOIS JIRÁSEK HISTORICKÉ DÍLO</vt:lpstr>
      <vt:lpstr>ALOIS JIRÁSEK HISTORICKÉ DÍLO</vt:lpstr>
      <vt:lpstr>ALOIS JIRÁSEK DRAMATICKÉ DÍLO</vt:lpstr>
      <vt:lpstr>ALOIS JIRÁSEK HODNOCENÍ DÍLA</vt:lpstr>
      <vt:lpstr>ALOIS JIRÁSEK HODNOCENÍ DÍLA</vt:lpstr>
      <vt:lpstr>ALOIS JIRÁSEK HODNOCENÍ DÍLA</vt:lpstr>
      <vt:lpstr>ALOIS JIRÁSEK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Dušan</dc:creator>
  <cp:lastModifiedBy>Dušan</cp:lastModifiedBy>
  <cp:revision>54</cp:revision>
  <dcterms:created xsi:type="dcterms:W3CDTF">2013-06-17T05:32:55Z</dcterms:created>
  <dcterms:modified xsi:type="dcterms:W3CDTF">2014-03-31T16:53:19Z</dcterms:modified>
</cp:coreProperties>
</file>