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1"/>
  </p:notesMasterIdLst>
  <p:sldIdLst>
    <p:sldId id="256" r:id="rId2"/>
    <p:sldId id="262" r:id="rId3"/>
    <p:sldId id="268" r:id="rId4"/>
    <p:sldId id="267" r:id="rId5"/>
    <p:sldId id="266" r:id="rId6"/>
    <p:sldId id="264" r:id="rId7"/>
    <p:sldId id="265" r:id="rId8"/>
    <p:sldId id="263" r:id="rId9"/>
    <p:sldId id="260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sady:ČR – Nerostné suroviny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Autor:Mgr. Jana Strejčková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57DFC10-194C-4A7F-BCE9-B99BF36383E2}" type="datetimeFigureOut">
              <a:rPr lang="cs-CZ"/>
              <a:pPr>
                <a:defRPr/>
              </a:pPr>
              <a:t>14.3.2014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A9C99F4-8F94-44CA-8CD8-C31B9DB849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EBAD9-97C5-4F1D-A5C8-AEDC00F6D237}" type="datetime1">
              <a:rPr lang="cs-CZ"/>
              <a:pPr>
                <a:defRPr/>
              </a:pPr>
              <a:t>14.3.2014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85F33A-4856-4D51-839B-1D4FF2D64C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 advAuto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160E7-0463-47E2-9E95-C174F2B308C0}" type="datetime1">
              <a:rPr lang="cs-CZ"/>
              <a:pPr>
                <a:defRPr/>
              </a:pPr>
              <a:t>14.3.2014</a:t>
            </a:fld>
            <a:endParaRPr lang="cs-CZ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913FB2-7EB2-47CA-9DB4-319A0A4266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 advAuto="0"/>
      <p:bldP spid="7" grpId="0" autoUpdateAnimBg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74CC52-6703-47C2-8418-0B8F13D5E15B}" type="datetime1">
              <a:rPr lang="cs-CZ"/>
              <a:pPr>
                <a:defRPr/>
              </a:pPr>
              <a:t>14.3.2014</a:t>
            </a:fld>
            <a:endParaRPr lang="cs-CZ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6D90D-F35A-4C6F-BEE1-0D4FB99CFC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 advAuto="0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4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DA4F1-570A-4641-968E-7062E6BC67EC}" type="datetime1">
              <a:rPr lang="cs-CZ"/>
              <a:pPr>
                <a:defRPr/>
              </a:pPr>
              <a:t>14.3.2014</a:t>
            </a:fld>
            <a:endParaRPr lang="cs-CZ"/>
          </a:p>
        </p:txBody>
      </p:sp>
      <p:sp>
        <p:nvSpPr>
          <p:cNvPr id="15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5A482-E7C6-4B8F-85EE-BA448F62BA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9" grpId="0" build="p" autoUpdateAnimBg="0" advAuto="0"/>
      <p:bldP spid="11" grpId="0" build="p" autoUpdateAnimBg="0" advAuto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195EC-58BB-4000-B325-DB5A084586E2}" type="datetime1">
              <a:rPr lang="cs-CZ"/>
              <a:pPr>
                <a:defRPr/>
              </a:pPr>
              <a:t>14.3.2014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DFC31A-A4CF-40A8-BCA3-43B89AEDF5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50CDCA-0EDF-401C-A778-AB4C8A28F464}" type="datetime1">
              <a:rPr lang="cs-CZ"/>
              <a:pPr>
                <a:defRPr/>
              </a:pPr>
              <a:t>14.3.2014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39C0A5-7C0C-4036-8120-A052F67162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40C75-65F2-474B-B981-57B32F580273}" type="datetime1">
              <a:rPr lang="cs-CZ"/>
              <a:pPr>
                <a:defRPr/>
              </a:pPr>
              <a:t>14.3.2014</a:t>
            </a:fld>
            <a:endParaRPr lang="cs-CZ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D83C8-71DB-4356-ADFA-49FA12A81E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EC518C-B6B0-40E9-9C6B-C1FBD4C8B378}" type="datetime1">
              <a:rPr lang="cs-CZ"/>
              <a:pPr>
                <a:defRPr/>
              </a:pPr>
              <a:t>14.3.2014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141E8-7EC6-4C97-B8DA-157E0F5E1C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utoUpdateAnimBg="0" advAuto="0"/>
      <p:bldP spid="22" grpId="0" autoUpdateAnimBg="0"/>
      <p:bldP spid="3" grpId="0" build="p" autoUpdateAnimBg="0" advAuto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9F275-3EA2-426A-8A94-C60691741F13}" type="datetime1">
              <a:rPr lang="cs-CZ"/>
              <a:pPr>
                <a:defRPr/>
              </a:pPr>
              <a:t>14.3.2014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B00205-3257-4AB1-82DD-63E81E379C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4" grpId="0" build="p" autoUpdateAnimBg="0" advAuto="0"/>
      <p:bldP spid="3" grpId="0" build="p" autoUpdateAnimBg="0" advAuto="0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B06A07-2179-41E4-AA12-C4605955B3C0}" type="datetime1">
              <a:rPr lang="cs-CZ"/>
              <a:pPr>
                <a:defRPr/>
              </a:pPr>
              <a:t>14.3.2014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B988A2-807C-4DD3-A0A3-EE719D971C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 advAuto="0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1CA9F-67BB-4AC4-A2E0-488DF2E421D9}" type="datetime1">
              <a:rPr lang="cs-CZ"/>
              <a:pPr>
                <a:defRPr/>
              </a:pPr>
              <a:t>14.3.2014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8B9DCA-5CF7-42D4-BFA3-CDEA1201E1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 advAuto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E376157-C152-417B-BB4A-8FC19FFF7D10}" type="datetime1">
              <a:rPr lang="cs-CZ"/>
              <a:pPr>
                <a:defRPr/>
              </a:pPr>
              <a:t>14.3.2014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0E8E962-0C16-4783-BCFA-E1C36B2E3A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79" r:id="rId5"/>
    <p:sldLayoutId id="2147483778" r:id="rId6"/>
    <p:sldLayoutId id="2147483784" r:id="rId7"/>
    <p:sldLayoutId id="2147483785" r:id="rId8"/>
    <p:sldLayoutId id="2147483786" r:id="rId9"/>
    <p:sldLayoutId id="2147483787" r:id="rId10"/>
    <p:sldLayoutId id="2147483788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wmf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wmf"/><Relationship Id="rId5" Type="http://schemas.openxmlformats.org/officeDocument/2006/relationships/image" Target="../media/image10.jpeg"/><Relationship Id="rId4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wmf"/><Relationship Id="rId9" Type="http://schemas.openxmlformats.org/officeDocument/2006/relationships/image" Target="../media/image8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ctrTitle"/>
          </p:nvPr>
        </p:nvSpPr>
        <p:spPr>
          <a:xfrm>
            <a:off x="1800225" y="1844675"/>
            <a:ext cx="5543550" cy="1008063"/>
          </a:xfrm>
        </p:spPr>
        <p:txBody>
          <a:bodyPr/>
          <a:lstStyle/>
          <a:p>
            <a:r>
              <a:rPr lang="cs-CZ" sz="2800" smtClean="0"/>
              <a:t>Základní škola a Mateřská škola Bílá Třemešná, okres Trutnov</a:t>
            </a:r>
            <a:endParaRPr lang="cs-CZ" sz="2800" b="1" smtClean="0"/>
          </a:p>
        </p:txBody>
      </p:sp>
      <p:graphicFrame>
        <p:nvGraphicFramePr>
          <p:cNvPr id="6" name="Diagram 5"/>
          <p:cNvGraphicFramePr/>
          <p:nvPr/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4339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90688" y="476250"/>
            <a:ext cx="5761037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ovéPole 2"/>
          <p:cNvSpPr txBox="1">
            <a:spLocks noChangeArrowheads="1"/>
          </p:cNvSpPr>
          <p:nvPr/>
        </p:nvSpPr>
        <p:spPr bwMode="auto">
          <a:xfrm>
            <a:off x="1690688" y="2955925"/>
            <a:ext cx="57610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>
                <a:solidFill>
                  <a:schemeClr val="bg1"/>
                </a:solidFill>
                <a:latin typeface="Candara" pitchFamily="34" charset="0"/>
              </a:rPr>
              <a:t>Škola pro 21. století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sah 1"/>
          <p:cNvSpPr>
            <a:spLocks noGrp="1"/>
          </p:cNvSpPr>
          <p:nvPr>
            <p:ph idx="1"/>
          </p:nvPr>
        </p:nvSpPr>
        <p:spPr>
          <a:xfrm>
            <a:off x="755650" y="1844675"/>
            <a:ext cx="7408863" cy="3451225"/>
          </a:xfrm>
        </p:spPr>
        <p:txBody>
          <a:bodyPr/>
          <a:lstStyle/>
          <a:p>
            <a:r>
              <a:rPr lang="cs-CZ" smtClean="0"/>
              <a:t>DUM slouží jako doprovodný materiál k učivu o nerostných surovinách</a:t>
            </a:r>
            <a:r>
              <a:rPr lang="cs-CZ" smtClean="0">
                <a:latin typeface="Arial" charset="0"/>
              </a:rPr>
              <a:t> </a:t>
            </a:r>
            <a:r>
              <a:rPr lang="cs-CZ" smtClean="0"/>
              <a:t>(k procvičení učiva-zpracování nerostných surovin a jejich rozpoznání).</a:t>
            </a:r>
          </a:p>
          <a:p>
            <a:r>
              <a:rPr lang="cs-CZ" smtClean="0"/>
              <a:t>Materiál je určen pro žáky 4. ročníku.</a:t>
            </a:r>
          </a:p>
          <a:p>
            <a:r>
              <a:rPr lang="cs-CZ" smtClean="0"/>
              <a:t>Časová dotace: 20</a:t>
            </a:r>
            <a:r>
              <a:rPr lang="cs-CZ" smtClean="0">
                <a:latin typeface="Arial" charset="0"/>
              </a:rPr>
              <a:t> </a:t>
            </a:r>
            <a:r>
              <a:rPr lang="cs-CZ" smtClean="0"/>
              <a:t>min</a:t>
            </a:r>
          </a:p>
          <a:p>
            <a:r>
              <a:rPr lang="cs-CZ" smtClean="0"/>
              <a:t>Materiál je určen k interaktivní výuce.</a:t>
            </a:r>
          </a:p>
          <a:p>
            <a:pPr>
              <a:buFont typeface="Symbol" pitchFamily="18" charset="2"/>
              <a:buNone/>
            </a:pPr>
            <a:endParaRPr lang="cs-CZ" smtClean="0"/>
          </a:p>
        </p:txBody>
      </p:sp>
      <p:sp>
        <p:nvSpPr>
          <p:cNvPr id="15362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8AE5325-5756-4AF6-A504-5548D715B82A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>
              <a:cs typeface="Arial" charset="0"/>
            </a:endParaRPr>
          </a:p>
        </p:txBody>
      </p:sp>
      <p:sp>
        <p:nvSpPr>
          <p:cNvPr id="15363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ástupný symbol pro číslo snímku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F8ADA63-598A-4570-A25C-B5E54D2D1B3C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>
              <a:cs typeface="Arial" charset="0"/>
            </a:endParaRPr>
          </a:p>
        </p:txBody>
      </p:sp>
      <p:sp>
        <p:nvSpPr>
          <p:cNvPr id="3" name="Zkosené hrany 2"/>
          <p:cNvSpPr/>
          <p:nvPr/>
        </p:nvSpPr>
        <p:spPr>
          <a:xfrm>
            <a:off x="827088" y="2060575"/>
            <a:ext cx="7345362" cy="2520950"/>
          </a:xfrm>
          <a:prstGeom prst="bevel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dirty="0"/>
              <a:t>Nerostné suroviny</a:t>
            </a:r>
            <a:endParaRPr lang="cs-CZ" sz="7200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číslo snímku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13E75F-BBF1-4233-B19B-943AC2B12444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>
              <a:cs typeface="Arial" charset="0"/>
            </a:endParaRPr>
          </a:p>
        </p:txBody>
      </p:sp>
      <p:sp>
        <p:nvSpPr>
          <p:cNvPr id="17410" name="TextovéPole 2"/>
          <p:cNvSpPr txBox="1">
            <a:spLocks noChangeArrowheads="1"/>
          </p:cNvSpPr>
          <p:nvPr/>
        </p:nvSpPr>
        <p:spPr bwMode="auto">
          <a:xfrm>
            <a:off x="611188" y="2492375"/>
            <a:ext cx="8228012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ndara" pitchFamily="34" charset="0"/>
              </a:rPr>
              <a:t>•Již v dávných dobách se snažili naši předkové využít </a:t>
            </a:r>
          </a:p>
          <a:p>
            <a:r>
              <a:rPr lang="cs-CZ" sz="2400">
                <a:latin typeface="Candara" pitchFamily="34" charset="0"/>
              </a:rPr>
              <a:t>   neživou přírodu ve svůj prospěch.</a:t>
            </a:r>
          </a:p>
          <a:p>
            <a:r>
              <a:rPr lang="cs-CZ" sz="2400">
                <a:latin typeface="Candara" pitchFamily="34" charset="0"/>
              </a:rPr>
              <a:t>•Těžili zejména rudy s obsahem drahých kovů (zlata a stříbra) </a:t>
            </a:r>
          </a:p>
          <a:p>
            <a:r>
              <a:rPr lang="cs-CZ" sz="2400">
                <a:latin typeface="Candara" pitchFamily="34" charset="0"/>
              </a:rPr>
              <a:t>   pro výrobu mincí.</a:t>
            </a:r>
          </a:p>
        </p:txBody>
      </p:sp>
      <p:pic>
        <p:nvPicPr>
          <p:cNvPr id="4100" name="Picture 4" descr="C:\Users\baudyš\AppData\Local\Microsoft\Windows\Temporary Internet Files\Content.IE5\MDL4DZMN\MC90018613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4652963"/>
            <a:ext cx="1155700" cy="180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5" descr="C:\Users\baudyš\AppData\Local\Microsoft\Windows\Temporary Internet Files\Content.IE5\TCCF7NND\MC90028208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32588" y="260350"/>
            <a:ext cx="1814512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6" descr="C:\Users\baudyš\AppData\Local\Microsoft\Windows\Temporary Internet Files\Content.IE5\4AZ0HYIR\MC900236594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333375"/>
            <a:ext cx="1730375" cy="181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22222E-6 L 1.02378 -0.0210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200" y="-1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0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číslo snímku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F716686-03A8-4F93-8C3B-CF58C4284362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>
              <a:cs typeface="Arial" charset="0"/>
            </a:endParaRPr>
          </a:p>
        </p:txBody>
      </p:sp>
      <p:sp>
        <p:nvSpPr>
          <p:cNvPr id="3" name="Zkosené hrany 2"/>
          <p:cNvSpPr/>
          <p:nvPr/>
        </p:nvSpPr>
        <p:spPr>
          <a:xfrm rot="10800000" flipV="1">
            <a:off x="3059113" y="549275"/>
            <a:ext cx="3457575" cy="719138"/>
          </a:xfrm>
          <a:prstGeom prst="beve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PŘÍRODNÍ ZDROJE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Elipsa 3"/>
          <p:cNvSpPr/>
          <p:nvPr/>
        </p:nvSpPr>
        <p:spPr>
          <a:xfrm>
            <a:off x="2411413" y="4221163"/>
            <a:ext cx="3074987" cy="8429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Vyčerpatelné-neobnovitelné</a:t>
            </a:r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4932363" y="1989138"/>
            <a:ext cx="3024187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Vyčerpatelné-obnovitelné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50825" y="1844675"/>
            <a:ext cx="3097213" cy="8429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Nevyčerpatelné</a:t>
            </a:r>
            <a:endParaRPr lang="cs-CZ" dirty="0"/>
          </a:p>
        </p:txBody>
      </p:sp>
      <p:sp>
        <p:nvSpPr>
          <p:cNvPr id="18438" name="TextovéPole 6"/>
          <p:cNvSpPr txBox="1">
            <a:spLocks noChangeArrowheads="1"/>
          </p:cNvSpPr>
          <p:nvPr/>
        </p:nvSpPr>
        <p:spPr bwMode="auto">
          <a:xfrm>
            <a:off x="611188" y="2924175"/>
            <a:ext cx="1646237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Vzduch</a:t>
            </a:r>
          </a:p>
          <a:p>
            <a:r>
              <a:rPr lang="cs-CZ">
                <a:latin typeface="Candara" pitchFamily="34" charset="0"/>
              </a:rPr>
              <a:t>Sluneční záření</a:t>
            </a:r>
          </a:p>
          <a:p>
            <a:r>
              <a:rPr lang="cs-CZ">
                <a:latin typeface="Candara" pitchFamily="34" charset="0"/>
              </a:rPr>
              <a:t>Vítr</a:t>
            </a:r>
          </a:p>
          <a:p>
            <a:r>
              <a:rPr lang="cs-CZ">
                <a:latin typeface="Candara" pitchFamily="34" charset="0"/>
              </a:rPr>
              <a:t>Voda</a:t>
            </a:r>
          </a:p>
          <a:p>
            <a:endParaRPr lang="cs-CZ">
              <a:latin typeface="Candara" pitchFamily="34" charset="0"/>
            </a:endParaRPr>
          </a:p>
        </p:txBody>
      </p:sp>
      <p:sp>
        <p:nvSpPr>
          <p:cNvPr id="18439" name="TextovéPole 8"/>
          <p:cNvSpPr txBox="1">
            <a:spLocks noChangeArrowheads="1"/>
          </p:cNvSpPr>
          <p:nvPr/>
        </p:nvSpPr>
        <p:spPr bwMode="auto">
          <a:xfrm>
            <a:off x="6227763" y="2997200"/>
            <a:ext cx="1233487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Půda</a:t>
            </a:r>
          </a:p>
          <a:p>
            <a:r>
              <a:rPr lang="cs-CZ">
                <a:latin typeface="Candara" pitchFamily="34" charset="0"/>
              </a:rPr>
              <a:t>Organismy</a:t>
            </a:r>
          </a:p>
          <a:p>
            <a:endParaRPr lang="cs-CZ">
              <a:latin typeface="Candara" pitchFamily="34" charset="0"/>
            </a:endParaRPr>
          </a:p>
        </p:txBody>
      </p:sp>
      <p:sp>
        <p:nvSpPr>
          <p:cNvPr id="18440" name="TextovéPole 9"/>
          <p:cNvSpPr txBox="1">
            <a:spLocks noChangeArrowheads="1"/>
          </p:cNvSpPr>
          <p:nvPr/>
        </p:nvSpPr>
        <p:spPr bwMode="auto">
          <a:xfrm>
            <a:off x="3203575" y="5103813"/>
            <a:ext cx="125095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Uhlí</a:t>
            </a:r>
          </a:p>
          <a:p>
            <a:r>
              <a:rPr lang="cs-CZ">
                <a:latin typeface="Candara" pitchFamily="34" charset="0"/>
              </a:rPr>
              <a:t>Ropa</a:t>
            </a:r>
          </a:p>
          <a:p>
            <a:r>
              <a:rPr lang="cs-CZ">
                <a:latin typeface="Candara" pitchFamily="34" charset="0"/>
              </a:rPr>
              <a:t>Zemní plyn</a:t>
            </a:r>
          </a:p>
          <a:p>
            <a:r>
              <a:rPr lang="cs-CZ">
                <a:latin typeface="Candara" pitchFamily="34" charset="0"/>
              </a:rPr>
              <a:t>Železo</a:t>
            </a:r>
          </a:p>
          <a:p>
            <a:r>
              <a:rPr lang="cs-CZ">
                <a:latin typeface="Candara" pitchFamily="34" charset="0"/>
              </a:rPr>
              <a:t>Měď…</a:t>
            </a:r>
          </a:p>
          <a:p>
            <a:endParaRPr lang="cs-CZ">
              <a:latin typeface="Candara" pitchFamily="34" charset="0"/>
            </a:endParaRPr>
          </a:p>
        </p:txBody>
      </p:sp>
      <p:cxnSp>
        <p:nvCxnSpPr>
          <p:cNvPr id="12" name="Přímá spojovací šipka 11"/>
          <p:cNvCxnSpPr>
            <a:endCxn id="6" idx="0"/>
          </p:cNvCxnSpPr>
          <p:nvPr/>
        </p:nvCxnSpPr>
        <p:spPr>
          <a:xfrm flipH="1">
            <a:off x="1799692" y="1268760"/>
            <a:ext cx="1620180" cy="5760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>
            <a:off x="4499992" y="1196752"/>
            <a:ext cx="914400" cy="9864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>
            <a:endCxn id="4" idx="0"/>
          </p:cNvCxnSpPr>
          <p:nvPr/>
        </p:nvCxnSpPr>
        <p:spPr>
          <a:xfrm flipH="1">
            <a:off x="3949080" y="1268760"/>
            <a:ext cx="46856" cy="29523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9" name="Pravá složená závorka 18"/>
          <p:cNvSpPr/>
          <p:nvPr/>
        </p:nvSpPr>
        <p:spPr>
          <a:xfrm>
            <a:off x="4499992" y="5157192"/>
            <a:ext cx="216024" cy="1490464"/>
          </a:xfrm>
          <a:prstGeom prst="rightBrac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447" name="TextovéPole 19"/>
          <p:cNvSpPr txBox="1">
            <a:spLocks noChangeArrowheads="1"/>
          </p:cNvSpPr>
          <p:nvPr/>
        </p:nvSpPr>
        <p:spPr bwMode="auto">
          <a:xfrm>
            <a:off x="5003800" y="5732463"/>
            <a:ext cx="2560638" cy="46196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ndara" pitchFamily="34" charset="0"/>
              </a:rPr>
              <a:t>Nerostné suroviny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číslo snímku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4653C7A-0792-4DFE-9474-47231AA4C07C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>
              <a:cs typeface="Arial" charset="0"/>
            </a:endParaRPr>
          </a:p>
        </p:txBody>
      </p:sp>
      <p:sp>
        <p:nvSpPr>
          <p:cNvPr id="3" name="Zkosené hrany 2"/>
          <p:cNvSpPr/>
          <p:nvPr/>
        </p:nvSpPr>
        <p:spPr>
          <a:xfrm>
            <a:off x="2411413" y="404813"/>
            <a:ext cx="4105275" cy="898525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Nerostné suroviny</a:t>
            </a:r>
            <a:endParaRPr lang="cs-CZ" sz="2800" dirty="0"/>
          </a:p>
        </p:txBody>
      </p:sp>
      <p:sp>
        <p:nvSpPr>
          <p:cNvPr id="19459" name="TextovéPole 4"/>
          <p:cNvSpPr txBox="1">
            <a:spLocks noChangeArrowheads="1"/>
          </p:cNvSpPr>
          <p:nvPr/>
        </p:nvSpPr>
        <p:spPr bwMode="auto">
          <a:xfrm>
            <a:off x="1116013" y="2205038"/>
            <a:ext cx="6300787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andara" pitchFamily="34" charset="0"/>
              </a:rPr>
              <a:t>•Jedná se o nerosty a horniny</a:t>
            </a:r>
          </a:p>
          <a:p>
            <a:r>
              <a:rPr lang="cs-CZ" sz="2800">
                <a:latin typeface="Candara" pitchFamily="34" charset="0"/>
              </a:rPr>
              <a:t>•Získáváme těžbou ze země</a:t>
            </a:r>
          </a:p>
          <a:p>
            <a:r>
              <a:rPr lang="cs-CZ" sz="2800">
                <a:latin typeface="Candara" pitchFamily="34" charset="0"/>
              </a:rPr>
              <a:t>•Přírodnina neobnovitelná-vyčerpatelná</a:t>
            </a:r>
          </a:p>
          <a:p>
            <a:endParaRPr lang="cs-CZ">
              <a:latin typeface="Candara" pitchFamily="34" charset="0"/>
            </a:endParaRPr>
          </a:p>
          <a:p>
            <a:endParaRPr lang="cs-CZ">
              <a:latin typeface="Candara" pitchFamily="34" charset="0"/>
            </a:endParaRPr>
          </a:p>
        </p:txBody>
      </p:sp>
      <p:pic>
        <p:nvPicPr>
          <p:cNvPr id="19460" name="Picture 3" descr="C:\Users\baudyš\AppData\Local\Microsoft\Windows\Temporary Internet Files\Content.IE5\MDL4DZMN\MP900385766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3997325"/>
            <a:ext cx="3816350" cy="2725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číslo snímku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7708D94-C147-4927-B904-3DBBF30A253D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>
              <a:cs typeface="Arial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411413" y="476250"/>
            <a:ext cx="4170362" cy="46196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Zpracování nerostných surovin</a:t>
            </a:r>
            <a:endParaRPr lang="cs-CZ" sz="2400" dirty="0">
              <a:latin typeface="+mn-lt"/>
              <a:cs typeface="+mn-cs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95288" y="1484313"/>
            <a:ext cx="1728787" cy="6270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přírodnina</a:t>
            </a:r>
            <a:endParaRPr lang="cs-CZ" sz="2400" dirty="0"/>
          </a:p>
        </p:txBody>
      </p:sp>
      <p:sp>
        <p:nvSpPr>
          <p:cNvPr id="6" name="Zaoblený obdélník 5"/>
          <p:cNvSpPr/>
          <p:nvPr/>
        </p:nvSpPr>
        <p:spPr>
          <a:xfrm>
            <a:off x="395288" y="3716338"/>
            <a:ext cx="1655762" cy="555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surovina</a:t>
            </a:r>
            <a:endParaRPr lang="cs-CZ" sz="2400" dirty="0"/>
          </a:p>
        </p:txBody>
      </p:sp>
      <p:sp>
        <p:nvSpPr>
          <p:cNvPr id="7" name="Zaoblený obdélník 6"/>
          <p:cNvSpPr/>
          <p:nvPr/>
        </p:nvSpPr>
        <p:spPr>
          <a:xfrm>
            <a:off x="395288" y="5589588"/>
            <a:ext cx="1655762" cy="5540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výrobek</a:t>
            </a:r>
            <a:endParaRPr lang="cs-CZ" sz="2400" dirty="0"/>
          </a:p>
        </p:txBody>
      </p:sp>
      <p:pic>
        <p:nvPicPr>
          <p:cNvPr id="20486" name="Picture 2" descr="C:\Users\baudyš\AppData\Local\Microsoft\Windows\Temporary Internet Files\Content.IE5\TCCF7NND\MP900400961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1052513"/>
            <a:ext cx="1328737" cy="199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3" descr="C:\Users\baudyš\AppData\Local\Microsoft\Windows\Temporary Internet Files\Content.IE5\4AZ0HYIR\MC900239547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27313" y="3429000"/>
            <a:ext cx="1344612" cy="108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5" descr="C:\Users\baudyš\AppData\Local\Microsoft\Windows\Temporary Internet Files\Content.IE5\OFZNDV5K\dglxasset[1].aspx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55875" y="4868863"/>
            <a:ext cx="1373188" cy="160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Picture 6" descr="C:\Users\baudyš\AppData\Local\Microsoft\Windows\Temporary Internet Files\Content.IE5\MDL4DZMN\MP900448688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32363" y="1052513"/>
            <a:ext cx="3067050" cy="198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0" name="Picture 7" descr="C:\Users\baudyš\AppData\Local\Microsoft\Windows\Temporary Internet Files\Content.IE5\TCCF7NND\MC900310606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11863" y="3213100"/>
            <a:ext cx="1341437" cy="120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1" name="Picture 11" descr="C:\Users\baudyš\AppData\Local\Microsoft\Windows\Temporary Internet Files\Content.IE5\OFZNDV5K\MP900321111[1]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59338" y="4724400"/>
            <a:ext cx="1449387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2" name="Picture 17" descr="C:\Users\baudyš\AppData\Local\Microsoft\Windows\Temporary Internet Files\Content.IE5\TCCF7NND\MP900385989[1]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588125" y="4724400"/>
            <a:ext cx="1298575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číslo snímku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DD77753-B4B1-4D09-AFB2-64F5CFDC3540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>
              <a:cs typeface="Arial" charset="0"/>
            </a:endParaRPr>
          </a:p>
        </p:txBody>
      </p:sp>
      <p:pic>
        <p:nvPicPr>
          <p:cNvPr id="1026" name="Picture 2" descr="C:\Users\baudyš\AppData\Local\Microsoft\Windows\Temporary Internet Files\Content.IE5\67HZ3ROC\MC90033419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1773238"/>
            <a:ext cx="1371600" cy="143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baudyš\AppData\Local\Microsoft\Windows\Temporary Internet Files\Content.IE5\UBSZVTVZ\MC900237202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4300" y="4652963"/>
            <a:ext cx="1933575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 descr="C:\Users\baudyš\AppData\Local\Microsoft\Windows\Temporary Internet Files\Content.IE5\07WXUHWB\MC900281774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40613" y="2349500"/>
            <a:ext cx="1703387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9" descr="C:\Users\baudyš\AppData\Local\Microsoft\Windows\Temporary Internet Files\Content.IE5\UBSZVTVZ\MP900407019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4581525"/>
            <a:ext cx="1781175" cy="178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TextovéPole 19"/>
          <p:cNvSpPr txBox="1">
            <a:spLocks noChangeArrowheads="1"/>
          </p:cNvSpPr>
          <p:nvPr/>
        </p:nvSpPr>
        <p:spPr bwMode="auto">
          <a:xfrm>
            <a:off x="3059113" y="5732463"/>
            <a:ext cx="8286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ndara" pitchFamily="34" charset="0"/>
              </a:rPr>
              <a:t>zlato</a:t>
            </a:r>
          </a:p>
        </p:txBody>
      </p:sp>
      <p:sp>
        <p:nvSpPr>
          <p:cNvPr id="21511" name="TextovéPole 20"/>
          <p:cNvSpPr txBox="1">
            <a:spLocks noChangeArrowheads="1"/>
          </p:cNvSpPr>
          <p:nvPr/>
        </p:nvSpPr>
        <p:spPr bwMode="auto">
          <a:xfrm>
            <a:off x="611188" y="1844675"/>
            <a:ext cx="6540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ndara" pitchFamily="34" charset="0"/>
              </a:rPr>
              <a:t>uhlí</a:t>
            </a:r>
          </a:p>
        </p:txBody>
      </p:sp>
      <p:sp>
        <p:nvSpPr>
          <p:cNvPr id="21512" name="TextovéPole 21"/>
          <p:cNvSpPr txBox="1">
            <a:spLocks noChangeArrowheads="1"/>
          </p:cNvSpPr>
          <p:nvPr/>
        </p:nvSpPr>
        <p:spPr bwMode="auto">
          <a:xfrm>
            <a:off x="250825" y="4221163"/>
            <a:ext cx="10636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ndara" pitchFamily="34" charset="0"/>
              </a:rPr>
              <a:t>kámen</a:t>
            </a:r>
          </a:p>
        </p:txBody>
      </p:sp>
      <p:sp>
        <p:nvSpPr>
          <p:cNvPr id="21513" name="TextovéPole 22"/>
          <p:cNvSpPr txBox="1">
            <a:spLocks noChangeArrowheads="1"/>
          </p:cNvSpPr>
          <p:nvPr/>
        </p:nvSpPr>
        <p:spPr bwMode="auto">
          <a:xfrm>
            <a:off x="7019925" y="2420938"/>
            <a:ext cx="7874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ndara" pitchFamily="34" charset="0"/>
              </a:rPr>
              <a:t>ropa</a:t>
            </a:r>
          </a:p>
        </p:txBody>
      </p:sp>
      <p:pic>
        <p:nvPicPr>
          <p:cNvPr id="1035" name="Picture 11" descr="C:\Users\baudyš\AppData\Local\Microsoft\Windows\Temporary Internet Files\Content.IE5\67HZ3ROC\MP900401709[1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08850" y="4581525"/>
            <a:ext cx="1679575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TextovéPole 25"/>
          <p:cNvSpPr txBox="1">
            <a:spLocks noChangeArrowheads="1"/>
          </p:cNvSpPr>
          <p:nvPr/>
        </p:nvSpPr>
        <p:spPr bwMode="auto">
          <a:xfrm>
            <a:off x="6948488" y="6165850"/>
            <a:ext cx="82391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ndara" pitchFamily="34" charset="0"/>
              </a:rPr>
              <a:t>voda</a:t>
            </a:r>
          </a:p>
        </p:txBody>
      </p:sp>
      <p:pic>
        <p:nvPicPr>
          <p:cNvPr id="1038" name="Picture 14" descr="C:\Users\baudyš\AppData\Local\Microsoft\Windows\Temporary Internet Files\Content.IE5\07WXUHWB\MC900413534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627313" y="2781300"/>
            <a:ext cx="2136775" cy="179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ovéPole 29"/>
          <p:cNvSpPr txBox="1">
            <a:spLocks noChangeArrowheads="1"/>
          </p:cNvSpPr>
          <p:nvPr/>
        </p:nvSpPr>
        <p:spPr bwMode="auto">
          <a:xfrm>
            <a:off x="2484438" y="3933825"/>
            <a:ext cx="6191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ndara" pitchFamily="34" charset="0"/>
              </a:rPr>
              <a:t>vítr</a:t>
            </a:r>
          </a:p>
        </p:txBody>
      </p:sp>
      <p:pic>
        <p:nvPicPr>
          <p:cNvPr id="1040" name="Picture 16" descr="C:\Users\baudyš\AppData\Local\Microsoft\Windows\Temporary Internet Files\Content.IE5\67HZ3ROC\MP900442465[1]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87900" y="1341438"/>
            <a:ext cx="2160588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TextovéPole 32"/>
          <p:cNvSpPr txBox="1">
            <a:spLocks noChangeArrowheads="1"/>
          </p:cNvSpPr>
          <p:nvPr/>
        </p:nvSpPr>
        <p:spPr bwMode="auto">
          <a:xfrm>
            <a:off x="5580063" y="3284538"/>
            <a:ext cx="1284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ndara" pitchFamily="34" charset="0"/>
              </a:rPr>
              <a:t>elek</a:t>
            </a:r>
            <a:r>
              <a:rPr lang="cs-CZ" sz="2400"/>
              <a:t>t</a:t>
            </a:r>
            <a:r>
              <a:rPr lang="cs-CZ" sz="2400">
                <a:latin typeface="Candara" pitchFamily="34" charset="0"/>
              </a:rPr>
              <a:t>řina</a:t>
            </a:r>
          </a:p>
        </p:txBody>
      </p:sp>
      <p:pic>
        <p:nvPicPr>
          <p:cNvPr id="1041" name="Picture 17" descr="C:\Users\baudyš\AppData\Local\Microsoft\Windows\Temporary Internet Files\Content.IE5\MDL4DZMN\dglxasset[1].aspx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339975" y="836613"/>
            <a:ext cx="1797050" cy="145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21" name="TextovéPole 34"/>
          <p:cNvSpPr txBox="1">
            <a:spLocks noChangeArrowheads="1"/>
          </p:cNvSpPr>
          <p:nvPr/>
        </p:nvSpPr>
        <p:spPr bwMode="auto">
          <a:xfrm>
            <a:off x="1258888" y="620713"/>
            <a:ext cx="9413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ndara" pitchFamily="34" charset="0"/>
              </a:rPr>
              <a:t>dřevo</a:t>
            </a:r>
          </a:p>
        </p:txBody>
      </p:sp>
      <p:sp>
        <p:nvSpPr>
          <p:cNvPr id="36" name="TextovéPole 35"/>
          <p:cNvSpPr txBox="1"/>
          <p:nvPr/>
        </p:nvSpPr>
        <p:spPr>
          <a:xfrm>
            <a:off x="3851275" y="333375"/>
            <a:ext cx="3624263" cy="8302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Poznáš nerostné suroviny?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                                         klikni</a:t>
            </a:r>
            <a:endParaRPr lang="cs-CZ" sz="2400" dirty="0"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4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0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103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0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0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9" dur="2000" fill="hold"/>
                                        <p:tgtEl>
                                          <p:spTgt spid="103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3"/>
                  </p:tgtEl>
                </p:cond>
              </p:nextCondLst>
            </p:seq>
          </p:childTnLst>
        </p:cTn>
      </p:par>
    </p:tnLst>
    <p:bldLst>
      <p:bldP spid="26" grpId="0"/>
      <p:bldP spid="30" grpId="0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288" y="2565400"/>
            <a:ext cx="7408862" cy="3449638"/>
          </a:xfrm>
        </p:spPr>
        <p:txBody>
          <a:bodyPr rtlCol="0">
            <a:normAutofit fontScale="92500" lnSpcReduction="10000"/>
          </a:bodyPr>
          <a:lstStyle/>
          <a:p>
            <a:pPr marL="274320" indent="-274320" fontAlgn="auto">
              <a:spcAft>
                <a:spcPts val="0"/>
              </a:spcAft>
              <a:defRPr/>
            </a:pPr>
            <a:r>
              <a:rPr lang="cs-CZ" i="1" u="sng" dirty="0" smtClean="0"/>
              <a:t>Použitá literatura: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i="1" dirty="0" smtClean="0"/>
              <a:t>Vlastivěda pro 4. ročník základní školy, SPN, 2010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i="1" dirty="0" smtClean="0"/>
              <a:t>Vlastivěda 4, Učebnice pro 4. ročník základní školy, </a:t>
            </a:r>
            <a:r>
              <a:rPr lang="cs-CZ" i="1" dirty="0" err="1" smtClean="0"/>
              <a:t>nakl</a:t>
            </a:r>
            <a:r>
              <a:rPr lang="cs-CZ" i="1" dirty="0" smtClean="0"/>
              <a:t>. Nová škola , 2003</a:t>
            </a:r>
          </a:p>
          <a:p>
            <a:pPr marL="274320" indent="-274320" fontAlgn="auto">
              <a:spcAft>
                <a:spcPts val="0"/>
              </a:spcAft>
              <a:defRPr/>
            </a:pPr>
            <a:endParaRPr lang="cs-CZ" dirty="0"/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i="1" u="sng" dirty="0" smtClean="0"/>
              <a:t>Internetové odkazy: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2000" i="1" u="sng" dirty="0" smtClean="0"/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1200" i="1" u="sng" dirty="0"/>
          </a:p>
          <a:p>
            <a:pPr marL="274320" indent="-274320" fontAlgn="auto">
              <a:spcAft>
                <a:spcPts val="0"/>
              </a:spcAft>
              <a:buClr>
                <a:srgbClr val="31B6FD"/>
              </a:buClr>
              <a:defRPr/>
            </a:pPr>
            <a:r>
              <a:rPr lang="cs-CZ" i="1" u="sng" dirty="0">
                <a:solidFill>
                  <a:srgbClr val="073E87"/>
                </a:solidFill>
              </a:rPr>
              <a:t>Jiné zdroje</a:t>
            </a:r>
            <a:r>
              <a:rPr lang="cs-CZ" i="1" u="sng" dirty="0" smtClean="0">
                <a:solidFill>
                  <a:srgbClr val="073E87"/>
                </a:solidFill>
              </a:rPr>
              <a:t>:</a:t>
            </a:r>
          </a:p>
          <a:p>
            <a:pPr marL="274320" indent="-274320" fontAlgn="auto">
              <a:spcAft>
                <a:spcPts val="0"/>
              </a:spcAft>
              <a:buClr>
                <a:srgbClr val="31B6FD"/>
              </a:buClr>
              <a:defRPr/>
            </a:pPr>
            <a:r>
              <a:rPr lang="cs-CZ" i="1" dirty="0" smtClean="0">
                <a:solidFill>
                  <a:srgbClr val="073E87"/>
                </a:solidFill>
              </a:rPr>
              <a:t>Galerie </a:t>
            </a:r>
            <a:r>
              <a:rPr lang="cs-CZ" i="1" dirty="0" err="1" smtClean="0">
                <a:solidFill>
                  <a:srgbClr val="073E87"/>
                </a:solidFill>
              </a:rPr>
              <a:t>microsoft</a:t>
            </a:r>
            <a:r>
              <a:rPr lang="cs-CZ" i="1" dirty="0" smtClean="0">
                <a:solidFill>
                  <a:srgbClr val="073E87"/>
                </a:solidFill>
              </a:rPr>
              <a:t> office</a:t>
            </a:r>
            <a:endParaRPr lang="cs-CZ" i="1" dirty="0">
              <a:solidFill>
                <a:srgbClr val="073E87"/>
              </a:solidFill>
            </a:endParaRP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2000" dirty="0" smtClean="0"/>
          </a:p>
        </p:txBody>
      </p:sp>
      <p:sp>
        <p:nvSpPr>
          <p:cNvPr id="22530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703558A-9BA7-48CB-AA63-4B58C17A1493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cs-CZ">
              <a:cs typeface="Arial" charset="0"/>
            </a:endParaRPr>
          </a:p>
        </p:txBody>
      </p:sp>
      <p:sp>
        <p:nvSpPr>
          <p:cNvPr id="22531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1081</TotalTime>
  <Words>169</Words>
  <Application>Microsoft Office PowerPoint</Application>
  <PresentationFormat>On-screen Show (4:3)</PresentationFormat>
  <Paragraphs>64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10</vt:i4>
      </vt:variant>
      <vt:variant>
        <vt:lpstr>Nadpisy snímků</vt:lpstr>
      </vt:variant>
      <vt:variant>
        <vt:i4>9</vt:i4>
      </vt:variant>
    </vt:vector>
  </HeadingPairs>
  <TitlesOfParts>
    <vt:vector size="23" baseType="lpstr">
      <vt:lpstr>Candara</vt:lpstr>
      <vt:lpstr>Arial</vt:lpstr>
      <vt:lpstr>Symbol</vt:lpstr>
      <vt:lpstr>Calibri</vt:lpstr>
      <vt:lpstr>Vlnění</vt:lpstr>
      <vt:lpstr>Vlnění</vt:lpstr>
      <vt:lpstr>Vlnění</vt:lpstr>
      <vt:lpstr>Vlnění</vt:lpstr>
      <vt:lpstr>Vlnění</vt:lpstr>
      <vt:lpstr>Vlnění</vt:lpstr>
      <vt:lpstr>Vlnění</vt:lpstr>
      <vt:lpstr>Vlnění</vt:lpstr>
      <vt:lpstr>Vlnění</vt:lpstr>
      <vt:lpstr>Vlnění</vt:lpstr>
      <vt:lpstr>Základní škola a Mateřská škola Bílá Třemešná, okres Trutnov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DUM</cp:lastModifiedBy>
  <cp:revision>94</cp:revision>
  <dcterms:created xsi:type="dcterms:W3CDTF">2013-05-10T12:01:16Z</dcterms:created>
  <dcterms:modified xsi:type="dcterms:W3CDTF">2014-03-14T20:41:03Z</dcterms:modified>
</cp:coreProperties>
</file>