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8" r:id="rId2"/>
    <p:sldId id="259" r:id="rId3"/>
    <p:sldId id="267" r:id="rId4"/>
    <p:sldId id="260" r:id="rId5"/>
    <p:sldId id="266" r:id="rId6"/>
    <p:sldId id="261" r:id="rId7"/>
    <p:sldId id="262" r:id="rId8"/>
    <p:sldId id="263" r:id="rId9"/>
    <p:sldId id="264" r:id="rId10"/>
    <p:sldId id="265"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Ref idx="1002">
        <a:schemeClr val="bg2"/>
      </p:bgRef>
    </p:bg>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5A1BF203-A192-4961-8901-F53C2F04AD38}" type="datetimeFigureOut">
              <a:rPr lang="cs-CZ" smtClean="0"/>
              <a:pPr/>
              <a:t>28.3.2012</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55543C64-93FA-4347-A8CE-746846D8A7F7}"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F203-A192-4961-8901-F53C2F04AD38}" type="datetimeFigureOut">
              <a:rPr lang="cs-CZ" smtClean="0"/>
              <a:pPr/>
              <a:t>28.3.2012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5A1BF203-A192-4961-8901-F53C2F04AD38}" type="datetimeFigureOut">
              <a:rPr lang="cs-CZ" smtClean="0"/>
              <a:pPr/>
              <a:t>28.3.2012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543C64-93FA-4347-A8CE-746846D8A7F7}"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5A1BF203-A192-4961-8901-F53C2F04AD38}" type="datetimeFigureOut">
              <a:rPr lang="cs-CZ" smtClean="0"/>
              <a:pPr/>
              <a:t>28.3.2012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5A1BF203-A192-4961-8901-F53C2F04AD38}" type="datetimeFigureOut">
              <a:rPr lang="cs-CZ" smtClean="0"/>
              <a:pPr/>
              <a:t>28.3.2012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5A1BF203-A192-4961-8901-F53C2F04AD38}" type="datetimeFigureOut">
              <a:rPr lang="cs-CZ" smtClean="0"/>
              <a:pPr/>
              <a:t>28.3.2012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A1BF203-A192-4961-8901-F53C2F04AD38}" type="datetimeFigureOut">
              <a:rPr lang="cs-CZ" smtClean="0"/>
              <a:pPr/>
              <a:t>28.3.2012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5A1BF203-A192-4961-8901-F53C2F04AD38}" type="datetimeFigureOut">
              <a:rPr lang="cs-CZ" smtClean="0"/>
              <a:pPr/>
              <a:t>28.3.2012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5A1BF203-A192-4961-8901-F53C2F04AD38}" type="datetimeFigureOut">
              <a:rPr lang="cs-CZ" smtClean="0"/>
              <a:pPr/>
              <a:t>28.3.2012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55543C64-93FA-4347-A8CE-746846D8A7F7}" type="slidenum">
              <a:rPr lang="cs-CZ" smtClean="0"/>
              <a:pPr/>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F203-A192-4961-8901-F53C2F04AD38}" type="datetimeFigureOut">
              <a:rPr lang="cs-CZ" smtClean="0"/>
              <a:pPr/>
              <a:t>28.3.2012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F203-A192-4961-8901-F53C2F04AD38}" type="datetimeFigureOut">
              <a:rPr lang="cs-CZ" smtClean="0"/>
              <a:pPr/>
              <a:t>28.3.2012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543C64-93FA-4347-A8CE-746846D8A7F7}"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A1BF203-A192-4961-8901-F53C2F04AD38}" type="datetimeFigureOut">
              <a:rPr lang="cs-CZ" smtClean="0"/>
              <a:pPr/>
              <a:t>28.3.2012</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5543C64-93FA-4347-A8CE-746846D8A7F7}" type="slidenum">
              <a:rPr lang="cs-CZ" smtClean="0"/>
              <a:pPr/>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1258888" y="3644900"/>
            <a:ext cx="7099326" cy="1752600"/>
          </a:xfrm>
        </p:spPr>
        <p:txBody>
          <a:bodyPr rtlCol="0">
            <a:normAutofit fontScale="85000" lnSpcReduction="20000"/>
          </a:bodyPr>
          <a:lstStyle/>
          <a:p>
            <a:pPr eaLnBrk="1" hangingPunct="1">
              <a:defRPr/>
            </a:pPr>
            <a:r>
              <a:rPr lang="cs-CZ" dirty="0" smtClean="0"/>
              <a:t>Název školy:  </a:t>
            </a:r>
            <a:r>
              <a:rPr lang="cs-CZ" i="1" dirty="0" smtClean="0"/>
              <a:t>Základní škola a mateřská škola, </a:t>
            </a:r>
            <a:r>
              <a:rPr lang="cs-CZ" i="1" noProof="1" smtClean="0"/>
              <a:t>Hlušice</a:t>
            </a:r>
            <a:endParaRPr lang="cs-CZ" noProof="1" smtClean="0"/>
          </a:p>
          <a:p>
            <a:pPr eaLnBrk="1" hangingPunct="1">
              <a:defRPr/>
            </a:pPr>
            <a:r>
              <a:rPr lang="cs-CZ" dirty="0" smtClean="0"/>
              <a:t>Autor: </a:t>
            </a:r>
            <a:r>
              <a:rPr lang="cs-CZ" i="1" dirty="0" smtClean="0">
                <a:solidFill>
                  <a:srgbClr val="FFC000"/>
                </a:solidFill>
              </a:rPr>
              <a:t>Mgr. </a:t>
            </a:r>
            <a:r>
              <a:rPr lang="cs-CZ" i="1" dirty="0" err="1" smtClean="0">
                <a:solidFill>
                  <a:srgbClr val="FFC000"/>
                </a:solidFill>
              </a:rPr>
              <a:t>Nikol</a:t>
            </a:r>
            <a:r>
              <a:rPr lang="cs-CZ" i="1" dirty="0" smtClean="0">
                <a:solidFill>
                  <a:srgbClr val="FFC000"/>
                </a:solidFill>
              </a:rPr>
              <a:t> Charvátová</a:t>
            </a:r>
            <a:endParaRPr lang="cs-CZ" dirty="0" smtClean="0">
              <a:solidFill>
                <a:srgbClr val="FFC000"/>
              </a:solidFill>
            </a:endParaRPr>
          </a:p>
          <a:p>
            <a:pPr eaLnBrk="1" hangingPunct="1">
              <a:defRPr/>
            </a:pPr>
            <a:r>
              <a:rPr lang="cs-CZ" dirty="0" smtClean="0"/>
              <a:t>Číslo projektu: CZ.1.07/1.4.00/21.3235</a:t>
            </a:r>
          </a:p>
          <a:p>
            <a:pPr eaLnBrk="1" hangingPunct="1">
              <a:defRPr/>
            </a:pPr>
            <a:r>
              <a:rPr lang="cs-CZ" dirty="0" smtClean="0"/>
              <a:t>Název:	 VY_32_INOVACE_</a:t>
            </a:r>
            <a:r>
              <a:rPr lang="cs-CZ" dirty="0" smtClean="0">
                <a:solidFill>
                  <a:srgbClr val="FFC000"/>
                </a:solidFill>
              </a:rPr>
              <a:t>3B_02_Slovesa</a:t>
            </a:r>
          </a:p>
          <a:p>
            <a:pPr>
              <a:defRPr/>
            </a:pPr>
            <a:r>
              <a:rPr lang="cs-CZ" dirty="0" smtClean="0"/>
              <a:t>Téma</a:t>
            </a:r>
            <a:r>
              <a:rPr lang="cs-CZ" dirty="0"/>
              <a:t>: </a:t>
            </a:r>
            <a:r>
              <a:rPr lang="cs-CZ" dirty="0" smtClean="0">
                <a:solidFill>
                  <a:srgbClr val="FFC000"/>
                </a:solidFill>
              </a:rPr>
              <a:t>Český </a:t>
            </a:r>
            <a:r>
              <a:rPr lang="cs-CZ" dirty="0">
                <a:solidFill>
                  <a:srgbClr val="FFC000"/>
                </a:solidFill>
              </a:rPr>
              <a:t>jazyk ve 3. a 4. </a:t>
            </a:r>
            <a:r>
              <a:rPr lang="cs-CZ" dirty="0" smtClean="0">
                <a:solidFill>
                  <a:srgbClr val="FFC000"/>
                </a:solidFill>
              </a:rPr>
              <a:t>ročníku ŽŠ</a:t>
            </a:r>
            <a:endParaRPr lang="cs-CZ" dirty="0"/>
          </a:p>
        </p:txBody>
      </p:sp>
      <p:sp>
        <p:nvSpPr>
          <p:cNvPr id="18434" name="Nadpis 1"/>
          <p:cNvSpPr>
            <a:spLocks noGrp="1"/>
          </p:cNvSpPr>
          <p:nvPr>
            <p:ph type="ctrTitle"/>
          </p:nvPr>
        </p:nvSpPr>
        <p:spPr/>
        <p:txBody>
          <a:bodyPr/>
          <a:lstStyle/>
          <a:p>
            <a:pPr eaLnBrk="1" hangingPunct="1"/>
            <a:r>
              <a:rPr lang="cs-CZ" smtClean="0"/>
              <a:t/>
            </a:r>
            <a:br>
              <a:rPr lang="cs-CZ" smtClean="0"/>
            </a:br>
            <a:endParaRPr lang="cs-CZ" smtClean="0"/>
          </a:p>
        </p:txBody>
      </p:sp>
      <p:sp>
        <p:nvSpPr>
          <p:cNvPr id="5" name="Zástupný symbol pro datum 4"/>
          <p:cNvSpPr>
            <a:spLocks noGrp="1"/>
          </p:cNvSpPr>
          <p:nvPr>
            <p:ph type="dt" sz="half" idx="10"/>
          </p:nvPr>
        </p:nvSpPr>
        <p:spPr/>
        <p:txBody>
          <a:bodyPr/>
          <a:lstStyle/>
          <a:p>
            <a:fld id="{B46BF374-7299-4B21-8BAA-8B9E1A7EF9ED}" type="datetime1">
              <a:rPr lang="cs-CZ" smtClean="0"/>
              <a:pPr/>
              <a:t>28.3.2012</a:t>
            </a:fld>
            <a:endParaRPr lang="cs-CZ"/>
          </a:p>
        </p:txBody>
      </p:sp>
      <p:pic>
        <p:nvPicPr>
          <p:cNvPr id="18436" name="obrázek 1"/>
          <p:cNvPicPr>
            <a:picLocks noChangeAspect="1" noChangeArrowheads="1"/>
          </p:cNvPicPr>
          <p:nvPr/>
        </p:nvPicPr>
        <p:blipFill>
          <a:blip r:embed="rId2" cstate="print"/>
          <a:srcRect/>
          <a:stretch>
            <a:fillRect/>
          </a:stretch>
        </p:blipFill>
        <p:spPr bwMode="auto">
          <a:xfrm>
            <a:off x="1547813" y="1052513"/>
            <a:ext cx="5753100" cy="1409700"/>
          </a:xfrm>
          <a:prstGeom prst="rect">
            <a:avLst/>
          </a:prstGeom>
          <a:solidFill>
            <a:srgbClr val="FFFFFF"/>
          </a:solidFill>
          <a:ln w="9525">
            <a:noFill/>
            <a:miter lim="800000"/>
            <a:headEnd/>
            <a:tailEnd/>
          </a:ln>
        </p:spPr>
      </p:pic>
    </p:spTree>
    <p:extLst>
      <p:ext uri="{BB962C8B-B14F-4D97-AF65-F5344CB8AC3E}">
        <p14:creationId xmlns:p14="http://schemas.microsoft.com/office/powerpoint/2010/main" val="1477089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lstStyle/>
          <a:p>
            <a:pPr algn="just"/>
            <a:r>
              <a:rPr lang="cs-CZ" dirty="0" smtClean="0"/>
              <a:t>Žáci si pomocí tabulky zopakují časování sloves v minulém čase.  Na straně čtyři vyberou ty tvary, které patří k časování slovesa smát se v minulém čase.</a:t>
            </a:r>
          </a:p>
          <a:p>
            <a:pPr algn="just"/>
            <a:r>
              <a:rPr lang="cs-CZ" dirty="0" smtClean="0"/>
              <a:t>V dalších úkolech dojde k procvičení minulého času a zopakování předpon. Na straně sedm roztřídí podstatná jména podle vzorů a spojí je s příslušným obrázkem.</a:t>
            </a:r>
          </a:p>
          <a:p>
            <a:pPr algn="just"/>
            <a:r>
              <a:rPr lang="cs-CZ" dirty="0" smtClean="0"/>
              <a:t>V neposlední řadě dojde k procvičení pádů a určování</a:t>
            </a:r>
          </a:p>
          <a:p>
            <a:pPr marL="0" indent="0" algn="just">
              <a:buNone/>
            </a:pPr>
            <a:r>
              <a:rPr lang="cs-CZ" dirty="0" smtClean="0"/>
              <a:t>    slovesných </a:t>
            </a:r>
            <a:r>
              <a:rPr lang="cs-CZ" dirty="0" smtClean="0"/>
              <a:t>kategorií (</a:t>
            </a:r>
            <a:r>
              <a:rPr lang="cs-CZ" dirty="0" smtClean="0"/>
              <a:t>osoby, čísla a času). </a:t>
            </a:r>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52400"/>
            <a:ext cx="8229600" cy="847708"/>
          </a:xfrm>
        </p:spPr>
        <p:txBody>
          <a:bodyPr/>
          <a:lstStyle/>
          <a:p>
            <a:r>
              <a:rPr lang="cs-CZ" dirty="0" smtClean="0"/>
              <a:t>U sloves určujeme</a:t>
            </a:r>
            <a:endParaRPr lang="cs-CZ" dirty="0"/>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3629646035"/>
              </p:ext>
            </p:extLst>
          </p:nvPr>
        </p:nvGraphicFramePr>
        <p:xfrm>
          <a:off x="457200" y="1071546"/>
          <a:ext cx="8229599" cy="5007962"/>
        </p:xfrm>
        <a:graphic>
          <a:graphicData uri="http://schemas.openxmlformats.org/drawingml/2006/table">
            <a:tbl>
              <a:tblPr firstRow="1" bandRow="1">
                <a:tableStyleId>{5C22544A-7EE6-4342-B048-85BDC9FD1C3A}</a:tableStyleId>
              </a:tblPr>
              <a:tblGrid>
                <a:gridCol w="1882552"/>
                <a:gridCol w="732050"/>
                <a:gridCol w="1428760"/>
                <a:gridCol w="1714512"/>
                <a:gridCol w="2471725"/>
              </a:tblGrid>
              <a:tr h="639425">
                <a:tc rowSpan="3">
                  <a:txBody>
                    <a:bodyPr/>
                    <a:lstStyle/>
                    <a:p>
                      <a:pPr algn="ctr"/>
                      <a:r>
                        <a:rPr lang="cs-CZ" dirty="0" smtClean="0"/>
                        <a:t>osoba</a:t>
                      </a:r>
                      <a:endParaRPr lang="cs-CZ" dirty="0"/>
                    </a:p>
                  </a:txBody>
                  <a:tcPr/>
                </a:tc>
                <a:tc rowSpan="3">
                  <a:txBody>
                    <a:bodyPr/>
                    <a:lstStyle/>
                    <a:p>
                      <a:pPr algn="ctr"/>
                      <a:r>
                        <a:rPr lang="cs-CZ" dirty="0" smtClean="0"/>
                        <a:t>číslo</a:t>
                      </a:r>
                      <a:endParaRPr lang="cs-CZ" dirty="0"/>
                    </a:p>
                  </a:txBody>
                  <a:tcPr vert="vert270"/>
                </a:tc>
                <a:tc gridSpan="3">
                  <a:txBody>
                    <a:bodyPr/>
                    <a:lstStyle/>
                    <a:p>
                      <a:pPr algn="ctr"/>
                      <a:r>
                        <a:rPr lang="cs-CZ" dirty="0" smtClean="0"/>
                        <a:t>čas</a:t>
                      </a:r>
                      <a:endParaRPr lang="cs-CZ" dirty="0"/>
                    </a:p>
                  </a:txBody>
                  <a:tcPr/>
                </a:tc>
                <a:tc hMerge="1">
                  <a:txBody>
                    <a:bodyPr/>
                    <a:lstStyle/>
                    <a:p>
                      <a:endParaRPr lang="cs-CZ" dirty="0"/>
                    </a:p>
                  </a:txBody>
                  <a:tcPr/>
                </a:tc>
                <a:tc hMerge="1">
                  <a:txBody>
                    <a:bodyPr/>
                    <a:lstStyle/>
                    <a:p>
                      <a:endParaRPr lang="cs-CZ" dirty="0"/>
                    </a:p>
                  </a:txBody>
                  <a:tcPr/>
                </a:tc>
              </a:tr>
              <a:tr h="360707">
                <a:tc vMerge="1">
                  <a:txBody>
                    <a:bodyPr/>
                    <a:lstStyle/>
                    <a:p>
                      <a:endParaRPr lang="cs-CZ"/>
                    </a:p>
                  </a:txBody>
                  <a:tcPr/>
                </a:tc>
                <a:tc vMerge="1">
                  <a:txBody>
                    <a:bodyPr/>
                    <a:lstStyle/>
                    <a:p>
                      <a:endParaRPr lang="cs-CZ"/>
                    </a:p>
                  </a:txBody>
                  <a:tcPr/>
                </a:tc>
                <a:tc gridSpan="3">
                  <a:txBody>
                    <a:bodyPr/>
                    <a:lstStyle/>
                    <a:p>
                      <a:r>
                        <a:rPr lang="cs-CZ" b="1" dirty="0" smtClean="0"/>
                        <a:t>infinitiv</a:t>
                      </a:r>
                      <a:endParaRPr lang="cs-CZ" b="1" dirty="0"/>
                    </a:p>
                  </a:txBody>
                  <a:tcPr>
                    <a:solidFill>
                      <a:schemeClr val="tx2">
                        <a:lumMod val="40000"/>
                        <a:lumOff val="60000"/>
                      </a:schemeClr>
                    </a:solidFill>
                  </a:tcPr>
                </a:tc>
                <a:tc hMerge="1">
                  <a:txBody>
                    <a:bodyPr/>
                    <a:lstStyle/>
                    <a:p>
                      <a:endParaRPr lang="cs-CZ" b="1" dirty="0"/>
                    </a:p>
                  </a:txBody>
                  <a:tcPr>
                    <a:solidFill>
                      <a:schemeClr val="tx2">
                        <a:lumMod val="40000"/>
                        <a:lumOff val="60000"/>
                      </a:schemeClr>
                    </a:solidFill>
                  </a:tcPr>
                </a:tc>
                <a:tc hMerge="1">
                  <a:txBody>
                    <a:bodyPr/>
                    <a:lstStyle/>
                    <a:p>
                      <a:endParaRPr lang="cs-CZ" b="1" dirty="0"/>
                    </a:p>
                  </a:txBody>
                  <a:tcPr>
                    <a:solidFill>
                      <a:schemeClr val="tx2">
                        <a:lumMod val="40000"/>
                        <a:lumOff val="60000"/>
                      </a:schemeClr>
                    </a:solidFill>
                  </a:tcPr>
                </a:tc>
              </a:tr>
              <a:tr h="285752">
                <a:tc vMerge="1">
                  <a:txBody>
                    <a:bodyPr/>
                    <a:lstStyle/>
                    <a:p>
                      <a:endParaRPr lang="cs-CZ" dirty="0"/>
                    </a:p>
                  </a:txBody>
                  <a:tcPr/>
                </a:tc>
                <a:tc vMerge="1">
                  <a:txBody>
                    <a:bodyPr/>
                    <a:lstStyle/>
                    <a:p>
                      <a:endParaRPr lang="cs-CZ" dirty="0"/>
                    </a:p>
                  </a:txBody>
                  <a:tcPr/>
                </a:tc>
                <a:tc gridSpan="3">
                  <a:txBody>
                    <a:bodyPr/>
                    <a:lstStyle/>
                    <a:p>
                      <a:r>
                        <a:rPr lang="cs-CZ" b="1" dirty="0" smtClean="0"/>
                        <a:t>skákat                hrát si                     koupat se</a:t>
                      </a:r>
                      <a:endParaRPr lang="cs-CZ" b="1" dirty="0"/>
                    </a:p>
                  </a:txBody>
                  <a:tcPr>
                    <a:solidFill>
                      <a:schemeClr val="tx2">
                        <a:lumMod val="40000"/>
                        <a:lumOff val="60000"/>
                      </a:schemeClr>
                    </a:solidFill>
                  </a:tcPr>
                </a:tc>
                <a:tc hMerge="1">
                  <a:txBody>
                    <a:bodyPr/>
                    <a:lstStyle/>
                    <a:p>
                      <a:endParaRPr lang="cs-CZ" b="1" dirty="0"/>
                    </a:p>
                  </a:txBody>
                  <a:tcPr>
                    <a:solidFill>
                      <a:schemeClr val="tx2">
                        <a:lumMod val="40000"/>
                        <a:lumOff val="60000"/>
                      </a:schemeClr>
                    </a:solidFill>
                  </a:tcPr>
                </a:tc>
                <a:tc hMerge="1">
                  <a:txBody>
                    <a:bodyPr/>
                    <a:lstStyle/>
                    <a:p>
                      <a:endParaRPr lang="cs-CZ" b="1" dirty="0"/>
                    </a:p>
                  </a:txBody>
                  <a:tcPr>
                    <a:solidFill>
                      <a:schemeClr val="tx2">
                        <a:lumMod val="40000"/>
                        <a:lumOff val="60000"/>
                      </a:schemeClr>
                    </a:solidFill>
                  </a:tcPr>
                </a:tc>
              </a:tr>
              <a:tr h="389379">
                <a:tc>
                  <a:txBody>
                    <a:bodyPr/>
                    <a:lstStyle/>
                    <a:p>
                      <a:r>
                        <a:rPr lang="cs-CZ" dirty="0" smtClean="0"/>
                        <a:t>1. (já)</a:t>
                      </a:r>
                      <a:endParaRPr lang="cs-CZ" dirty="0"/>
                    </a:p>
                  </a:txBody>
                  <a:tcPr>
                    <a:solidFill>
                      <a:schemeClr val="accent1">
                        <a:lumMod val="60000"/>
                        <a:lumOff val="40000"/>
                      </a:schemeClr>
                    </a:solidFill>
                  </a:tcPr>
                </a:tc>
                <a:tc rowSpan="3">
                  <a:txBody>
                    <a:bodyPr/>
                    <a:lstStyle/>
                    <a:p>
                      <a:r>
                        <a:rPr lang="cs-CZ" dirty="0" smtClean="0"/>
                        <a:t>jednotné</a:t>
                      </a:r>
                      <a:endParaRPr lang="cs-CZ" dirty="0"/>
                    </a:p>
                  </a:txBody>
                  <a:tcPr vert="vert270">
                    <a:solidFill>
                      <a:schemeClr val="accent1">
                        <a:lumMod val="60000"/>
                        <a:lumOff val="40000"/>
                      </a:schemeClr>
                    </a:solidFill>
                  </a:tcPr>
                </a:tc>
                <a:tc>
                  <a:txBody>
                    <a:bodyPr/>
                    <a:lstStyle/>
                    <a:p>
                      <a:r>
                        <a:rPr lang="cs-CZ" dirty="0" smtClean="0"/>
                        <a:t>skákal </a:t>
                      </a:r>
                      <a:r>
                        <a:rPr lang="cs-CZ" b="1" dirty="0" smtClean="0">
                          <a:solidFill>
                            <a:srgbClr val="C00000"/>
                          </a:solidFill>
                        </a:rPr>
                        <a:t>jsem</a:t>
                      </a:r>
                      <a:endParaRPr lang="cs-CZ" b="1" dirty="0">
                        <a:solidFill>
                          <a:srgbClr val="C00000"/>
                        </a:solidFill>
                      </a:endParaRPr>
                    </a:p>
                  </a:txBody>
                  <a:tcPr>
                    <a:solidFill>
                      <a:schemeClr val="accent1">
                        <a:lumMod val="60000"/>
                        <a:lumOff val="40000"/>
                      </a:schemeClr>
                    </a:solidFill>
                  </a:tcPr>
                </a:tc>
                <a:tc>
                  <a:txBody>
                    <a:bodyPr/>
                    <a:lstStyle/>
                    <a:p>
                      <a:r>
                        <a:rPr lang="cs-CZ" dirty="0" smtClean="0"/>
                        <a:t>hrál </a:t>
                      </a:r>
                      <a:r>
                        <a:rPr lang="cs-CZ" b="1" dirty="0" smtClean="0">
                          <a:solidFill>
                            <a:srgbClr val="C00000"/>
                          </a:solidFill>
                        </a:rPr>
                        <a:t>jsem</a:t>
                      </a:r>
                      <a:r>
                        <a:rPr lang="cs-CZ" dirty="0" smtClean="0"/>
                        <a:t> si</a:t>
                      </a:r>
                      <a:endParaRPr lang="cs-CZ" dirty="0"/>
                    </a:p>
                  </a:txBody>
                  <a:tcPr>
                    <a:solidFill>
                      <a:schemeClr val="accent1">
                        <a:lumMod val="60000"/>
                        <a:lumOff val="40000"/>
                      </a:schemeClr>
                    </a:solidFill>
                  </a:tcPr>
                </a:tc>
                <a:tc>
                  <a:txBody>
                    <a:bodyPr/>
                    <a:lstStyle/>
                    <a:p>
                      <a:r>
                        <a:rPr lang="cs-CZ" dirty="0" smtClean="0"/>
                        <a:t>koupal </a:t>
                      </a:r>
                      <a:r>
                        <a:rPr lang="cs-CZ" b="1" dirty="0" smtClean="0">
                          <a:solidFill>
                            <a:srgbClr val="C00000"/>
                          </a:solidFill>
                        </a:rPr>
                        <a:t>jsem</a:t>
                      </a:r>
                      <a:r>
                        <a:rPr lang="cs-CZ" dirty="0" smtClean="0"/>
                        <a:t> se</a:t>
                      </a:r>
                      <a:endParaRPr lang="cs-CZ" dirty="0"/>
                    </a:p>
                  </a:txBody>
                  <a:tcPr>
                    <a:solidFill>
                      <a:schemeClr val="accent1">
                        <a:lumMod val="60000"/>
                        <a:lumOff val="40000"/>
                      </a:schemeClr>
                    </a:solidFill>
                  </a:tcPr>
                </a:tc>
              </a:tr>
              <a:tr h="389379">
                <a:tc>
                  <a:txBody>
                    <a:bodyPr/>
                    <a:lstStyle/>
                    <a:p>
                      <a:r>
                        <a:rPr lang="cs-CZ" dirty="0" smtClean="0"/>
                        <a:t>2. (ty)</a:t>
                      </a:r>
                      <a:endParaRPr lang="cs-CZ" dirty="0"/>
                    </a:p>
                  </a:txBody>
                  <a:tcPr>
                    <a:solidFill>
                      <a:schemeClr val="accent1">
                        <a:lumMod val="60000"/>
                        <a:lumOff val="40000"/>
                      </a:schemeClr>
                    </a:solidFill>
                  </a:tcPr>
                </a:tc>
                <a:tc vMerge="1">
                  <a:txBody>
                    <a:bodyPr/>
                    <a:lstStyle/>
                    <a:p>
                      <a:endParaRPr lang="cs-CZ" dirty="0"/>
                    </a:p>
                  </a:txBody>
                  <a:tcPr/>
                </a:tc>
                <a:tc>
                  <a:txBody>
                    <a:bodyPr/>
                    <a:lstStyle/>
                    <a:p>
                      <a:r>
                        <a:rPr lang="cs-CZ" dirty="0" smtClean="0"/>
                        <a:t>skákal </a:t>
                      </a:r>
                      <a:r>
                        <a:rPr lang="cs-CZ" b="1" dirty="0" smtClean="0">
                          <a:solidFill>
                            <a:srgbClr val="C00000"/>
                          </a:solidFill>
                        </a:rPr>
                        <a:t>jsi</a:t>
                      </a:r>
                      <a:endParaRPr lang="cs-CZ" b="1" dirty="0">
                        <a:solidFill>
                          <a:srgbClr val="C00000"/>
                        </a:solidFill>
                      </a:endParaRPr>
                    </a:p>
                  </a:txBody>
                  <a:tcPr>
                    <a:solidFill>
                      <a:schemeClr val="accent1">
                        <a:lumMod val="60000"/>
                        <a:lumOff val="40000"/>
                      </a:schemeClr>
                    </a:solidFill>
                  </a:tcPr>
                </a:tc>
                <a:tc>
                  <a:txBody>
                    <a:bodyPr/>
                    <a:lstStyle/>
                    <a:p>
                      <a:r>
                        <a:rPr lang="cs-CZ" dirty="0" smtClean="0"/>
                        <a:t>hrál sis</a:t>
                      </a:r>
                      <a:endParaRPr lang="cs-CZ" dirty="0"/>
                    </a:p>
                  </a:txBody>
                  <a:tcPr>
                    <a:solidFill>
                      <a:schemeClr val="accent1">
                        <a:lumMod val="60000"/>
                        <a:lumOff val="40000"/>
                      </a:schemeClr>
                    </a:solidFill>
                  </a:tcPr>
                </a:tc>
                <a:tc>
                  <a:txBody>
                    <a:bodyPr/>
                    <a:lstStyle/>
                    <a:p>
                      <a:r>
                        <a:rPr lang="cs-CZ" dirty="0" smtClean="0"/>
                        <a:t>koupal ses</a:t>
                      </a:r>
                      <a:endParaRPr lang="cs-CZ" dirty="0"/>
                    </a:p>
                  </a:txBody>
                  <a:tcPr>
                    <a:solidFill>
                      <a:schemeClr val="accent1">
                        <a:lumMod val="60000"/>
                        <a:lumOff val="40000"/>
                      </a:schemeClr>
                    </a:solidFill>
                  </a:tcPr>
                </a:tc>
              </a:tr>
              <a:tr h="672080">
                <a:tc>
                  <a:txBody>
                    <a:bodyPr/>
                    <a:lstStyle/>
                    <a:p>
                      <a:r>
                        <a:rPr lang="cs-CZ" dirty="0" smtClean="0"/>
                        <a:t>3. (on, ona, ono)</a:t>
                      </a:r>
                      <a:endParaRPr lang="cs-CZ" dirty="0"/>
                    </a:p>
                  </a:txBody>
                  <a:tcPr>
                    <a:solidFill>
                      <a:schemeClr val="accent1">
                        <a:lumMod val="60000"/>
                        <a:lumOff val="40000"/>
                      </a:schemeClr>
                    </a:solidFill>
                  </a:tcPr>
                </a:tc>
                <a:tc vMerge="1">
                  <a:txBody>
                    <a:bodyPr/>
                    <a:lstStyle/>
                    <a:p>
                      <a:endParaRPr lang="cs-CZ" dirty="0"/>
                    </a:p>
                  </a:txBody>
                  <a:tcPr/>
                </a:tc>
                <a:tc>
                  <a:txBody>
                    <a:bodyPr/>
                    <a:lstStyle/>
                    <a:p>
                      <a:r>
                        <a:rPr lang="cs-CZ" dirty="0" smtClean="0"/>
                        <a:t>skákal</a:t>
                      </a:r>
                    </a:p>
                    <a:p>
                      <a:r>
                        <a:rPr lang="cs-CZ" dirty="0" smtClean="0"/>
                        <a:t>skákala</a:t>
                      </a:r>
                    </a:p>
                    <a:p>
                      <a:r>
                        <a:rPr lang="cs-CZ" dirty="0" smtClean="0"/>
                        <a:t>skákalo</a:t>
                      </a:r>
                      <a:endParaRPr lang="cs-CZ" dirty="0"/>
                    </a:p>
                  </a:txBody>
                  <a:tcPr>
                    <a:solidFill>
                      <a:schemeClr val="accent1">
                        <a:lumMod val="60000"/>
                        <a:lumOff val="40000"/>
                      </a:schemeClr>
                    </a:solidFill>
                  </a:tcPr>
                </a:tc>
                <a:tc>
                  <a:txBody>
                    <a:bodyPr/>
                    <a:lstStyle/>
                    <a:p>
                      <a:r>
                        <a:rPr lang="cs-CZ" dirty="0" smtClean="0"/>
                        <a:t>hrál si</a:t>
                      </a:r>
                    </a:p>
                    <a:p>
                      <a:r>
                        <a:rPr lang="cs-CZ" dirty="0" smtClean="0"/>
                        <a:t>hrála si</a:t>
                      </a:r>
                    </a:p>
                    <a:p>
                      <a:r>
                        <a:rPr lang="cs-CZ" dirty="0" smtClean="0"/>
                        <a:t>hrálo si</a:t>
                      </a:r>
                    </a:p>
                  </a:txBody>
                  <a:tcPr>
                    <a:solidFill>
                      <a:schemeClr val="accent1">
                        <a:lumMod val="60000"/>
                        <a:lumOff val="40000"/>
                      </a:schemeClr>
                    </a:solidFill>
                  </a:tcPr>
                </a:tc>
                <a:tc>
                  <a:txBody>
                    <a:bodyPr/>
                    <a:lstStyle/>
                    <a:p>
                      <a:r>
                        <a:rPr lang="cs-CZ" dirty="0" smtClean="0"/>
                        <a:t>koupal se</a:t>
                      </a:r>
                    </a:p>
                    <a:p>
                      <a:r>
                        <a:rPr lang="cs-CZ" dirty="0" smtClean="0"/>
                        <a:t>koupala se</a:t>
                      </a:r>
                    </a:p>
                    <a:p>
                      <a:r>
                        <a:rPr lang="cs-CZ" dirty="0" smtClean="0"/>
                        <a:t>koupalo se</a:t>
                      </a:r>
                      <a:endParaRPr lang="cs-CZ" dirty="0"/>
                    </a:p>
                  </a:txBody>
                  <a:tcPr>
                    <a:solidFill>
                      <a:schemeClr val="accent1">
                        <a:lumMod val="60000"/>
                        <a:lumOff val="40000"/>
                      </a:schemeClr>
                    </a:solidFill>
                  </a:tcPr>
                </a:tc>
              </a:tr>
              <a:tr h="389379">
                <a:tc>
                  <a:txBody>
                    <a:bodyPr/>
                    <a:lstStyle/>
                    <a:p>
                      <a:r>
                        <a:rPr lang="cs-CZ" dirty="0" smtClean="0"/>
                        <a:t>1. (my)</a:t>
                      </a:r>
                      <a:endParaRPr lang="cs-CZ" dirty="0"/>
                    </a:p>
                  </a:txBody>
                  <a:tcPr>
                    <a:solidFill>
                      <a:schemeClr val="accent1">
                        <a:lumMod val="60000"/>
                        <a:lumOff val="40000"/>
                      </a:schemeClr>
                    </a:solidFill>
                  </a:tcPr>
                </a:tc>
                <a:tc rowSpan="3">
                  <a:txBody>
                    <a:bodyPr/>
                    <a:lstStyle/>
                    <a:p>
                      <a:r>
                        <a:rPr lang="cs-CZ" dirty="0" smtClean="0"/>
                        <a:t>množné</a:t>
                      </a:r>
                      <a:endParaRPr lang="cs-CZ" dirty="0"/>
                    </a:p>
                  </a:txBody>
                  <a:tcPr vert="vert270">
                    <a:solidFill>
                      <a:schemeClr val="accent1">
                        <a:lumMod val="60000"/>
                        <a:lumOff val="40000"/>
                      </a:schemeClr>
                    </a:solidFill>
                  </a:tcPr>
                </a:tc>
                <a:tc>
                  <a:txBody>
                    <a:bodyPr/>
                    <a:lstStyle/>
                    <a:p>
                      <a:r>
                        <a:rPr lang="cs-CZ" dirty="0" smtClean="0"/>
                        <a:t>skákali </a:t>
                      </a:r>
                      <a:r>
                        <a:rPr lang="cs-CZ" b="1" dirty="0" smtClean="0">
                          <a:solidFill>
                            <a:srgbClr val="C00000"/>
                          </a:solidFill>
                        </a:rPr>
                        <a:t>jsme</a:t>
                      </a:r>
                      <a:endParaRPr lang="cs-CZ" b="1" dirty="0">
                        <a:solidFill>
                          <a:srgbClr val="C00000"/>
                        </a:solidFill>
                      </a:endParaRPr>
                    </a:p>
                  </a:txBody>
                  <a:tcPr>
                    <a:solidFill>
                      <a:schemeClr val="accent1">
                        <a:lumMod val="60000"/>
                        <a:lumOff val="40000"/>
                      </a:schemeClr>
                    </a:solidFill>
                  </a:tcPr>
                </a:tc>
                <a:tc>
                  <a:txBody>
                    <a:bodyPr/>
                    <a:lstStyle/>
                    <a:p>
                      <a:r>
                        <a:rPr lang="cs-CZ" dirty="0" smtClean="0"/>
                        <a:t>hráli </a:t>
                      </a:r>
                      <a:r>
                        <a:rPr lang="cs-CZ" b="1" dirty="0" smtClean="0">
                          <a:solidFill>
                            <a:srgbClr val="C00000"/>
                          </a:solidFill>
                        </a:rPr>
                        <a:t>jsme</a:t>
                      </a:r>
                      <a:r>
                        <a:rPr lang="cs-CZ" dirty="0" smtClean="0"/>
                        <a:t> si</a:t>
                      </a:r>
                      <a:endParaRPr lang="cs-CZ" dirty="0"/>
                    </a:p>
                  </a:txBody>
                  <a:tcPr>
                    <a:solidFill>
                      <a:schemeClr val="accent1">
                        <a:lumMod val="60000"/>
                        <a:lumOff val="40000"/>
                      </a:schemeClr>
                    </a:solidFill>
                  </a:tcPr>
                </a:tc>
                <a:tc>
                  <a:txBody>
                    <a:bodyPr/>
                    <a:lstStyle/>
                    <a:p>
                      <a:r>
                        <a:rPr lang="cs-CZ" dirty="0" smtClean="0"/>
                        <a:t>koupali </a:t>
                      </a:r>
                      <a:r>
                        <a:rPr lang="cs-CZ" b="1" dirty="0" smtClean="0">
                          <a:solidFill>
                            <a:srgbClr val="C00000"/>
                          </a:solidFill>
                        </a:rPr>
                        <a:t>jsme</a:t>
                      </a:r>
                      <a:r>
                        <a:rPr lang="cs-CZ" dirty="0" smtClean="0"/>
                        <a:t> se</a:t>
                      </a:r>
                      <a:endParaRPr lang="cs-CZ" dirty="0"/>
                    </a:p>
                  </a:txBody>
                  <a:tcPr>
                    <a:solidFill>
                      <a:schemeClr val="accent1">
                        <a:lumMod val="60000"/>
                        <a:lumOff val="40000"/>
                      </a:schemeClr>
                    </a:solidFill>
                  </a:tcPr>
                </a:tc>
              </a:tr>
              <a:tr h="389379">
                <a:tc>
                  <a:txBody>
                    <a:bodyPr/>
                    <a:lstStyle/>
                    <a:p>
                      <a:r>
                        <a:rPr lang="cs-CZ" dirty="0" smtClean="0"/>
                        <a:t>2. (vy)</a:t>
                      </a:r>
                      <a:endParaRPr lang="cs-CZ" dirty="0"/>
                    </a:p>
                  </a:txBody>
                  <a:tcPr>
                    <a:solidFill>
                      <a:schemeClr val="accent1">
                        <a:lumMod val="60000"/>
                        <a:lumOff val="40000"/>
                      </a:schemeClr>
                    </a:solidFill>
                  </a:tcPr>
                </a:tc>
                <a:tc vMerge="1">
                  <a:txBody>
                    <a:bodyPr/>
                    <a:lstStyle/>
                    <a:p>
                      <a:endParaRPr lang="cs-CZ" dirty="0"/>
                    </a:p>
                  </a:txBody>
                  <a:tcPr/>
                </a:tc>
                <a:tc>
                  <a:txBody>
                    <a:bodyPr/>
                    <a:lstStyle/>
                    <a:p>
                      <a:r>
                        <a:rPr lang="cs-CZ" dirty="0" smtClean="0"/>
                        <a:t>skákali </a:t>
                      </a:r>
                      <a:r>
                        <a:rPr lang="cs-CZ" b="1" dirty="0" smtClean="0">
                          <a:solidFill>
                            <a:srgbClr val="C00000"/>
                          </a:solidFill>
                        </a:rPr>
                        <a:t>jste</a:t>
                      </a:r>
                      <a:endParaRPr lang="cs-CZ" b="1" dirty="0">
                        <a:solidFill>
                          <a:srgbClr val="C00000"/>
                        </a:solidFill>
                      </a:endParaRPr>
                    </a:p>
                  </a:txBody>
                  <a:tcPr>
                    <a:solidFill>
                      <a:schemeClr val="accent1">
                        <a:lumMod val="60000"/>
                        <a:lumOff val="40000"/>
                      </a:schemeClr>
                    </a:solidFill>
                  </a:tcPr>
                </a:tc>
                <a:tc>
                  <a:txBody>
                    <a:bodyPr/>
                    <a:lstStyle/>
                    <a:p>
                      <a:r>
                        <a:rPr lang="cs-CZ" dirty="0" smtClean="0"/>
                        <a:t>hráli </a:t>
                      </a:r>
                      <a:r>
                        <a:rPr lang="cs-CZ" b="1" dirty="0" smtClean="0">
                          <a:solidFill>
                            <a:srgbClr val="C00000"/>
                          </a:solidFill>
                        </a:rPr>
                        <a:t>jste</a:t>
                      </a:r>
                      <a:r>
                        <a:rPr lang="cs-CZ" dirty="0" smtClean="0"/>
                        <a:t> si</a:t>
                      </a:r>
                      <a:endParaRPr lang="cs-CZ" dirty="0"/>
                    </a:p>
                  </a:txBody>
                  <a:tcPr>
                    <a:solidFill>
                      <a:schemeClr val="accent1">
                        <a:lumMod val="60000"/>
                        <a:lumOff val="40000"/>
                      </a:schemeClr>
                    </a:solidFill>
                  </a:tcPr>
                </a:tc>
                <a:tc>
                  <a:txBody>
                    <a:bodyPr/>
                    <a:lstStyle/>
                    <a:p>
                      <a:r>
                        <a:rPr lang="cs-CZ" dirty="0" smtClean="0"/>
                        <a:t>koupali </a:t>
                      </a:r>
                      <a:r>
                        <a:rPr lang="cs-CZ" b="1" dirty="0" smtClean="0">
                          <a:solidFill>
                            <a:srgbClr val="C00000"/>
                          </a:solidFill>
                        </a:rPr>
                        <a:t>jste</a:t>
                      </a:r>
                      <a:r>
                        <a:rPr lang="cs-CZ" dirty="0" smtClean="0"/>
                        <a:t> se</a:t>
                      </a:r>
                      <a:endParaRPr lang="cs-CZ" dirty="0"/>
                    </a:p>
                  </a:txBody>
                  <a:tcPr>
                    <a:solidFill>
                      <a:schemeClr val="accent1">
                        <a:lumMod val="60000"/>
                        <a:lumOff val="40000"/>
                      </a:schemeClr>
                    </a:solidFill>
                  </a:tcPr>
                </a:tc>
              </a:tr>
              <a:tr h="672080">
                <a:tc>
                  <a:txBody>
                    <a:bodyPr/>
                    <a:lstStyle/>
                    <a:p>
                      <a:r>
                        <a:rPr lang="cs-CZ" dirty="0" smtClean="0"/>
                        <a:t>3. (oni, ony, ona)</a:t>
                      </a:r>
                      <a:endParaRPr lang="cs-CZ" dirty="0"/>
                    </a:p>
                  </a:txBody>
                  <a:tcPr>
                    <a:solidFill>
                      <a:schemeClr val="accent1">
                        <a:lumMod val="60000"/>
                        <a:lumOff val="40000"/>
                      </a:schemeClr>
                    </a:solidFill>
                  </a:tcPr>
                </a:tc>
                <a:tc vMerge="1">
                  <a:txBody>
                    <a:bodyPr/>
                    <a:lstStyle/>
                    <a:p>
                      <a:endParaRPr lang="cs-CZ" dirty="0"/>
                    </a:p>
                  </a:txBody>
                  <a:tcPr/>
                </a:tc>
                <a:tc>
                  <a:txBody>
                    <a:bodyPr/>
                    <a:lstStyle/>
                    <a:p>
                      <a:r>
                        <a:rPr lang="cs-CZ" dirty="0" smtClean="0"/>
                        <a:t>skákali</a:t>
                      </a:r>
                    </a:p>
                    <a:p>
                      <a:r>
                        <a:rPr lang="cs-CZ" dirty="0" smtClean="0"/>
                        <a:t>skákaly</a:t>
                      </a:r>
                    </a:p>
                    <a:p>
                      <a:r>
                        <a:rPr lang="cs-CZ" dirty="0" smtClean="0"/>
                        <a:t>skákala</a:t>
                      </a:r>
                      <a:endParaRPr lang="cs-CZ" dirty="0"/>
                    </a:p>
                  </a:txBody>
                  <a:tcPr>
                    <a:solidFill>
                      <a:schemeClr val="accent1">
                        <a:lumMod val="60000"/>
                        <a:lumOff val="40000"/>
                      </a:schemeClr>
                    </a:solidFill>
                  </a:tcPr>
                </a:tc>
                <a:tc>
                  <a:txBody>
                    <a:bodyPr/>
                    <a:lstStyle/>
                    <a:p>
                      <a:r>
                        <a:rPr lang="cs-CZ" dirty="0" smtClean="0"/>
                        <a:t>hráli si</a:t>
                      </a:r>
                    </a:p>
                    <a:p>
                      <a:r>
                        <a:rPr lang="cs-CZ" dirty="0" smtClean="0"/>
                        <a:t>hrály</a:t>
                      </a:r>
                      <a:r>
                        <a:rPr lang="cs-CZ" baseline="0" dirty="0" smtClean="0"/>
                        <a:t> si</a:t>
                      </a:r>
                    </a:p>
                    <a:p>
                      <a:r>
                        <a:rPr lang="cs-CZ" baseline="0" dirty="0" smtClean="0"/>
                        <a:t>hrála si</a:t>
                      </a:r>
                      <a:endParaRPr lang="cs-CZ" dirty="0"/>
                    </a:p>
                  </a:txBody>
                  <a:tcPr>
                    <a:solidFill>
                      <a:schemeClr val="accent1">
                        <a:lumMod val="60000"/>
                        <a:lumOff val="40000"/>
                      </a:schemeClr>
                    </a:solidFill>
                  </a:tcPr>
                </a:tc>
                <a:tc>
                  <a:txBody>
                    <a:bodyPr/>
                    <a:lstStyle/>
                    <a:p>
                      <a:r>
                        <a:rPr lang="cs-CZ" dirty="0" smtClean="0"/>
                        <a:t>koupali se</a:t>
                      </a:r>
                    </a:p>
                    <a:p>
                      <a:r>
                        <a:rPr lang="cs-CZ" dirty="0" smtClean="0"/>
                        <a:t>koupaly se</a:t>
                      </a:r>
                    </a:p>
                    <a:p>
                      <a:r>
                        <a:rPr lang="cs-CZ" dirty="0" smtClean="0"/>
                        <a:t>koupala se</a:t>
                      </a:r>
                      <a:endParaRPr lang="cs-CZ" dirty="0"/>
                    </a:p>
                  </a:txBody>
                  <a:tcPr>
                    <a:solidFill>
                      <a:schemeClr val="accent1">
                        <a:lumMod val="60000"/>
                        <a:lumOff val="40000"/>
                      </a:schemeClr>
                    </a:solidFill>
                  </a:tcPr>
                </a:tc>
              </a:tr>
            </a:tbl>
          </a:graphicData>
        </a:graphic>
      </p:graphicFrame>
      <p:sp>
        <p:nvSpPr>
          <p:cNvPr id="6" name="Veselý obličej 5"/>
          <p:cNvSpPr/>
          <p:nvPr/>
        </p:nvSpPr>
        <p:spPr>
          <a:xfrm>
            <a:off x="7000892" y="214290"/>
            <a:ext cx="1357322" cy="1285884"/>
          </a:xfrm>
          <a:prstGeom prst="smileyFac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bg1"/>
              </a:solidFill>
            </a:endParaRPr>
          </a:p>
        </p:txBody>
      </p:sp>
      <p:sp>
        <p:nvSpPr>
          <p:cNvPr id="8" name="TextovéPole 7"/>
          <p:cNvSpPr txBox="1"/>
          <p:nvPr/>
        </p:nvSpPr>
        <p:spPr>
          <a:xfrm>
            <a:off x="500034" y="6143644"/>
            <a:ext cx="8429684" cy="369332"/>
          </a:xfrm>
          <a:prstGeom prst="rect">
            <a:avLst/>
          </a:prstGeom>
          <a:noFill/>
        </p:spPr>
        <p:txBody>
          <a:bodyPr wrap="square" rtlCol="0">
            <a:spAutoFit/>
          </a:bodyPr>
          <a:lstStyle/>
          <a:p>
            <a:r>
              <a:rPr lang="cs-CZ" b="1" i="1" dirty="0" smtClean="0"/>
              <a:t>Tvary sloves v čase minulém se skládají z příčestí minulého a </a:t>
            </a:r>
            <a:r>
              <a:rPr lang="cs-CZ" b="1" i="1" dirty="0" smtClean="0">
                <a:solidFill>
                  <a:srgbClr val="C00000"/>
                </a:solidFill>
              </a:rPr>
              <a:t>pomocného slovesa být.</a:t>
            </a:r>
            <a:endParaRPr lang="cs-CZ" b="1" i="1" dirty="0">
              <a:solidFill>
                <a:srgbClr val="C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idx="4294967295"/>
          </p:nvPr>
        </p:nvSpPr>
        <p:spPr>
          <a:xfrm>
            <a:off x="539552" y="274638"/>
            <a:ext cx="8032976" cy="1143000"/>
          </a:xfrm>
        </p:spPr>
        <p:txBody>
          <a:bodyPr>
            <a:normAutofit/>
          </a:bodyPr>
          <a:lstStyle/>
          <a:p>
            <a:pPr algn="ctr"/>
            <a:r>
              <a:rPr lang="cs-CZ" sz="2800" b="1" i="1" dirty="0" smtClean="0"/>
              <a:t>Z uvedených tvarů vyberte ty, které patří k časování slovesa smát se v  minulém čase.</a:t>
            </a:r>
            <a:endParaRPr lang="cs-CZ" sz="2800" b="1" i="1" dirty="0"/>
          </a:p>
        </p:txBody>
      </p:sp>
      <p:sp>
        <p:nvSpPr>
          <p:cNvPr id="4" name="Vývojový diagram: spojka 3"/>
          <p:cNvSpPr/>
          <p:nvPr/>
        </p:nvSpPr>
        <p:spPr>
          <a:xfrm>
            <a:off x="928662" y="2071678"/>
            <a:ext cx="4714908" cy="4429156"/>
          </a:xfrm>
          <a:prstGeom prst="flowChartConnector">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75000"/>
                    <a:lumOff val="25000"/>
                  </a:schemeClr>
                </a:solidFill>
              </a:rPr>
              <a:t>1</a:t>
            </a:r>
            <a:endParaRPr lang="cs-CZ" dirty="0">
              <a:solidFill>
                <a:schemeClr val="tx1">
                  <a:lumMod val="75000"/>
                  <a:lumOff val="25000"/>
                </a:schemeClr>
              </a:solidFill>
            </a:endParaRPr>
          </a:p>
        </p:txBody>
      </p:sp>
      <p:sp>
        <p:nvSpPr>
          <p:cNvPr id="5" name="Vývojový diagram: spojka 4"/>
          <p:cNvSpPr/>
          <p:nvPr/>
        </p:nvSpPr>
        <p:spPr>
          <a:xfrm>
            <a:off x="2483768" y="3571876"/>
            <a:ext cx="1516728" cy="1314456"/>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err="1" smtClean="0">
                <a:solidFill>
                  <a:schemeClr val="tx1"/>
                </a:solidFill>
              </a:rPr>
              <a:t>naku-povat</a:t>
            </a:r>
            <a:endParaRPr lang="cs-CZ" sz="2400" b="1" dirty="0"/>
          </a:p>
        </p:txBody>
      </p:sp>
      <p:cxnSp>
        <p:nvCxnSpPr>
          <p:cNvPr id="7" name="Přímá spojovací čára 6"/>
          <p:cNvCxnSpPr>
            <a:stCxn id="4" idx="0"/>
            <a:endCxn id="5" idx="0"/>
          </p:cNvCxnSpPr>
          <p:nvPr/>
        </p:nvCxnSpPr>
        <p:spPr>
          <a:xfrm flipH="1">
            <a:off x="3242132" y="2071678"/>
            <a:ext cx="43984" cy="150019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Přímá spojovací čára 9"/>
          <p:cNvCxnSpPr>
            <a:stCxn id="4" idx="4"/>
            <a:endCxn id="5" idx="4"/>
          </p:cNvCxnSpPr>
          <p:nvPr/>
        </p:nvCxnSpPr>
        <p:spPr>
          <a:xfrm flipH="1" flipV="1">
            <a:off x="3242132" y="4886332"/>
            <a:ext cx="43984" cy="16145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Přímá spojovací čára 11"/>
          <p:cNvCxnSpPr>
            <a:stCxn id="5" idx="7"/>
            <a:endCxn id="4" idx="7"/>
          </p:cNvCxnSpPr>
          <p:nvPr/>
        </p:nvCxnSpPr>
        <p:spPr>
          <a:xfrm flipV="1">
            <a:off x="3778376" y="2720313"/>
            <a:ext cx="1174712" cy="104406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Přímá spojovací čára 13"/>
          <p:cNvCxnSpPr>
            <a:stCxn id="4" idx="5"/>
            <a:endCxn id="5" idx="5"/>
          </p:cNvCxnSpPr>
          <p:nvPr/>
        </p:nvCxnSpPr>
        <p:spPr>
          <a:xfrm flipH="1" flipV="1">
            <a:off x="3778376" y="4693834"/>
            <a:ext cx="1174712" cy="11583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Přímá spojovací čára 15"/>
          <p:cNvCxnSpPr>
            <a:stCxn id="5" idx="1"/>
            <a:endCxn id="4" idx="1"/>
          </p:cNvCxnSpPr>
          <p:nvPr/>
        </p:nvCxnSpPr>
        <p:spPr>
          <a:xfrm flipH="1" flipV="1">
            <a:off x="1619144" y="2720313"/>
            <a:ext cx="1086744" cy="104406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Přímá spojovací čára 17"/>
          <p:cNvCxnSpPr>
            <a:stCxn id="4" idx="3"/>
            <a:endCxn id="5" idx="3"/>
          </p:cNvCxnSpPr>
          <p:nvPr/>
        </p:nvCxnSpPr>
        <p:spPr>
          <a:xfrm flipV="1">
            <a:off x="1619144" y="4693834"/>
            <a:ext cx="1086744" cy="1158365"/>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ovéPole 18"/>
          <p:cNvSpPr txBox="1"/>
          <p:nvPr/>
        </p:nvSpPr>
        <p:spPr>
          <a:xfrm>
            <a:off x="2928926" y="2357430"/>
            <a:ext cx="1000132" cy="369332"/>
          </a:xfrm>
          <a:prstGeom prst="rect">
            <a:avLst/>
          </a:prstGeom>
          <a:noFill/>
        </p:spPr>
        <p:txBody>
          <a:bodyPr wrap="square" rtlCol="0">
            <a:spAutoFit/>
          </a:bodyPr>
          <a:lstStyle/>
          <a:p>
            <a:r>
              <a:rPr lang="cs-CZ" dirty="0" smtClean="0"/>
              <a:t>1     </a:t>
            </a:r>
            <a:r>
              <a:rPr lang="cs-CZ" dirty="0" err="1" smtClean="0"/>
              <a:t>1</a:t>
            </a:r>
            <a:endParaRPr lang="cs-CZ" dirty="0"/>
          </a:p>
        </p:txBody>
      </p:sp>
      <p:sp>
        <p:nvSpPr>
          <p:cNvPr id="20" name="TextovéPole 19"/>
          <p:cNvSpPr txBox="1"/>
          <p:nvPr/>
        </p:nvSpPr>
        <p:spPr>
          <a:xfrm>
            <a:off x="1571604" y="3286124"/>
            <a:ext cx="301686" cy="369332"/>
          </a:xfrm>
          <a:prstGeom prst="rect">
            <a:avLst/>
          </a:prstGeom>
          <a:noFill/>
        </p:spPr>
        <p:txBody>
          <a:bodyPr wrap="none" rtlCol="0">
            <a:spAutoFit/>
          </a:bodyPr>
          <a:lstStyle/>
          <a:p>
            <a:r>
              <a:rPr lang="cs-CZ" dirty="0" smtClean="0"/>
              <a:t>2</a:t>
            </a:r>
            <a:endParaRPr lang="cs-CZ" dirty="0"/>
          </a:p>
        </p:txBody>
      </p:sp>
      <p:sp>
        <p:nvSpPr>
          <p:cNvPr id="21" name="TextovéPole 20"/>
          <p:cNvSpPr txBox="1"/>
          <p:nvPr/>
        </p:nvSpPr>
        <p:spPr>
          <a:xfrm>
            <a:off x="2071670" y="5643578"/>
            <a:ext cx="301686" cy="369332"/>
          </a:xfrm>
          <a:prstGeom prst="rect">
            <a:avLst/>
          </a:prstGeom>
          <a:noFill/>
        </p:spPr>
        <p:txBody>
          <a:bodyPr wrap="none" rtlCol="0">
            <a:spAutoFit/>
          </a:bodyPr>
          <a:lstStyle/>
          <a:p>
            <a:r>
              <a:rPr lang="cs-CZ" dirty="0" smtClean="0"/>
              <a:t>3</a:t>
            </a:r>
            <a:endParaRPr lang="cs-CZ" dirty="0"/>
          </a:p>
        </p:txBody>
      </p:sp>
      <p:sp>
        <p:nvSpPr>
          <p:cNvPr id="22" name="TextovéPole 21"/>
          <p:cNvSpPr txBox="1"/>
          <p:nvPr/>
        </p:nvSpPr>
        <p:spPr>
          <a:xfrm>
            <a:off x="4357686" y="5643578"/>
            <a:ext cx="301686" cy="369332"/>
          </a:xfrm>
          <a:prstGeom prst="rect">
            <a:avLst/>
          </a:prstGeom>
          <a:noFill/>
        </p:spPr>
        <p:txBody>
          <a:bodyPr wrap="none" rtlCol="0">
            <a:spAutoFit/>
          </a:bodyPr>
          <a:lstStyle/>
          <a:p>
            <a:r>
              <a:rPr lang="cs-CZ" dirty="0" smtClean="0"/>
              <a:t>3</a:t>
            </a:r>
            <a:endParaRPr lang="cs-CZ" dirty="0"/>
          </a:p>
        </p:txBody>
      </p:sp>
      <p:sp>
        <p:nvSpPr>
          <p:cNvPr id="23" name="TextovéPole 22"/>
          <p:cNvSpPr txBox="1"/>
          <p:nvPr/>
        </p:nvSpPr>
        <p:spPr>
          <a:xfrm>
            <a:off x="4714876" y="3286124"/>
            <a:ext cx="301686" cy="369332"/>
          </a:xfrm>
          <a:prstGeom prst="rect">
            <a:avLst/>
          </a:prstGeom>
          <a:noFill/>
        </p:spPr>
        <p:txBody>
          <a:bodyPr wrap="none" rtlCol="0">
            <a:spAutoFit/>
          </a:bodyPr>
          <a:lstStyle/>
          <a:p>
            <a:r>
              <a:rPr lang="cs-CZ" dirty="0" smtClean="0"/>
              <a:t>2</a:t>
            </a:r>
            <a:endParaRPr lang="cs-CZ" dirty="0"/>
          </a:p>
        </p:txBody>
      </p:sp>
      <p:sp>
        <p:nvSpPr>
          <p:cNvPr id="24" name="TextovéPole 23"/>
          <p:cNvSpPr txBox="1"/>
          <p:nvPr/>
        </p:nvSpPr>
        <p:spPr>
          <a:xfrm>
            <a:off x="3428992" y="2786058"/>
            <a:ext cx="1214446" cy="369332"/>
          </a:xfrm>
          <a:prstGeom prst="rect">
            <a:avLst/>
          </a:prstGeom>
          <a:noFill/>
          <a:scene3d>
            <a:camera prst="orthographicFront">
              <a:rot lat="0" lon="21299999" rev="0"/>
            </a:camera>
            <a:lightRig rig="threePt" dir="t"/>
          </a:scene3d>
        </p:spPr>
        <p:txBody>
          <a:bodyPr wrap="square" rtlCol="0">
            <a:spAutoFit/>
          </a:bodyPr>
          <a:lstStyle/>
          <a:p>
            <a:r>
              <a:rPr lang="cs-CZ" b="1" dirty="0"/>
              <a:t>č</a:t>
            </a:r>
            <a:r>
              <a:rPr lang="cs-CZ" b="1" dirty="0" smtClean="0"/>
              <a:t>. množné</a:t>
            </a:r>
            <a:endParaRPr lang="cs-CZ" b="1" dirty="0"/>
          </a:p>
        </p:txBody>
      </p:sp>
      <p:sp>
        <p:nvSpPr>
          <p:cNvPr id="25" name="TextovéPole 24"/>
          <p:cNvSpPr txBox="1"/>
          <p:nvPr/>
        </p:nvSpPr>
        <p:spPr>
          <a:xfrm>
            <a:off x="1714480" y="2786058"/>
            <a:ext cx="1357322" cy="369332"/>
          </a:xfrm>
          <a:prstGeom prst="rect">
            <a:avLst/>
          </a:prstGeom>
          <a:noFill/>
        </p:spPr>
        <p:txBody>
          <a:bodyPr wrap="square" rtlCol="0">
            <a:spAutoFit/>
          </a:bodyPr>
          <a:lstStyle/>
          <a:p>
            <a:r>
              <a:rPr lang="cs-CZ" b="1" dirty="0"/>
              <a:t>č</a:t>
            </a:r>
            <a:r>
              <a:rPr lang="cs-CZ" b="1" dirty="0" smtClean="0"/>
              <a:t>. jednotné</a:t>
            </a:r>
            <a:endParaRPr lang="cs-CZ" b="1" dirty="0"/>
          </a:p>
        </p:txBody>
      </p:sp>
      <p:sp>
        <p:nvSpPr>
          <p:cNvPr id="26" name="TextovéPole 25"/>
          <p:cNvSpPr txBox="1"/>
          <p:nvPr/>
        </p:nvSpPr>
        <p:spPr>
          <a:xfrm>
            <a:off x="6072198" y="1643050"/>
            <a:ext cx="2676266" cy="3046988"/>
          </a:xfrm>
          <a:prstGeom prst="rect">
            <a:avLst/>
          </a:prstGeom>
          <a:noFill/>
        </p:spPr>
        <p:txBody>
          <a:bodyPr wrap="square" rtlCol="0">
            <a:spAutoFit/>
          </a:bodyPr>
          <a:lstStyle/>
          <a:p>
            <a:r>
              <a:rPr lang="cs-CZ" sz="2400" dirty="0"/>
              <a:t>n</a:t>
            </a:r>
            <a:r>
              <a:rPr lang="cs-CZ" sz="2400" dirty="0" smtClean="0"/>
              <a:t>akupujeme</a:t>
            </a:r>
          </a:p>
          <a:p>
            <a:r>
              <a:rPr lang="cs-CZ" sz="2400" dirty="0" smtClean="0"/>
              <a:t>koupil, </a:t>
            </a:r>
            <a:r>
              <a:rPr lang="cs-CZ" sz="2400" dirty="0" smtClean="0"/>
              <a:t>nakupoval</a:t>
            </a:r>
          </a:p>
          <a:p>
            <a:r>
              <a:rPr lang="cs-CZ" sz="2400" dirty="0" smtClean="0"/>
              <a:t>  nakupovali jsme</a:t>
            </a:r>
          </a:p>
          <a:p>
            <a:r>
              <a:rPr lang="cs-CZ" sz="2400" dirty="0" smtClean="0"/>
              <a:t>budete nakupovat</a:t>
            </a:r>
          </a:p>
          <a:p>
            <a:r>
              <a:rPr lang="cs-CZ" sz="2400" dirty="0" smtClean="0"/>
              <a:t>   nakoupili</a:t>
            </a:r>
          </a:p>
          <a:p>
            <a:r>
              <a:rPr lang="cs-CZ" sz="2400" dirty="0"/>
              <a:t>	</a:t>
            </a:r>
            <a:r>
              <a:rPr lang="cs-CZ" sz="2400" dirty="0" smtClean="0"/>
              <a:t>nakupovali</a:t>
            </a:r>
          </a:p>
          <a:p>
            <a:r>
              <a:rPr lang="cs-CZ" sz="2400" dirty="0"/>
              <a:t>n</a:t>
            </a:r>
            <a:r>
              <a:rPr lang="cs-CZ" sz="2400" dirty="0" smtClean="0"/>
              <a:t>akupoval jsi</a:t>
            </a:r>
          </a:p>
          <a:p>
            <a:r>
              <a:rPr lang="cs-CZ" sz="2400" dirty="0"/>
              <a:t> </a:t>
            </a:r>
            <a:r>
              <a:rPr lang="cs-CZ" sz="2400" dirty="0" smtClean="0"/>
              <a:t>    nakupovali jste</a:t>
            </a:r>
            <a:endParaRPr lang="cs-CZ"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Autofit/>
          </a:bodyPr>
          <a:lstStyle/>
          <a:p>
            <a:r>
              <a:rPr lang="cs-CZ" sz="3200" i="1" dirty="0" smtClean="0"/>
              <a:t>Doplňte. Dejte do minulého času.</a:t>
            </a:r>
            <a:endParaRPr lang="cs-CZ" sz="3200" i="1" dirty="0"/>
          </a:p>
        </p:txBody>
      </p:sp>
      <p:sp>
        <p:nvSpPr>
          <p:cNvPr id="5" name="Zástupný symbol pro obsah 4"/>
          <p:cNvSpPr>
            <a:spLocks noGrp="1"/>
          </p:cNvSpPr>
          <p:nvPr>
            <p:ph idx="1"/>
          </p:nvPr>
        </p:nvSpPr>
        <p:spPr/>
        <p:txBody>
          <a:bodyPr>
            <a:normAutofit/>
          </a:bodyPr>
          <a:lstStyle/>
          <a:p>
            <a:pPr marL="514350" indent="-514350">
              <a:buFont typeface="+mj-lt"/>
              <a:buAutoNum type="arabicPeriod"/>
            </a:pPr>
            <a:r>
              <a:rPr lang="cs-CZ" dirty="0" smtClean="0"/>
              <a:t>v_padá skvěle …………………………………………….</a:t>
            </a:r>
          </a:p>
          <a:p>
            <a:pPr marL="514350" indent="-514350">
              <a:buFont typeface="+mj-lt"/>
              <a:buAutoNum type="arabicPeriod"/>
            </a:pPr>
            <a:r>
              <a:rPr lang="cs-CZ" dirty="0" smtClean="0"/>
              <a:t>z_skáme vzdělání ……………………………………….</a:t>
            </a:r>
          </a:p>
          <a:p>
            <a:pPr marL="514350" indent="-514350">
              <a:buFont typeface="+mj-lt"/>
              <a:buAutoNum type="arabicPeriod"/>
            </a:pPr>
            <a:r>
              <a:rPr lang="cs-CZ" dirty="0" smtClean="0"/>
              <a:t>v_losuješ otázku ………………………………………..</a:t>
            </a:r>
          </a:p>
          <a:p>
            <a:pPr marL="514350" indent="-514350">
              <a:buFont typeface="+mj-lt"/>
              <a:buAutoNum type="arabicPeriod"/>
            </a:pPr>
            <a:r>
              <a:rPr lang="cs-CZ" dirty="0" err="1" smtClean="0"/>
              <a:t>přib</a:t>
            </a:r>
            <a:r>
              <a:rPr lang="cs-CZ" dirty="0" smtClean="0"/>
              <a:t>_</a:t>
            </a:r>
            <a:r>
              <a:rPr lang="cs-CZ" dirty="0" err="1" smtClean="0"/>
              <a:t>ješ</a:t>
            </a:r>
            <a:r>
              <a:rPr lang="cs-CZ" dirty="0" smtClean="0"/>
              <a:t> hřeb_k ………………………………………….</a:t>
            </a:r>
          </a:p>
          <a:p>
            <a:pPr marL="514350" indent="-514350">
              <a:buFont typeface="+mj-lt"/>
              <a:buAutoNum type="arabicPeriod"/>
            </a:pPr>
            <a:r>
              <a:rPr lang="cs-CZ" dirty="0" smtClean="0"/>
              <a:t>v_s_</a:t>
            </a:r>
            <a:r>
              <a:rPr lang="cs-CZ" dirty="0" err="1" smtClean="0"/>
              <a:t>pe</a:t>
            </a:r>
            <a:r>
              <a:rPr lang="cs-CZ" dirty="0" smtClean="0"/>
              <a:t> odpadky …………………………………………</a:t>
            </a:r>
          </a:p>
          <a:p>
            <a:pPr marL="514350" indent="-514350">
              <a:buFont typeface="+mj-lt"/>
              <a:buAutoNum type="arabicPeriod"/>
            </a:pPr>
            <a:r>
              <a:rPr lang="cs-CZ" dirty="0" err="1" smtClean="0"/>
              <a:t>nem</a:t>
            </a:r>
            <a:r>
              <a:rPr lang="cs-CZ" dirty="0" smtClean="0"/>
              <a:t>_nul cíl ………………………………………………..</a:t>
            </a:r>
          </a:p>
          <a:p>
            <a:pPr marL="514350" indent="-514350">
              <a:buFont typeface="+mj-lt"/>
              <a:buAutoNum type="arabicPeriod"/>
            </a:pPr>
            <a:r>
              <a:rPr lang="cs-CZ" dirty="0" smtClean="0"/>
              <a:t>v_p_</a:t>
            </a:r>
            <a:r>
              <a:rPr lang="cs-CZ" dirty="0" err="1" smtClean="0"/>
              <a:t>jete</a:t>
            </a:r>
            <a:r>
              <a:rPr lang="cs-CZ" dirty="0" smtClean="0"/>
              <a:t> l_monádu …………………………………...</a:t>
            </a:r>
          </a:p>
          <a:p>
            <a:pPr marL="514350" indent="-514350">
              <a:buFont typeface="+mj-lt"/>
              <a:buAutoNum type="arabicPeriod"/>
            </a:pPr>
            <a:r>
              <a:rPr lang="cs-CZ" dirty="0" smtClean="0"/>
              <a:t>v_hodíš </a:t>
            </a:r>
            <a:r>
              <a:rPr lang="cs-CZ" dirty="0" err="1" smtClean="0"/>
              <a:t>náb</a:t>
            </a:r>
            <a:r>
              <a:rPr lang="cs-CZ" dirty="0" smtClean="0"/>
              <a:t>_</a:t>
            </a:r>
            <a:r>
              <a:rPr lang="cs-CZ" dirty="0" err="1" smtClean="0"/>
              <a:t>tek</a:t>
            </a:r>
            <a:r>
              <a:rPr lang="cs-CZ" dirty="0" smtClean="0"/>
              <a:t> …………………………………………</a:t>
            </a:r>
            <a:endParaRPr 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600" i="1" dirty="0" smtClean="0"/>
              <a:t>Vyznačte slovesa v minulém čase. U všech sloves označte předpony.</a:t>
            </a:r>
            <a:endParaRPr lang="cs-CZ" sz="3600" i="1" dirty="0"/>
          </a:p>
        </p:txBody>
      </p:sp>
      <p:sp>
        <p:nvSpPr>
          <p:cNvPr id="3" name="Zástupný symbol pro obsah 2"/>
          <p:cNvSpPr>
            <a:spLocks noGrp="1"/>
          </p:cNvSpPr>
          <p:nvPr>
            <p:ph idx="1"/>
          </p:nvPr>
        </p:nvSpPr>
        <p:spPr>
          <a:xfrm>
            <a:off x="457200" y="2285992"/>
            <a:ext cx="8229600" cy="3840171"/>
          </a:xfrm>
        </p:spPr>
        <p:txBody>
          <a:bodyPr/>
          <a:lstStyle/>
          <a:p>
            <a:pPr algn="just">
              <a:buNone/>
            </a:pPr>
            <a:r>
              <a:rPr lang="cs-CZ" dirty="0" smtClean="0"/>
              <a:t>	Vytřeštili jste oči, Lucie zaspala, pozdě se probudil, drobet se zamyslí, uděláš přemet, rozkřikne se na Jirku, přibouchne vrata, ohlásili jsme to pozdě, jahody zčervenaly, poseká trávu, bude objíždět obce, letadlo vzlétlo, znovu přepracuje úkol.</a:t>
            </a:r>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i="1" dirty="0" smtClean="0"/>
              <a:t>Roztřiďte podstatná jména rodu ženského podle vzorů. Spojte je s příslušným obrázkem.</a:t>
            </a:r>
            <a:endParaRPr lang="cs-CZ" sz="3200" b="1" i="1" dirty="0"/>
          </a:p>
        </p:txBody>
      </p:sp>
      <p:sp>
        <p:nvSpPr>
          <p:cNvPr id="3" name="Zástupný symbol pro obsah 2"/>
          <p:cNvSpPr>
            <a:spLocks noGrp="1"/>
          </p:cNvSpPr>
          <p:nvPr>
            <p:ph idx="1"/>
          </p:nvPr>
        </p:nvSpPr>
        <p:spPr/>
        <p:txBody>
          <a:bodyPr>
            <a:normAutofit fontScale="55000" lnSpcReduction="20000"/>
          </a:bodyPr>
          <a:lstStyle/>
          <a:p>
            <a:pPr>
              <a:buNone/>
            </a:pPr>
            <a:r>
              <a:rPr lang="cs-CZ" sz="12000" dirty="0" smtClean="0"/>
              <a:t>				</a:t>
            </a:r>
            <a:r>
              <a:rPr lang="cs-CZ" sz="4500" b="1" dirty="0" smtClean="0"/>
              <a:t>ctnost</a:t>
            </a:r>
            <a:r>
              <a:rPr lang="cs-CZ" sz="4500" b="1" dirty="0" smtClean="0"/>
              <a:t>	shoda</a:t>
            </a:r>
          </a:p>
          <a:p>
            <a:pPr>
              <a:buNone/>
            </a:pPr>
            <a:r>
              <a:rPr lang="cs-CZ" sz="12000" dirty="0" smtClean="0">
                <a:sym typeface="Wingdings"/>
              </a:rPr>
              <a:t>	 	</a:t>
            </a:r>
            <a:r>
              <a:rPr lang="cs-CZ" sz="9600" b="1" dirty="0">
                <a:sym typeface="Wingdings"/>
              </a:rPr>
              <a:t> Olomouc </a:t>
            </a:r>
            <a:r>
              <a:rPr lang="cs-CZ" sz="12000" dirty="0" smtClean="0">
                <a:sym typeface="Wingdings"/>
              </a:rPr>
              <a:t>	</a:t>
            </a:r>
            <a:r>
              <a:rPr lang="cs-CZ" sz="5100" b="1" dirty="0" smtClean="0">
                <a:sym typeface="Wingdings"/>
              </a:rPr>
              <a:t>skromnost</a:t>
            </a:r>
            <a:r>
              <a:rPr lang="cs-CZ" sz="4400" b="1" dirty="0" smtClean="0">
                <a:sym typeface="Wingdings"/>
              </a:rPr>
              <a:t>	</a:t>
            </a:r>
            <a:r>
              <a:rPr lang="cs-CZ" sz="2900" b="1" dirty="0" smtClean="0">
                <a:sym typeface="Wingdings"/>
              </a:rPr>
              <a:t>	</a:t>
            </a:r>
            <a:r>
              <a:rPr lang="cs-CZ" sz="5100" b="1" dirty="0" smtClean="0">
                <a:sym typeface="Wingdings"/>
              </a:rPr>
              <a:t>oběť</a:t>
            </a:r>
          </a:p>
          <a:p>
            <a:pPr>
              <a:buNone/>
            </a:pPr>
            <a:r>
              <a:rPr lang="cs-CZ" sz="2900" b="1" dirty="0" smtClean="0">
                <a:sym typeface="Wingdings"/>
              </a:rPr>
              <a:t>				</a:t>
            </a:r>
            <a:r>
              <a:rPr lang="cs-CZ" sz="5100" b="1" dirty="0" smtClean="0">
                <a:sym typeface="Wingdings"/>
              </a:rPr>
              <a:t>soutěž	</a:t>
            </a:r>
            <a:r>
              <a:rPr lang="cs-CZ" sz="2900" b="1" dirty="0" smtClean="0">
                <a:sym typeface="Wingdings"/>
              </a:rPr>
              <a:t>	</a:t>
            </a:r>
            <a:r>
              <a:rPr lang="cs-CZ" sz="4500" b="1" dirty="0" err="1" smtClean="0">
                <a:sym typeface="Wingdings"/>
              </a:rPr>
              <a:t>s_rov_nka</a:t>
            </a:r>
            <a:r>
              <a:rPr lang="cs-CZ" sz="4500" b="1" dirty="0" smtClean="0">
                <a:sym typeface="Wingdings"/>
              </a:rPr>
              <a:t> </a:t>
            </a:r>
            <a:r>
              <a:rPr lang="cs-CZ" sz="2900" b="1" dirty="0" smtClean="0">
                <a:sym typeface="Wingdings"/>
              </a:rPr>
              <a:t>        </a:t>
            </a:r>
            <a:r>
              <a:rPr lang="cs-CZ" sz="12000" dirty="0" smtClean="0">
                <a:sym typeface="Wingdings"/>
              </a:rPr>
              <a:t>			</a:t>
            </a:r>
            <a:r>
              <a:rPr lang="cs-CZ" sz="4500" b="1" dirty="0" smtClean="0">
                <a:sym typeface="Wingdings"/>
              </a:rPr>
              <a:t>obměna	 </a:t>
            </a:r>
            <a:r>
              <a:rPr lang="cs-CZ" sz="12000" dirty="0" smtClean="0">
                <a:sym typeface="Wingdings"/>
              </a:rPr>
              <a:t>				   </a:t>
            </a:r>
            <a:r>
              <a:rPr lang="cs-CZ" sz="4500" b="1" dirty="0" smtClean="0">
                <a:sym typeface="Wingdings"/>
              </a:rPr>
              <a:t>	</a:t>
            </a:r>
            <a:r>
              <a:rPr lang="cs-CZ" sz="4500" b="1" dirty="0" err="1" smtClean="0">
                <a:sym typeface="Wingdings"/>
              </a:rPr>
              <a:t>ob_lnice</a:t>
            </a:r>
            <a:endParaRPr lang="cs-CZ" sz="4500" b="1" dirty="0"/>
          </a:p>
        </p:txBody>
      </p:sp>
      <p:sp>
        <p:nvSpPr>
          <p:cNvPr id="4" name="Výbuch 2 3"/>
          <p:cNvSpPr/>
          <p:nvPr/>
        </p:nvSpPr>
        <p:spPr>
          <a:xfrm>
            <a:off x="214282" y="1643050"/>
            <a:ext cx="2357454" cy="1643074"/>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t>žena</a:t>
            </a:r>
            <a:endParaRPr lang="cs-CZ" sz="2800" b="1" dirty="0"/>
          </a:p>
        </p:txBody>
      </p:sp>
      <p:sp>
        <p:nvSpPr>
          <p:cNvPr id="5" name="Výbuch 2 4"/>
          <p:cNvSpPr/>
          <p:nvPr/>
        </p:nvSpPr>
        <p:spPr>
          <a:xfrm>
            <a:off x="6286512" y="4643446"/>
            <a:ext cx="2357454" cy="185741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t>kost</a:t>
            </a:r>
            <a:endParaRPr lang="cs-CZ" sz="2800" b="1" dirty="0"/>
          </a:p>
        </p:txBody>
      </p:sp>
      <p:sp>
        <p:nvSpPr>
          <p:cNvPr id="6" name="Výbuch 2 5"/>
          <p:cNvSpPr/>
          <p:nvPr/>
        </p:nvSpPr>
        <p:spPr>
          <a:xfrm rot="12530188" flipV="1">
            <a:off x="6391060" y="1553859"/>
            <a:ext cx="2880320" cy="1714512"/>
          </a:xfrm>
          <a:prstGeom prst="irregularSeal2">
            <a:avLst/>
          </a:prstGeom>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t>píseň</a:t>
            </a:r>
            <a:endParaRPr lang="cs-CZ" sz="2800" b="1" dirty="0"/>
          </a:p>
        </p:txBody>
      </p:sp>
      <p:sp>
        <p:nvSpPr>
          <p:cNvPr id="7" name="Výbuch 2 6"/>
          <p:cNvSpPr/>
          <p:nvPr/>
        </p:nvSpPr>
        <p:spPr>
          <a:xfrm rot="19288062">
            <a:off x="1615" y="4375589"/>
            <a:ext cx="2357430" cy="1893107"/>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1"/>
                </a:solidFill>
              </a:rPr>
              <a:t>růže</a:t>
            </a:r>
            <a:endParaRPr lang="cs-CZ" sz="2800" b="1"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i="1" dirty="0" smtClean="0"/>
              <a:t>Tvořte zadané tvary podstatných jmen.</a:t>
            </a:r>
            <a:endParaRPr lang="cs-CZ" sz="4000" i="1" dirty="0"/>
          </a:p>
        </p:txBody>
      </p:sp>
      <p:sp>
        <p:nvSpPr>
          <p:cNvPr id="3" name="Zástupný symbol pro obsah 2"/>
          <p:cNvSpPr>
            <a:spLocks noGrp="1"/>
          </p:cNvSpPr>
          <p:nvPr>
            <p:ph idx="1"/>
          </p:nvPr>
        </p:nvSpPr>
        <p:spPr/>
        <p:txBody>
          <a:bodyPr>
            <a:normAutofit/>
          </a:bodyPr>
          <a:lstStyle/>
          <a:p>
            <a:pPr>
              <a:buFont typeface="Wingdings" pitchFamily="2" charset="2"/>
              <a:buChar char="§"/>
            </a:pPr>
            <a:r>
              <a:rPr lang="cs-CZ" dirty="0" smtClean="0"/>
              <a:t>2. p. č. </a:t>
            </a:r>
            <a:r>
              <a:rPr lang="cs-CZ" dirty="0" err="1" smtClean="0"/>
              <a:t>j</a:t>
            </a:r>
            <a:r>
              <a:rPr lang="cs-CZ" dirty="0" smtClean="0"/>
              <a:t>. (vejce)		bez ………………………</a:t>
            </a:r>
          </a:p>
          <a:p>
            <a:pPr>
              <a:buFont typeface="Wingdings" pitchFamily="2" charset="2"/>
              <a:buChar char="§"/>
            </a:pPr>
            <a:r>
              <a:rPr lang="cs-CZ" dirty="0" smtClean="0"/>
              <a:t>7. p. č. mn. (počítadlo) 	s …………………………..</a:t>
            </a:r>
          </a:p>
          <a:p>
            <a:pPr>
              <a:buFont typeface="Wingdings" pitchFamily="2" charset="2"/>
              <a:buChar char="§"/>
            </a:pPr>
            <a:r>
              <a:rPr lang="cs-CZ" dirty="0" smtClean="0"/>
              <a:t>2. p. č. </a:t>
            </a:r>
            <a:r>
              <a:rPr lang="cs-CZ" dirty="0" err="1" smtClean="0"/>
              <a:t>j</a:t>
            </a:r>
            <a:r>
              <a:rPr lang="cs-CZ" dirty="0" smtClean="0"/>
              <a:t>. (hřiště)		bez ………………………</a:t>
            </a:r>
          </a:p>
          <a:p>
            <a:pPr>
              <a:buFont typeface="Wingdings" pitchFamily="2" charset="2"/>
              <a:buChar char="§"/>
            </a:pPr>
            <a:r>
              <a:rPr lang="cs-CZ" dirty="0" smtClean="0"/>
              <a:t>6. p. č. </a:t>
            </a:r>
            <a:r>
              <a:rPr lang="cs-CZ" dirty="0" err="1" smtClean="0"/>
              <a:t>j</a:t>
            </a:r>
            <a:r>
              <a:rPr lang="cs-CZ" dirty="0" smtClean="0"/>
              <a:t>. (Labe)		v ………………………….</a:t>
            </a:r>
          </a:p>
          <a:p>
            <a:pPr>
              <a:buFont typeface="Wingdings" pitchFamily="2" charset="2"/>
              <a:buChar char="§"/>
            </a:pPr>
            <a:r>
              <a:rPr lang="cs-CZ" dirty="0" smtClean="0"/>
              <a:t>7. p. č. mn. (družstvo)	mezi …………………….</a:t>
            </a:r>
          </a:p>
          <a:p>
            <a:pPr>
              <a:buFont typeface="Wingdings" pitchFamily="2" charset="2"/>
              <a:buChar char="§"/>
            </a:pPr>
            <a:r>
              <a:rPr lang="cs-CZ" dirty="0" smtClean="0"/>
              <a:t>3. p. č. </a:t>
            </a:r>
            <a:r>
              <a:rPr lang="cs-CZ" dirty="0" err="1" smtClean="0"/>
              <a:t>j</a:t>
            </a:r>
            <a:r>
              <a:rPr lang="cs-CZ" dirty="0" smtClean="0"/>
              <a:t>. (zelí)		k …………………………..</a:t>
            </a:r>
          </a:p>
          <a:p>
            <a:pPr>
              <a:buFont typeface="Wingdings" pitchFamily="2" charset="2"/>
              <a:buChar char="§"/>
            </a:pPr>
            <a:r>
              <a:rPr lang="cs-CZ" dirty="0" smtClean="0"/>
              <a:t>7. p. č. mn. (divadlo)	mezi ……………………..</a:t>
            </a:r>
          </a:p>
          <a:p>
            <a:pPr>
              <a:buFont typeface="Wingdings" pitchFamily="2" charset="2"/>
              <a:buChar char="§"/>
            </a:pPr>
            <a:r>
              <a:rPr lang="cs-CZ" dirty="0" smtClean="0"/>
              <a:t>2. p. č. </a:t>
            </a:r>
            <a:r>
              <a:rPr lang="cs-CZ" dirty="0" err="1" smtClean="0"/>
              <a:t>j</a:t>
            </a:r>
            <a:r>
              <a:rPr lang="cs-CZ" dirty="0" smtClean="0"/>
              <a:t>. (dříví)		bez ……………………….</a:t>
            </a:r>
            <a:endParaRPr lang="cs-CZ"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i="1" dirty="0" smtClean="0"/>
              <a:t>Určete u sloves osobu, číslo a čas.</a:t>
            </a:r>
            <a:br>
              <a:rPr lang="cs-CZ" i="1" dirty="0" smtClean="0"/>
            </a:br>
            <a:endParaRPr lang="cs-CZ" i="1" dirty="0"/>
          </a:p>
        </p:txBody>
      </p:sp>
      <p:sp>
        <p:nvSpPr>
          <p:cNvPr id="3" name="Zástupný symbol pro obsah 2"/>
          <p:cNvSpPr>
            <a:spLocks noGrp="1"/>
          </p:cNvSpPr>
          <p:nvPr>
            <p:ph idx="1"/>
          </p:nvPr>
        </p:nvSpPr>
        <p:spPr>
          <a:xfrm>
            <a:off x="457200" y="1600200"/>
            <a:ext cx="7472386" cy="4525963"/>
          </a:xfrm>
        </p:spPr>
        <p:txBody>
          <a:bodyPr>
            <a:normAutofit/>
          </a:bodyPr>
          <a:lstStyle/>
          <a:p>
            <a:pPr marL="514350" indent="-514350">
              <a:buFont typeface="+mj-lt"/>
              <a:buAutoNum type="arabicPeriod"/>
            </a:pPr>
            <a:r>
              <a:rPr lang="cs-CZ" dirty="0" smtClean="0"/>
              <a:t>my zastavíme ………………………………………….</a:t>
            </a:r>
          </a:p>
          <a:p>
            <a:pPr marL="514350" indent="-514350">
              <a:buFont typeface="+mj-lt"/>
              <a:buAutoNum type="arabicPeriod"/>
            </a:pPr>
            <a:r>
              <a:rPr lang="cs-CZ" dirty="0" smtClean="0"/>
              <a:t>oni zastaví ………………………………………………</a:t>
            </a:r>
          </a:p>
          <a:p>
            <a:pPr marL="514350" indent="-514350">
              <a:buFont typeface="+mj-lt"/>
              <a:buAutoNum type="arabicPeriod"/>
            </a:pPr>
            <a:r>
              <a:rPr lang="cs-CZ" dirty="0" smtClean="0"/>
              <a:t>on bude číst ……………………………………………</a:t>
            </a:r>
          </a:p>
          <a:p>
            <a:pPr marL="514350" indent="-514350">
              <a:buFont typeface="+mj-lt"/>
              <a:buAutoNum type="arabicPeriod"/>
            </a:pPr>
            <a:r>
              <a:rPr lang="cs-CZ" dirty="0" smtClean="0"/>
              <a:t>já seběhnu ………………………………………………</a:t>
            </a:r>
          </a:p>
          <a:p>
            <a:pPr marL="514350" indent="-514350">
              <a:buFont typeface="+mj-lt"/>
              <a:buAutoNum type="arabicPeriod"/>
            </a:pPr>
            <a:r>
              <a:rPr lang="cs-CZ" dirty="0" smtClean="0"/>
              <a:t>ty ukážeš …………………………………………………</a:t>
            </a:r>
          </a:p>
          <a:p>
            <a:pPr marL="514350" indent="-514350">
              <a:buFont typeface="+mj-lt"/>
              <a:buAutoNum type="arabicPeriod"/>
            </a:pPr>
            <a:r>
              <a:rPr lang="cs-CZ" dirty="0" smtClean="0"/>
              <a:t>budeš vyprávět ………………………………………..</a:t>
            </a:r>
          </a:p>
          <a:p>
            <a:pPr marL="514350" indent="-514350">
              <a:buFont typeface="+mj-lt"/>
              <a:buAutoNum type="arabicPeriod"/>
            </a:pPr>
            <a:r>
              <a:rPr lang="cs-CZ" dirty="0" smtClean="0"/>
              <a:t>koupila jsem si …………………………………………</a:t>
            </a:r>
          </a:p>
          <a:p>
            <a:pPr marL="514350" indent="-514350">
              <a:buFont typeface="+mj-lt"/>
              <a:buAutoNum type="arabicPeriod"/>
            </a:pPr>
            <a:r>
              <a:rPr lang="cs-CZ" dirty="0" smtClean="0"/>
              <a:t>skákali jste ……………………………………………….</a:t>
            </a:r>
          </a:p>
          <a:p>
            <a:pPr marL="514350" indent="-514350">
              <a:buFont typeface="+mj-lt"/>
              <a:buAutoNum type="arabicPeriod"/>
            </a:pPr>
            <a:r>
              <a:rPr lang="cs-CZ" dirty="0" smtClean="0"/>
              <a:t>koupali se …………………………………………………</a:t>
            </a:r>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p:txBody>
          <a:bodyPr/>
          <a:lstStyle/>
          <a:p>
            <a:r>
              <a:rPr lang="cs-CZ" dirty="0" smtClean="0"/>
              <a:t>Text – vlastní tvorba autora.</a:t>
            </a:r>
            <a:endParaRPr lang="cs-CZ"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90</TotalTime>
  <Words>391</Words>
  <Application>Microsoft Office PowerPoint</Application>
  <PresentationFormat>Předvádění na obrazovce (4:3)</PresentationFormat>
  <Paragraphs>115</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Tok</vt:lpstr>
      <vt:lpstr> </vt:lpstr>
      <vt:lpstr>Anotace</vt:lpstr>
      <vt:lpstr>U sloves určujeme</vt:lpstr>
      <vt:lpstr>Z uvedených tvarů vyberte ty, které patří k časování slovesa smát se v  minulém čase.</vt:lpstr>
      <vt:lpstr>Doplňte. Dejte do minulého času.</vt:lpstr>
      <vt:lpstr>Vyznačte slovesa v minulém čase. U všech sloves označte předpony.</vt:lpstr>
      <vt:lpstr>Roztřiďte podstatná jména rodu ženského podle vzorů. Spojte je s příslušným obrázkem.</vt:lpstr>
      <vt:lpstr>Tvořte zadané tvary podstatných jmen.</vt:lpstr>
      <vt:lpstr>Určete u sloves osobu, číslo a čas. </vt:lpstr>
      <vt:lpstr>Citace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Ladislav Charvát</dc:creator>
  <cp:lastModifiedBy>Martin Králík</cp:lastModifiedBy>
  <cp:revision>22</cp:revision>
  <dcterms:created xsi:type="dcterms:W3CDTF">2012-02-13T13:51:24Z</dcterms:created>
  <dcterms:modified xsi:type="dcterms:W3CDTF">2012-03-28T14:20:03Z</dcterms:modified>
</cp:coreProperties>
</file>