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7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2" autoAdjust="0"/>
    <p:restoredTop sz="94660"/>
  </p:normalViewPr>
  <p:slideViewPr>
    <p:cSldViewPr>
      <p:cViewPr>
        <p:scale>
          <a:sx n="80" d="100"/>
          <a:sy n="80" d="100"/>
        </p:scale>
        <p:origin x="-1134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440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93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632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93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107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952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318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89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919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880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1939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6AF14-5F76-4AE7-9A04-EBE2076EA784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C430C-FEAF-4691-A43D-56638E0C72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961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antisemitismus&amp;source=images&amp;cd=&amp;cad=rja&amp;docid=DYy68fg781S9EM&amp;tbnid=EI0l5JxosCUYJM:&amp;ved=0CAUQjRw&amp;url=http://www.ztis.cz/rubrika/antisemitismus/clanek/pocet-antisemitskych-utoku-ve-svete-poklesl-vzrost&amp;ei=MooAUoKJDIHUswbgsIHQBA&amp;bvm=bv.50310824,d.Yms&amp;psig=AFQjCNEQmEHaabhPJ942cmhV_WOw26vYxA&amp;ust=1375853450603926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9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8.jpeg"/><Relationship Id="rId5" Type="http://schemas.openxmlformats.org/officeDocument/2006/relationships/hyperlink" Target="http://www.google.cz/url?sa=i&amp;rct=j&amp;q=&amp;source=images&amp;cd=&amp;cad=rja&amp;docid=l12q4qZcR0fdpM&amp;tbnid=ty8kNY88GWgETM:&amp;ved=0CAUQjRw&amp;url=http://www.ztis.cz/rubrika/antisemitismus/clanek/americky-kandidat-do-senatu-vede-na-facebooku-anti&amp;ei=eCW0UfPXJsX-OdbvgOgB&amp;v6u=http://s-v6exp1-v4.metric.gstatic.com/gen_204?ip=83.208.112.239&amp;ts=1370760344137128&amp;auth=f72h3tkbxfmfopabvh5uqtxvmg3pmqeb&amp;rndm=0.5402960511604912&amp;v6s=2&amp;v6t=19642&amp;bvm=bv.47534661,d.ZGU&amp;psig=AFQjCNFnnniVXRft_k_1-vZlDfbwKWTTmA&amp;ust=1370846744171607" TargetMode="External"/><Relationship Id="rId10" Type="http://schemas.openxmlformats.org/officeDocument/2006/relationships/hyperlink" Target="http://www.google.cz/url?sa=i&amp;rct=j&amp;q=antisemitismus&amp;source=images&amp;cd=&amp;cad=rja&amp;docid=FlJ6flmxlV-hwM&amp;tbnid=cyhLpEbwdfQKiM:&amp;ved=0CAUQjRw&amp;url=http://www.divadlohudby.cz/vystava/zid-je-vzdy-nosem---1.html&amp;ei=aooAUsyAHcXusgaskoGgAg&amp;bvm=bv.50310824,d.Yms&amp;psig=AFQjCNEQmEHaabhPJ942cmhV_WOw26vYxA&amp;ust=1375853450603926" TargetMode="External"/><Relationship Id="rId4" Type="http://schemas.microsoft.com/office/2007/relationships/hdphoto" Target="../media/hdphoto1.wdp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hyperlink" Target="http://2.bp.blogspot.com/-EYCdNIc-Mek/T-Kmr9mC7hI/AAAAAAAABC0/CQig5I9DKs4/s1600/alfred20dreyfus-big.jpg" TargetMode="Externa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2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hyperlink" Target="http://upload.wikimedia.org/wikipedia/commons/4/4a/Iles-salut.png" TargetMode="Externa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hyperlink" Target="http://de.esterhazy.net/index.php/Datei:Ferdinand_Walsin-Esterh%C3%A1zy.jpg" TargetMode="Externa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f/f7/Emile_Zola.jpg" TargetMode="External"/><Relationship Id="rId5" Type="http://schemas.openxmlformats.org/officeDocument/2006/relationships/image" Target="../media/image14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4.jpeg"/><Relationship Id="rId7" Type="http://schemas.openxmlformats.org/officeDocument/2006/relationships/hyperlink" Target="http://www.google.cz/url?sa=i&amp;rct=j&amp;q=ane%C5%BEka+hr%C5%AFzov%C3%A1&amp;source=images&amp;cd=&amp;cad=rja&amp;docid=nLGb3b4RU3rrBM&amp;tbnid=p1UGx351rnpwnM:&amp;ved=0CAUQjRw&amp;url=http://vera-tydlitatova.eblog.cz/tak-nam-zabili-anezku&amp;ei=yb0DUrXhIorIsgaPrIDgAQ&amp;bvm=bv.50500085,d.Yms&amp;psig=AFQjCNEPfE1dp_zxy6JaizE0giDGipADAg&amp;ust=1376063284389397" TargetMode="External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19.png"/><Relationship Id="rId5" Type="http://schemas.openxmlformats.org/officeDocument/2006/relationships/hyperlink" Target="//upload.wikimedia.org/wikipedia/commons/2/28/Symbolick%C3%BD_hrob_Ane%C5%BEky_Hr%C5%AFzov%C3%A9.jpeg" TargetMode="External"/><Relationship Id="rId10" Type="http://schemas.openxmlformats.org/officeDocument/2006/relationships/image" Target="../media/image18.gif"/><Relationship Id="rId4" Type="http://schemas.microsoft.com/office/2007/relationships/hdphoto" Target="../media/hdphoto1.wdp"/><Relationship Id="rId9" Type="http://schemas.openxmlformats.org/officeDocument/2006/relationships/hyperlink" Target="http://www.google.cz/url?sa=i&amp;rct=j&amp;q=poln%C3%A1+hilsneri%C3%A1da&amp;source=images&amp;cd=&amp;cad=rja&amp;docid=9zEhAeau7jvfpM&amp;tbnid=chRd4dkrksFlHM:&amp;ved=0CAUQjRw&amp;url=http://www.holocaust.cz/cz/resources/jcom/polna&amp;ei=z7wDUvnyPIPWtAa3kYCICQ&amp;bvm=bv.50500085,d.Yms&amp;psig=AFQjCNFhEB3j2vltYshGcVrNO6rk0FRuCA&amp;ust=1376063040770525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4.jpeg"/><Relationship Id="rId7" Type="http://schemas.openxmlformats.org/officeDocument/2006/relationships/hyperlink" Target="http://en.wikipedia.org/wiki/File:MasarykFotoPrvniPoselstviTGM.jpg" TargetMode="External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hyperlink" Target="http://upload.wikimedia.org/wikipedia/commons/e/e1/JUDr._Karel_Baxa.jpg" TargetMode="Externa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hyperlink" Target="http://commons.wikimedia.org/wiki/File:Karikatura_z_doby_hilsneri%C3%A1dy.JPG" TargetMode="Externa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omea.cz/cz/zpravy/historicke-okenko-jan-werich-antisemitismus-se-narodil-z-blbosti" TargetMode="External"/><Relationship Id="rId13" Type="http://schemas.openxmlformats.org/officeDocument/2006/relationships/hyperlink" Target="http://cs.wikipedia.org/wiki/Hilsneri%C3%A1da" TargetMode="External"/><Relationship Id="rId3" Type="http://schemas.openxmlformats.org/officeDocument/2006/relationships/image" Target="../media/image4.jpeg"/><Relationship Id="rId7" Type="http://schemas.openxmlformats.org/officeDocument/2006/relationships/hyperlink" Target="http://www.ztis.cz/rubrika/antisemitismus/clanek/pocet-antisemitskych-utoku-ve-svete-poklesl-vzrost" TargetMode="External"/><Relationship Id="rId12" Type="http://schemas.openxmlformats.org/officeDocument/2006/relationships/hyperlink" Target="http://olin.pise.cz/12-soa.html" TargetMode="External"/><Relationship Id="rId2" Type="http://schemas.openxmlformats.org/officeDocument/2006/relationships/hyperlink" Target="http://www.besseres-europa.eu/wp-content/uploads/2012/09/antisemitismus.jpeg" TargetMode="External"/><Relationship Id="rId16" Type="http://schemas.openxmlformats.org/officeDocument/2006/relationships/hyperlink" Target="http://www.zlate-mince.cz/CRM_Masaryk.ht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ztis.cz/rubrika/antisemitismus/clanek/americky-kandidat-do-senatu-vede-na-facebooku-anti" TargetMode="External"/><Relationship Id="rId11" Type="http://schemas.openxmlformats.org/officeDocument/2006/relationships/hyperlink" Target="http://images.yourdictionary.com/devil-s-island" TargetMode="External"/><Relationship Id="rId5" Type="http://schemas.openxmlformats.org/officeDocument/2006/relationships/hyperlink" Target="http://www.besseres-europa.eu/2012/09/17/antisemitismus-defamation-spurensuche-einer-verleumdung/antisemitismus/" TargetMode="External"/><Relationship Id="rId15" Type="http://schemas.openxmlformats.org/officeDocument/2006/relationships/hyperlink" Target="http://www.geocaching.com/seek/cache_details.aspx?guid=612e88d5-2a8a-4c17-bc36-7ac0ad1f8df2" TargetMode="External"/><Relationship Id="rId10" Type="http://schemas.openxmlformats.org/officeDocument/2006/relationships/hyperlink" Target="http://www.vacationstogo.com/cruise_port/Devil's_Island__French_Guiana.cfm" TargetMode="External"/><Relationship Id="rId4" Type="http://schemas.microsoft.com/office/2007/relationships/hdphoto" Target="../media/hdphoto1.wdp"/><Relationship Id="rId9" Type="http://schemas.openxmlformats.org/officeDocument/2006/relationships/hyperlink" Target="http://m.ceskatelevize.cz/ct24/kalendarium/69670-dreyfusova-afera-zacala-nenapadne/" TargetMode="External"/><Relationship Id="rId14" Type="http://schemas.openxmlformats.org/officeDocument/2006/relationships/hyperlink" Target="http://cs.wikipedia.org/wiki/Soubor:Symbolick%C3%BD_hrob_Ane%C5%BEky_Hr%C5%AFzov%C3%A9.jpe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seres-europa.eu/wp-content/uploads/2012/09/antisemitismus.jpe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91" name="Group 4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08386370"/>
              </p:ext>
            </p:extLst>
          </p:nvPr>
        </p:nvGraphicFramePr>
        <p:xfrm>
          <a:off x="323850" y="2023533"/>
          <a:ext cx="8362950" cy="4639729"/>
        </p:xfrm>
        <a:graphic>
          <a:graphicData uri="http://schemas.openxmlformats.org/drawingml/2006/table">
            <a:tbl>
              <a:tblPr/>
              <a:tblGrid>
                <a:gridCol w="2132013"/>
                <a:gridCol w="6230937"/>
              </a:tblGrid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3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</a:t>
                      </a: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literatura (</a:t>
                      </a:r>
                      <a:r>
                        <a:rPr kumimoji="0" lang="cs-CZ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klíčová aktivita III/2)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Dreyfusova aféra a Hilsneriáda  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3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1002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Žáci se seznámí s oběma soudními procesy, načež prokáží schopnost najít jejich kořeny a argumenty doložit nebezpečí totalitních ideologií pro společnost.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55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12. 6. 2013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/>
          <p:nvPr/>
        </p:nvGrpSpPr>
        <p:grpSpPr>
          <a:xfrm>
            <a:off x="32380" y="404664"/>
            <a:ext cx="8883709" cy="1531420"/>
            <a:chOff x="-92650" y="483518"/>
            <a:chExt cx="8883709" cy="1531420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bdélník 7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73961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79512" y="6254580"/>
            <a:ext cx="3744416" cy="3771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rgbClr val="FFFF00"/>
                </a:solidFill>
              </a:rPr>
              <a:t>©Dušan Kráčmar 2013</a:t>
            </a:r>
            <a:endParaRPr lang="cs-CZ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40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33265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8352928" cy="475252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ZÁKLADNÍ POJMY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š</a:t>
            </a:r>
            <a:r>
              <a:rPr lang="cs-CZ" dirty="0" smtClean="0">
                <a:solidFill>
                  <a:srgbClr val="002060"/>
                </a:solidFill>
              </a:rPr>
              <a:t>lo o soudní procesy z Francie a Rakouska-Uherska z přelomu 19. a 20. století, které provázela rozsáhlá </a:t>
            </a:r>
            <a:r>
              <a:rPr lang="cs-CZ" b="1" dirty="0" smtClean="0">
                <a:solidFill>
                  <a:srgbClr val="002060"/>
                </a:solidFill>
              </a:rPr>
              <a:t>antisemitská kampaň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b="1" dirty="0">
                <a:solidFill>
                  <a:srgbClr val="002060"/>
                </a:solidFill>
              </a:rPr>
              <a:t>a</a:t>
            </a:r>
            <a:r>
              <a:rPr lang="cs-CZ" b="1" dirty="0" smtClean="0">
                <a:solidFill>
                  <a:srgbClr val="002060"/>
                </a:solidFill>
              </a:rPr>
              <a:t>ntisemitismus –</a:t>
            </a:r>
            <a:r>
              <a:rPr lang="cs-CZ" dirty="0" smtClean="0">
                <a:solidFill>
                  <a:srgbClr val="002060"/>
                </a:solidFill>
              </a:rPr>
              <a:t> ideologie hlásající nenávist vůči semitským etnikům (Židé, Arabové), obecně se pod tímto pojmem rozumí nenávist vůči Židům  </a:t>
            </a:r>
            <a:endParaRPr lang="cs-CZ" dirty="0" smtClean="0">
              <a:solidFill>
                <a:srgbClr val="0070C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67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33265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8352928" cy="47525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ZÁKLADNÍ POJMY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s</a:t>
            </a:r>
            <a:r>
              <a:rPr lang="cs-CZ" dirty="0" smtClean="0">
                <a:solidFill>
                  <a:srgbClr val="002060"/>
                </a:solidFill>
              </a:rPr>
              <a:t>tejně jako jiné totalitní ideologie (fašismus, komunismus) odvádí antisemitismus pozornost obyvatelstva od problémů hledáním a označením viníka – obětního beránka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v</a:t>
            </a:r>
            <a:r>
              <a:rPr lang="cs-CZ" dirty="0" smtClean="0">
                <a:solidFill>
                  <a:srgbClr val="002060"/>
                </a:solidFill>
              </a:rPr>
              <a:t> tomto případě jde o židy – jsou obviňováni z bohovraždy, celosvětového spiknutí s cílem o světovládu, rituálního vraždění, vykořisťování, lichvářství atd.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antisemitismus má tedy svou </a:t>
            </a:r>
            <a:r>
              <a:rPr lang="cs-CZ" b="1" dirty="0" smtClean="0">
                <a:solidFill>
                  <a:srgbClr val="002060"/>
                </a:solidFill>
              </a:rPr>
              <a:t>náboženskou, rasovou i politickou či sociální podobu     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6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33265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8352928" cy="475252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ZÁKLADNÍ POJMY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počátky antisemitismu sahají až k počátku našeho letopočtu a souvisí např. s výkladem některých částí křesťanského </a:t>
            </a:r>
            <a:r>
              <a:rPr lang="cs-CZ" b="1" dirty="0" smtClean="0">
                <a:solidFill>
                  <a:srgbClr val="002060"/>
                </a:solidFill>
              </a:rPr>
              <a:t>Nového zákona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židé pak vytvořili uzavřenou komunitu žijící stranou od ostatní společnosti (ghetta)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v</a:t>
            </a:r>
            <a:r>
              <a:rPr lang="cs-CZ" dirty="0" smtClean="0">
                <a:solidFill>
                  <a:srgbClr val="002060"/>
                </a:solidFill>
              </a:rPr>
              <a:t> průběhu dějin se pak v návaznosti na politické a sociální problémy společnosti vzedmulo několik </a:t>
            </a:r>
            <a:r>
              <a:rPr lang="cs-CZ" b="1" dirty="0" smtClean="0">
                <a:solidFill>
                  <a:srgbClr val="002060"/>
                </a:solidFill>
              </a:rPr>
              <a:t>silných antisemitských vln</a:t>
            </a:r>
            <a:r>
              <a:rPr lang="cs-CZ" dirty="0" smtClean="0">
                <a:solidFill>
                  <a:srgbClr val="002060"/>
                </a:solidFill>
              </a:rPr>
              <a:t>, ve 20. století např. politika holocaustu fašistického Německa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dnešní antisemitismus se projevuje např. v zaujetí proti židovskému státu </a:t>
            </a:r>
            <a:r>
              <a:rPr lang="cs-CZ" b="1" dirty="0" smtClean="0">
                <a:solidFill>
                  <a:srgbClr val="002060"/>
                </a:solidFill>
              </a:rPr>
              <a:t>Izrael </a:t>
            </a:r>
            <a:r>
              <a:rPr lang="cs-CZ" dirty="0" smtClean="0">
                <a:solidFill>
                  <a:srgbClr val="002060"/>
                </a:solidFill>
              </a:rPr>
              <a:t>(tzv. antisionismus), především ze strany Arabů a jejich sympatizantů    </a:t>
            </a:r>
            <a:r>
              <a:rPr lang="cs-CZ" b="1" dirty="0" smtClean="0">
                <a:solidFill>
                  <a:srgbClr val="002060"/>
                </a:solidFill>
              </a:rPr>
              <a:t>     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8341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11760" y="5021098"/>
            <a:ext cx="4464495" cy="1326744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>
                <a:solidFill>
                  <a:srgbClr val="002060"/>
                </a:solidFill>
              </a:rPr>
              <a:t>Podoba propagandy německého, slovenského i českého antisemitismu zůstává v toku času neměnná…</a:t>
            </a:r>
            <a:endParaRPr lang="cs-CZ" sz="2400" dirty="0">
              <a:solidFill>
                <a:srgbClr val="002060"/>
              </a:solidFill>
            </a:endParaRPr>
          </a:p>
        </p:txBody>
      </p:sp>
      <p:pic>
        <p:nvPicPr>
          <p:cNvPr id="5" name="Picture 2" descr="http://www.ztis.cz/files/images/2012/05/25/thumbs/EwigerJudeFilm_jpg_1100x690_q85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120" y="1961334"/>
            <a:ext cx="17111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is.muni.cz/do/1499/el/estud/praf/js09/dejiny/web/img/09/3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25336"/>
            <a:ext cx="167293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ztis.cz/files/images/2012/04/20/thumbs/anti-semitic_graffiti_in_Bratislava_jpg_1100x690_q85.jpg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"/>
          <a:stretch/>
        </p:blipFill>
        <p:spPr bwMode="auto">
          <a:xfrm>
            <a:off x="124147" y="4946005"/>
            <a:ext cx="2137501" cy="158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divadlohudby.cz/virtualimage/330x220/data/Image/galerie/okurky2-1.jpg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0" r="9018"/>
          <a:stretch/>
        </p:blipFill>
        <p:spPr bwMode="auto">
          <a:xfrm>
            <a:off x="7030570" y="4946005"/>
            <a:ext cx="2026252" cy="159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lakaty-derjude-ds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598" y="1759555"/>
            <a:ext cx="4154037" cy="290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06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0153" y="1268760"/>
            <a:ext cx="8352928" cy="475252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POLITICKÁ CHARAKTERISTIKA DOBY VE FRANCII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p</a:t>
            </a:r>
            <a:r>
              <a:rPr lang="cs-CZ" dirty="0" smtClean="0">
                <a:solidFill>
                  <a:srgbClr val="002060"/>
                </a:solidFill>
              </a:rPr>
              <a:t>o neúspěšných demokratizačních snahách v roce 1848 nastává doba diktatury Napoleona III. (synovce Napoleona Bonaparte), která končí až porážkou Francie ve válce s jednotícím se Německem v roce 1870, Francie se stává republikou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následují silné sociální nepokoje, společnost sympatizuje se socialisty a anarchisty (např. dvouměsíční vláda Komuny v Paříži roku 1871)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r</a:t>
            </a:r>
            <a:r>
              <a:rPr lang="cs-CZ" dirty="0" smtClean="0">
                <a:solidFill>
                  <a:srgbClr val="002060"/>
                </a:solidFill>
              </a:rPr>
              <a:t>ostou rozdíly mezi bohatými a chudými, společnost je roztříštěná, plná skandálů, naopak se začíná  sjednocovat dělnické hnutí      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01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5117951" cy="537321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PRŮBĚH AFÉRY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15. 10. 1894 byl francouzský důstojník židovského původu </a:t>
            </a:r>
            <a:r>
              <a:rPr lang="cs-CZ" b="1" dirty="0" smtClean="0">
                <a:solidFill>
                  <a:srgbClr val="002060"/>
                </a:solidFill>
              </a:rPr>
              <a:t>Alfréd Dreyfus </a:t>
            </a:r>
            <a:r>
              <a:rPr lang="cs-CZ" dirty="0" smtClean="0">
                <a:solidFill>
                  <a:srgbClr val="002060"/>
                </a:solidFill>
              </a:rPr>
              <a:t>zatčen  a obviněn ze špionáže ve prospěch Německa, největšího rivala Francie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stalo se tak na základě dopisu adresovaného německé ambasádě (informace o dělostřeleckých jednotkách, parametrech děl atd.), jehož autorství bylo grafologickým rozborem </a:t>
            </a:r>
            <a:r>
              <a:rPr lang="cs-CZ" b="1" dirty="0" smtClean="0">
                <a:solidFill>
                  <a:srgbClr val="002060"/>
                </a:solidFill>
              </a:rPr>
              <a:t>mylně</a:t>
            </a:r>
            <a:r>
              <a:rPr lang="cs-CZ" dirty="0" smtClean="0">
                <a:solidFill>
                  <a:srgbClr val="002060"/>
                </a:solidFill>
              </a:rPr>
              <a:t> přiřknuto A. Dreyfusovi, proti němuž byly následně vykonstruovány další důkazy a falešná svědectví 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2.bp.blogspot.com/-EYCdNIc-Mek/T-Kmr9mC7hI/AAAAAAAABC0/CQig5I9DKs4/s640/alfred20dreyfus-big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461" y="2276872"/>
            <a:ext cx="3312368" cy="329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37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7920880" cy="237626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PRŮBĚH AFÉRY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p</a:t>
            </a:r>
            <a:r>
              <a:rPr lang="cs-CZ" dirty="0" smtClean="0">
                <a:solidFill>
                  <a:srgbClr val="002060"/>
                </a:solidFill>
              </a:rPr>
              <a:t>od vlivem velké vlny antisemitismu, jíž se případ stal symbolem, byl už v prosinci 1894 Dreyfus odsouzen za velezradu k </a:t>
            </a:r>
            <a:r>
              <a:rPr lang="cs-CZ" b="1" dirty="0" smtClean="0">
                <a:solidFill>
                  <a:srgbClr val="002060"/>
                </a:solidFill>
              </a:rPr>
              <a:t>doživotnímu vyhnanství na Ďábelském ostrově u břehů Jižní Ameriky</a:t>
            </a:r>
            <a:r>
              <a:rPr lang="cs-CZ" dirty="0" smtClean="0">
                <a:solidFill>
                  <a:srgbClr val="002060"/>
                </a:solidFill>
              </a:rPr>
              <a:t>, kde měla Francie svou trestaneckou kolonii pro těžké zločince </a:t>
            </a:r>
          </a:p>
        </p:txBody>
      </p:sp>
      <p:pic>
        <p:nvPicPr>
          <p:cNvPr id="2050" name="Picture 2" descr="File:Iles-salut.pn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23" r="65897"/>
          <a:stretch/>
        </p:blipFill>
        <p:spPr bwMode="auto">
          <a:xfrm>
            <a:off x="1115616" y="4128706"/>
            <a:ext cx="2390242" cy="244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2.bp.blogspot.com/_b-Xl2Z3ZpYg/S5U-zQVxy7I/AAAAAAAAAUY/uucQ_O2epD8/s400/devil%27s+island+ruin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747" y="4005064"/>
            <a:ext cx="3810000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38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-10764" y="1484784"/>
            <a:ext cx="9047260" cy="266429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PRŮBĚH AFÉRY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francouzskou společnost vyhrocený spor zcela rozdělil na dvě části, jednu, která viděla v Dreyfusovi viníka představujícího židovského zrádce a druhou, jež v něm spatřovala nevinnou oběť antisemitských projevů společnosti</a:t>
            </a:r>
          </a:p>
        </p:txBody>
      </p:sp>
      <p:pic>
        <p:nvPicPr>
          <p:cNvPr id="6146" name="Picture 2" descr="http://de.esterhazy.net/images/thumb/c/c7/Ferdinand_Walsin-Esterh%C3%A1zy.jpg/250px-Ferdinand_Walsin-Esterh%C3%A1zy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469" y="4175390"/>
            <a:ext cx="1621008" cy="206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29669" y="4175390"/>
            <a:ext cx="7200800" cy="24939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v roce 1896 pak našel šéf kontrašpionážního oddělení Picquart </a:t>
            </a:r>
            <a:r>
              <a:rPr lang="cs-CZ" b="1" dirty="0" smtClean="0">
                <a:solidFill>
                  <a:srgbClr val="002060"/>
                </a:solidFill>
              </a:rPr>
              <a:t>skutečného viníka </a:t>
            </a:r>
            <a:r>
              <a:rPr lang="cs-CZ" dirty="0" smtClean="0">
                <a:solidFill>
                  <a:srgbClr val="002060"/>
                </a:solidFill>
              </a:rPr>
              <a:t>v </a:t>
            </a:r>
            <a:r>
              <a:rPr lang="cs-CZ" b="1" dirty="0" smtClean="0">
                <a:solidFill>
                  <a:srgbClr val="002060"/>
                </a:solidFill>
              </a:rPr>
              <a:t>důstojníku Esterházym</a:t>
            </a:r>
            <a:r>
              <a:rPr lang="cs-CZ" dirty="0" smtClean="0">
                <a:solidFill>
                  <a:srgbClr val="002060"/>
                </a:solidFill>
              </a:rPr>
              <a:t>, Picquartovi </a:t>
            </a:r>
            <a:r>
              <a:rPr lang="cs-CZ" b="1" dirty="0" smtClean="0">
                <a:solidFill>
                  <a:srgbClr val="002060"/>
                </a:solidFill>
              </a:rPr>
              <a:t>nadřízení však rozhodli vyšetřování zastavit </a:t>
            </a:r>
            <a:r>
              <a:rPr lang="cs-CZ" dirty="0" smtClean="0">
                <a:solidFill>
                  <a:srgbClr val="002060"/>
                </a:solidFill>
              </a:rPr>
              <a:t>a odmítli revizi procesu s Dreyfusem       </a:t>
            </a:r>
          </a:p>
        </p:txBody>
      </p:sp>
    </p:spTree>
    <p:extLst>
      <p:ext uri="{BB962C8B-B14F-4D97-AF65-F5344CB8AC3E}">
        <p14:creationId xmlns:p14="http://schemas.microsoft.com/office/powerpoint/2010/main" val="354456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9047260" cy="280831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PRŮBĚH AFÉRY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c</a:t>
            </a:r>
            <a:r>
              <a:rPr lang="cs-CZ" dirty="0" smtClean="0">
                <a:solidFill>
                  <a:srgbClr val="002060"/>
                </a:solidFill>
              </a:rPr>
              <a:t>elospolečenská diskuse však pokračovala, na stranu Dreyfuse se přidala celá řada osobností veřejné života, např. Marcel Proust, Anatole France a především pak </a:t>
            </a:r>
            <a:r>
              <a:rPr lang="cs-CZ" b="1" dirty="0" smtClean="0">
                <a:solidFill>
                  <a:srgbClr val="002060"/>
                </a:solidFill>
              </a:rPr>
              <a:t>Emil Zola</a:t>
            </a:r>
            <a:r>
              <a:rPr lang="cs-CZ" dirty="0" smtClean="0">
                <a:solidFill>
                  <a:srgbClr val="002060"/>
                </a:solidFill>
              </a:rPr>
              <a:t>, jedna z nejvýznamnějších postav francouzské literatury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t</a:t>
            </a:r>
            <a:r>
              <a:rPr lang="cs-CZ" dirty="0" smtClean="0">
                <a:solidFill>
                  <a:srgbClr val="002060"/>
                </a:solidFill>
              </a:rPr>
              <a:t>en v roce 1898 uveřejnil v novinách </a:t>
            </a:r>
            <a:r>
              <a:rPr lang="cs-CZ" b="1" dirty="0" smtClean="0">
                <a:solidFill>
                  <a:srgbClr val="002060"/>
                </a:solidFill>
              </a:rPr>
              <a:t>otevřený dopis prezidentu republiky </a:t>
            </a:r>
            <a:r>
              <a:rPr lang="cs-CZ" dirty="0" smtClean="0">
                <a:solidFill>
                  <a:srgbClr val="002060"/>
                </a:solidFill>
              </a:rPr>
              <a:t>s názvem „Žaluji!“ v němž vyzývá k novému soudnímu procesu před zraky veřejnosti </a:t>
            </a:r>
          </a:p>
        </p:txBody>
      </p:sp>
      <p:pic>
        <p:nvPicPr>
          <p:cNvPr id="6" name="Picture 2" descr="http://upload.wikimedia.org/wikipedia/commons/b/b4/J_accus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20059"/>
            <a:ext cx="2088232" cy="277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ile:Emile Zola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70699"/>
            <a:ext cx="2160240" cy="268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89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9047260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ZÁVĚR A DŮSLEDKY AFÉRY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pro část rozpolcené společnosti byl Zola hrdinou, pro další část však zrádcem, dokonce byl odsouzen k pokutě a ročnímu vězení, před kterým musel uprchnout do Londýna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i přesto se mu podařilo celý případ znovu otevřít, Dreyfus byl deportován zpět do </a:t>
            </a:r>
            <a:r>
              <a:rPr lang="cs-CZ" dirty="0">
                <a:solidFill>
                  <a:srgbClr val="002060"/>
                </a:solidFill>
              </a:rPr>
              <a:t>F</a:t>
            </a:r>
            <a:r>
              <a:rPr lang="cs-CZ" dirty="0" smtClean="0">
                <a:solidFill>
                  <a:srgbClr val="002060"/>
                </a:solidFill>
              </a:rPr>
              <a:t>rancie,  nejprve znovu uznán vinným a odsouzen k deseti letům vězení, vzápětí mu byla prezidentem </a:t>
            </a:r>
            <a:r>
              <a:rPr lang="cs-CZ" dirty="0">
                <a:solidFill>
                  <a:srgbClr val="002060"/>
                </a:solidFill>
              </a:rPr>
              <a:t>L</a:t>
            </a:r>
            <a:r>
              <a:rPr lang="cs-CZ" dirty="0" smtClean="0">
                <a:solidFill>
                  <a:srgbClr val="002060"/>
                </a:solidFill>
              </a:rPr>
              <a:t>oubetem udělena milost, ale </a:t>
            </a:r>
            <a:r>
              <a:rPr lang="cs-CZ" b="1" dirty="0" smtClean="0">
                <a:solidFill>
                  <a:srgbClr val="002060"/>
                </a:solidFill>
              </a:rPr>
              <a:t>plně rehabilitován </a:t>
            </a:r>
            <a:r>
              <a:rPr lang="cs-CZ" dirty="0" smtClean="0">
                <a:solidFill>
                  <a:srgbClr val="002060"/>
                </a:solidFill>
              </a:rPr>
              <a:t>(prohlášen za nevinného) byl až v roce </a:t>
            </a:r>
            <a:r>
              <a:rPr lang="cs-CZ" b="1" dirty="0" smtClean="0">
                <a:solidFill>
                  <a:srgbClr val="002060"/>
                </a:solidFill>
              </a:rPr>
              <a:t>1906</a:t>
            </a:r>
            <a:r>
              <a:rPr lang="cs-CZ" dirty="0" smtClean="0">
                <a:solidFill>
                  <a:srgbClr val="002060"/>
                </a:solidFill>
              </a:rPr>
              <a:t> a následně se vrátil do armády, kde sloužil i za první světové války, zemřel v roce 1935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s</a:t>
            </a:r>
            <a:r>
              <a:rPr lang="cs-CZ" dirty="0" smtClean="0">
                <a:solidFill>
                  <a:srgbClr val="002060"/>
                </a:solidFill>
              </a:rPr>
              <a:t>kutečný viník – major Esterterházy, utekl v roce 1898 do Velké Británie, kde žil až do smrti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a</a:t>
            </a:r>
            <a:r>
              <a:rPr lang="cs-CZ" dirty="0" smtClean="0">
                <a:solidFill>
                  <a:srgbClr val="002060"/>
                </a:solidFill>
              </a:rPr>
              <a:t>rmáda se po tomto procesu dostala pod větší kontrolu veřejnosti, oslabena byla pozice katolické církve, která se stavěla protižidovsky</a:t>
            </a:r>
          </a:p>
        </p:txBody>
      </p:sp>
    </p:spTree>
    <p:extLst>
      <p:ext uri="{BB962C8B-B14F-4D97-AF65-F5344CB8AC3E}">
        <p14:creationId xmlns:p14="http://schemas.microsoft.com/office/powerpoint/2010/main" val="124189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9047260" cy="475252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POLITICKÁ CHARAKTERISTIKA DOBY V RAKOUSKU -  UHERSKU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j</a:t>
            </a:r>
            <a:r>
              <a:rPr lang="cs-CZ" dirty="0" smtClean="0">
                <a:solidFill>
                  <a:srgbClr val="002060"/>
                </a:solidFill>
              </a:rPr>
              <a:t>iž od revolučního roku 1848 je na trůnu František Josef I.  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m</a:t>
            </a:r>
            <a:r>
              <a:rPr lang="cs-CZ" dirty="0" smtClean="0">
                <a:solidFill>
                  <a:srgbClr val="002060"/>
                </a:solidFill>
              </a:rPr>
              <a:t>nohonárodnostní Rakouská monarchie pod vládou Habsburků je od roku 1867 rozdělena na dvě části, když si po porážce s jednotícím se Německem vydobyli své „zrovnoprávnění“ s Němci (Rakušany) obyvatelé maďarské národnosti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o stejné zrovnoprávnění se neúspěšně snaží desítky let i Češi, přesto však lze říci že se </a:t>
            </a:r>
            <a:r>
              <a:rPr lang="cs-CZ" b="1" dirty="0" smtClean="0">
                <a:solidFill>
                  <a:srgbClr val="002060"/>
                </a:solidFill>
              </a:rPr>
              <a:t>česká společnost </a:t>
            </a:r>
            <a:r>
              <a:rPr lang="cs-CZ" dirty="0" smtClean="0">
                <a:solidFill>
                  <a:srgbClr val="002060"/>
                </a:solidFill>
              </a:rPr>
              <a:t>v této době </a:t>
            </a:r>
            <a:r>
              <a:rPr lang="cs-CZ" b="1" dirty="0" smtClean="0">
                <a:solidFill>
                  <a:srgbClr val="002060"/>
                </a:solidFill>
              </a:rPr>
              <a:t>rozvíjí</a:t>
            </a:r>
            <a:r>
              <a:rPr lang="cs-CZ" dirty="0" smtClean="0">
                <a:solidFill>
                  <a:srgbClr val="002060"/>
                </a:solidFill>
              </a:rPr>
              <a:t> – vznikají první politické strany (Mladočeši, Staročeši, sociální demokracie, agrárníci), sportovní (Sokol) a kulturní spolky atd. =</a:t>
            </a:r>
            <a:r>
              <a:rPr lang="cs-CZ" dirty="0" smtClean="0">
                <a:solidFill>
                  <a:srgbClr val="002060"/>
                </a:solidFill>
                <a:latin typeface="Times New Roman"/>
                <a:cs typeface="Times New Roman"/>
              </a:rPr>
              <a:t>˃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česká společnost se tak současně i vnitřně dělí </a:t>
            </a:r>
            <a:r>
              <a:rPr lang="cs-CZ" dirty="0" smtClean="0">
                <a:solidFill>
                  <a:srgbClr val="002060"/>
                </a:solidFill>
              </a:rPr>
              <a:t>(štěpí?)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p</a:t>
            </a:r>
            <a:r>
              <a:rPr lang="cs-CZ" dirty="0" smtClean="0">
                <a:solidFill>
                  <a:srgbClr val="002060"/>
                </a:solidFill>
              </a:rPr>
              <a:t>robíhá intenzivní </a:t>
            </a:r>
            <a:r>
              <a:rPr lang="cs-CZ" b="1" dirty="0" smtClean="0">
                <a:solidFill>
                  <a:srgbClr val="002060"/>
                </a:solidFill>
              </a:rPr>
              <a:t>boj o všeobecné a rovné volební právo, </a:t>
            </a:r>
            <a:r>
              <a:rPr lang="cs-CZ" dirty="0" smtClean="0">
                <a:solidFill>
                  <a:srgbClr val="002060"/>
                </a:solidFill>
              </a:rPr>
              <a:t>který byl v roce 1896 resp. 1905 alespoň z části úspěšný  </a:t>
            </a:r>
          </a:p>
        </p:txBody>
      </p:sp>
    </p:spTree>
    <p:extLst>
      <p:ext uri="{BB962C8B-B14F-4D97-AF65-F5344CB8AC3E}">
        <p14:creationId xmlns:p14="http://schemas.microsoft.com/office/powerpoint/2010/main" val="60088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9047260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PRŮBĚH PŘÍPADU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1. 4. 1899 byla v lese poblíž obce Polná na Českomoravské vrchovině u </a:t>
            </a:r>
            <a:r>
              <a:rPr lang="cs-CZ" dirty="0">
                <a:solidFill>
                  <a:srgbClr val="002060"/>
                </a:solidFill>
              </a:rPr>
              <a:t>J</a:t>
            </a:r>
            <a:r>
              <a:rPr lang="cs-CZ" dirty="0" smtClean="0">
                <a:solidFill>
                  <a:srgbClr val="002060"/>
                </a:solidFill>
              </a:rPr>
              <a:t>ihlavy nalezeno tělo brutálně zavražděné (škrcení, podřezání) Anežky Hrůzové – devatenáctileté </a:t>
            </a:r>
            <a:r>
              <a:rPr lang="cs-CZ" b="1" dirty="0" smtClean="0">
                <a:solidFill>
                  <a:srgbClr val="002060"/>
                </a:solidFill>
              </a:rPr>
              <a:t>katolické</a:t>
            </a:r>
            <a:r>
              <a:rPr lang="cs-CZ" dirty="0" smtClean="0">
                <a:solidFill>
                  <a:srgbClr val="002060"/>
                </a:solidFill>
              </a:rPr>
              <a:t> dívky   </a:t>
            </a:r>
          </a:p>
        </p:txBody>
      </p:sp>
      <p:pic>
        <p:nvPicPr>
          <p:cNvPr id="2052" name="Picture 4" descr="Soubor:Symbolický hrob Anežky Hrůzové.jpe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73991"/>
            <a:ext cx="2004883" cy="245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era-tydlitatova.eblog.cz/wp-content/uploads/eblog.cz/vera-tydlitatova/anezka.jp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00"/>
          <a:stretch/>
        </p:blipFill>
        <p:spPr bwMode="auto">
          <a:xfrm>
            <a:off x="3699717" y="4016866"/>
            <a:ext cx="1647825" cy="238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Skupina 5"/>
          <p:cNvGrpSpPr/>
          <p:nvPr/>
        </p:nvGrpSpPr>
        <p:grpSpPr>
          <a:xfrm>
            <a:off x="539552" y="4007516"/>
            <a:ext cx="2016226" cy="2453177"/>
            <a:chOff x="539552" y="4007516"/>
            <a:chExt cx="2016226" cy="2453177"/>
          </a:xfrm>
        </p:grpSpPr>
        <p:pic>
          <p:nvPicPr>
            <p:cNvPr id="2050" name="Picture 2" descr="http://www.holocaust.cz/web_data/icons/maps/jcom/polna.gif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4007516"/>
              <a:ext cx="2016224" cy="2453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" name="Skupina 3"/>
            <p:cNvGrpSpPr/>
            <p:nvPr/>
          </p:nvGrpSpPr>
          <p:grpSpPr>
            <a:xfrm>
              <a:off x="1547664" y="5812621"/>
              <a:ext cx="1008114" cy="648072"/>
              <a:chOff x="971599" y="2348880"/>
              <a:chExt cx="4024556" cy="2448272"/>
            </a:xfrm>
          </p:grpSpPr>
          <p:pic>
            <p:nvPicPr>
              <p:cNvPr id="2056" name="Picture 8" descr="Polná (Česko)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1599" y="2348880"/>
                <a:ext cx="4024556" cy="24482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Ovál 2"/>
              <p:cNvSpPr/>
              <p:nvPr/>
            </p:nvSpPr>
            <p:spPr>
              <a:xfrm>
                <a:off x="3037883" y="3839665"/>
                <a:ext cx="108012" cy="10801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7567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4" y="19388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6050821" cy="47525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PRŮBĚH PŘÍPADU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v</a:t>
            </a:r>
            <a:r>
              <a:rPr lang="cs-CZ" dirty="0" smtClean="0">
                <a:solidFill>
                  <a:srgbClr val="002060"/>
                </a:solidFill>
              </a:rPr>
              <a:t>zhledem ke způsobu smrti a k faktu, že k vraždě došlo na tzv. Bílou sobotu (součást křesťanských Velikonoc), objevilo se podezření na </a:t>
            </a:r>
            <a:r>
              <a:rPr lang="cs-CZ" b="1" dirty="0" smtClean="0">
                <a:solidFill>
                  <a:srgbClr val="002060"/>
                </a:solidFill>
              </a:rPr>
              <a:t>rituální vraždu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z ní byl na základě nepřímých důkazů obviněn </a:t>
            </a:r>
            <a:r>
              <a:rPr lang="cs-CZ" b="1" dirty="0" smtClean="0">
                <a:solidFill>
                  <a:srgbClr val="002060"/>
                </a:solidFill>
              </a:rPr>
              <a:t>Leopold Hilsner </a:t>
            </a:r>
            <a:r>
              <a:rPr lang="cs-CZ" dirty="0" smtClean="0">
                <a:solidFill>
                  <a:srgbClr val="002060"/>
                </a:solidFill>
              </a:rPr>
              <a:t>-  dvaceti dvouletý židovský mladík, velmi silný stoupenec židovské víry, z chudé rodiny, nepříliš vysoké inteligence    </a:t>
            </a:r>
          </a:p>
        </p:txBody>
      </p:sp>
      <p:pic>
        <p:nvPicPr>
          <p:cNvPr id="4098" name="Picture 2" descr="http://www.holocaust.cz/web_data/images/antisemitism/leopold_hilsner_pamflet_cz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2" t="19070" r="15461" b="21659"/>
          <a:stretch/>
        </p:blipFill>
        <p:spPr bwMode="auto">
          <a:xfrm>
            <a:off x="6318559" y="1844824"/>
            <a:ext cx="246984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15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96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6804248" cy="475252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PRŮBĚH PŘÍPADU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s</a:t>
            </a:r>
            <a:r>
              <a:rPr lang="cs-CZ" dirty="0" smtClean="0">
                <a:solidFill>
                  <a:srgbClr val="002060"/>
                </a:solidFill>
              </a:rPr>
              <a:t>tejně jako u Dreyfusovy aféry ve Francii, byl u nás tento případ ostře sledován, většina společnosti se jednoznačně stavěla za </a:t>
            </a:r>
            <a:r>
              <a:rPr lang="cs-CZ" b="1" dirty="0" smtClean="0">
                <a:solidFill>
                  <a:srgbClr val="002060"/>
                </a:solidFill>
              </a:rPr>
              <a:t>vinu Leopolda Hilsnera </a:t>
            </a:r>
            <a:r>
              <a:rPr lang="cs-CZ" dirty="0" smtClean="0">
                <a:solidFill>
                  <a:srgbClr val="002060"/>
                </a:solidFill>
              </a:rPr>
              <a:t>(např. pozdější prvorepublikový pražský primátor dr. Baxa)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n</a:t>
            </a:r>
            <a:r>
              <a:rPr lang="cs-CZ" dirty="0" smtClean="0">
                <a:solidFill>
                  <a:srgbClr val="002060"/>
                </a:solidFill>
              </a:rPr>
              <a:t>a Hilsnerovu stranu se však postavil </a:t>
            </a:r>
            <a:r>
              <a:rPr lang="cs-CZ" b="1" dirty="0" smtClean="0">
                <a:solidFill>
                  <a:srgbClr val="002060"/>
                </a:solidFill>
              </a:rPr>
              <a:t>Tomáš Garrigue Masaryk </a:t>
            </a:r>
            <a:r>
              <a:rPr lang="cs-CZ" dirty="0" smtClean="0">
                <a:solidFill>
                  <a:srgbClr val="002060"/>
                </a:solidFill>
              </a:rPr>
              <a:t>– poukázal na antisemitský ráz celého procesu a sklidil za to bouři nevole a nenávisti v celé české společnosti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     </a:t>
            </a:r>
          </a:p>
        </p:txBody>
      </p:sp>
      <p:pic>
        <p:nvPicPr>
          <p:cNvPr id="5122" name="Picture 2" descr="File:JUDr. Karel Baxa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893" y="1606621"/>
            <a:ext cx="1249741" cy="181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asarykFotoPrvniPoselstviTGM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820" y="3717032"/>
            <a:ext cx="1249741" cy="181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27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96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0" y="1196752"/>
            <a:ext cx="8676456" cy="47525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FF00"/>
                </a:solidFill>
              </a:rPr>
              <a:t>ZÁVĚR PŘÍPADU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n</a:t>
            </a:r>
            <a:r>
              <a:rPr lang="cs-CZ" dirty="0" smtClean="0">
                <a:solidFill>
                  <a:srgbClr val="002060"/>
                </a:solidFill>
              </a:rPr>
              <a:t>a základě nepřímých důkazů a smyšlených svědectví, i přes četné rozpory, byl Hilsner pod tlakem veřejnosti opakovaně </a:t>
            </a:r>
            <a:r>
              <a:rPr lang="cs-CZ" b="1" dirty="0" smtClean="0">
                <a:solidFill>
                  <a:srgbClr val="002060"/>
                </a:solidFill>
              </a:rPr>
              <a:t>odsouzen k trestu smrti</a:t>
            </a:r>
            <a:r>
              <a:rPr lang="cs-CZ" dirty="0" smtClean="0">
                <a:solidFill>
                  <a:srgbClr val="002060"/>
                </a:solidFill>
              </a:rPr>
              <a:t>, který byl následně změněn na doživotí a v roce 1918 mu poslední rakousko-uherský císař Karel I. udělil </a:t>
            </a:r>
            <a:r>
              <a:rPr lang="cs-CZ" b="1" dirty="0" smtClean="0">
                <a:solidFill>
                  <a:srgbClr val="002060"/>
                </a:solidFill>
              </a:rPr>
              <a:t>milost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Hilsner byl z vězení propuštěn s těžce podlomeným zdravím, </a:t>
            </a:r>
            <a:r>
              <a:rPr lang="cs-CZ" b="1" dirty="0" smtClean="0">
                <a:solidFill>
                  <a:srgbClr val="002060"/>
                </a:solidFill>
              </a:rPr>
              <a:t>rehabilitace se však nikdy nedočkal</a:t>
            </a:r>
            <a:r>
              <a:rPr lang="cs-CZ" dirty="0" smtClean="0">
                <a:solidFill>
                  <a:srgbClr val="002060"/>
                </a:solidFill>
              </a:rPr>
              <a:t>, zemřel v roce 1928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343145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33265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8352928" cy="576064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>
                <a:solidFill>
                  <a:srgbClr val="FFFF00"/>
                </a:solidFill>
              </a:rPr>
              <a:t>  SPOLEČNÉ RYSY                     ROZDÍLNÉ RYSY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79512" y="2315499"/>
            <a:ext cx="4176464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000" dirty="0">
                <a:solidFill>
                  <a:srgbClr val="002060"/>
                </a:solidFill>
              </a:rPr>
              <a:t>o</a:t>
            </a:r>
            <a:r>
              <a:rPr lang="cs-CZ" sz="2000" dirty="0" smtClean="0">
                <a:solidFill>
                  <a:srgbClr val="002060"/>
                </a:solidFill>
              </a:rPr>
              <a:t>ba procesy se staly živnou půdou pro antisemitismus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000" dirty="0">
                <a:solidFill>
                  <a:srgbClr val="002060"/>
                </a:solidFill>
              </a:rPr>
              <a:t>n</a:t>
            </a:r>
            <a:r>
              <a:rPr lang="cs-CZ" sz="2000" dirty="0" smtClean="0">
                <a:solidFill>
                  <a:srgbClr val="002060"/>
                </a:solidFill>
              </a:rPr>
              <a:t>a obranu obviněných se proti mínění velké části veřejnosti postavili známé osobnosti – např. Emil Zola a T. G. Masaryk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000" dirty="0">
                <a:solidFill>
                  <a:srgbClr val="002060"/>
                </a:solidFill>
              </a:rPr>
              <a:t>v</a:t>
            </a:r>
            <a:r>
              <a:rPr lang="cs-CZ" sz="2000" dirty="0" smtClean="0">
                <a:solidFill>
                  <a:srgbClr val="002060"/>
                </a:solidFill>
              </a:rPr>
              <a:t> obou procesech sehrála nemalou roli katolická církev vyhraňující se vůči judaismu  </a:t>
            </a: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4690268" y="2315499"/>
            <a:ext cx="4104456" cy="4550497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zatímco Dreyfusova nevina byla jasně prokázána a byl odhalen skutečný viník, v případě vraždy Anežky Hrůzové se vrah nikdy nenašel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</a:rPr>
              <a:t>v</a:t>
            </a:r>
            <a:r>
              <a:rPr lang="cs-CZ" dirty="0" smtClean="0">
                <a:solidFill>
                  <a:srgbClr val="002060"/>
                </a:solidFill>
              </a:rPr>
              <a:t> důsledku toho nebyl Hilsner nikdy rehabilitován na rozdíl od Dreyfuse, který byl za svou vojenskou činnost dokonce vyznamenán francouzským Řádem čestné legie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Zatímco francouzská společnost byla v procesu rozdělena na dvě přibližně stejně velké strany, česká se většinově stavěla na za vinu </a:t>
            </a:r>
            <a:r>
              <a:rPr lang="cs-CZ" dirty="0">
                <a:solidFill>
                  <a:srgbClr val="002060"/>
                </a:solidFill>
              </a:rPr>
              <a:t>L</a:t>
            </a:r>
            <a:r>
              <a:rPr lang="cs-CZ" dirty="0" smtClean="0">
                <a:solidFill>
                  <a:srgbClr val="002060"/>
                </a:solidFill>
              </a:rPr>
              <a:t>eopolda Hilsnera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>
              <a:solidFill>
                <a:srgbClr val="002060"/>
              </a:solidFill>
            </a:endParaRPr>
          </a:p>
        </p:txBody>
      </p:sp>
      <p:pic>
        <p:nvPicPr>
          <p:cNvPr id="6146" name="Picture 2" descr="http://upload.wikimedia.org/wikipedia/commons/thumb/c/cc/Karikatura_z_doby_hilsneri%C3%A1dy.JPG/330px-Karikatura_z_doby_hilsneri%C3%A1dy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99" y="5362595"/>
            <a:ext cx="31432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39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33265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8352928" cy="57606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ZÁVĚR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79512" y="2315499"/>
            <a:ext cx="8424936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o</a:t>
            </a:r>
            <a:r>
              <a:rPr lang="cs-CZ" sz="2800" dirty="0" smtClean="0">
                <a:solidFill>
                  <a:srgbClr val="002060"/>
                </a:solidFill>
              </a:rPr>
              <a:t>ba případy dobře ilustrují antisemitské nálady, které byly v 19. století typické pro celou Evropu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>
                <a:solidFill>
                  <a:srgbClr val="002060"/>
                </a:solidFill>
              </a:rPr>
              <a:t>p</a:t>
            </a:r>
            <a:r>
              <a:rPr lang="cs-CZ" sz="2800" b="1" dirty="0" smtClean="0">
                <a:solidFill>
                  <a:srgbClr val="002060"/>
                </a:solidFill>
              </a:rPr>
              <a:t>o dalších zkušenostech se náboženskými, rasovými, sociálními a dalšími předsudky ve 20. století se nyní, v 21. století, ukazuje boj proti těmto předsudkům jako jednou z klíčových otázek dalších osudů lidstva….  </a:t>
            </a:r>
          </a:p>
        </p:txBody>
      </p:sp>
    </p:spTree>
    <p:extLst>
      <p:ext uri="{BB962C8B-B14F-4D97-AF65-F5344CB8AC3E}">
        <p14:creationId xmlns:p14="http://schemas.microsoft.com/office/powerpoint/2010/main" val="34540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8" y="-7996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116632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ZDROJE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496944" cy="5472608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cs-CZ" sz="1700" dirty="0">
                <a:solidFill>
                  <a:srgbClr val="002060"/>
                </a:solidFill>
              </a:rPr>
              <a:t>KVAČEK, Robert. </a:t>
            </a:r>
            <a:r>
              <a:rPr lang="cs-CZ" sz="1700" i="1" dirty="0">
                <a:solidFill>
                  <a:srgbClr val="002060"/>
                </a:solidFill>
              </a:rPr>
              <a:t>České dějiny II.</a:t>
            </a:r>
            <a:r>
              <a:rPr lang="cs-CZ" sz="1700" dirty="0">
                <a:solidFill>
                  <a:srgbClr val="002060"/>
                </a:solidFill>
              </a:rPr>
              <a:t>. Praha: SPL - Práce, 2002, ISBN 80-86287-48-3. </a:t>
            </a:r>
            <a:endParaRPr lang="cs-CZ" sz="1700" dirty="0" smtClean="0">
              <a:solidFill>
                <a:srgbClr val="002060"/>
              </a:solidFill>
              <a:hlinkClick r:id="rId5"/>
            </a:endParaRPr>
          </a:p>
          <a:p>
            <a:pPr algn="just"/>
            <a:r>
              <a:rPr lang="cs-CZ" sz="1700" dirty="0">
                <a:solidFill>
                  <a:srgbClr val="002060"/>
                </a:solidFill>
              </a:rPr>
              <a:t>HROCH, M.. </a:t>
            </a:r>
            <a:r>
              <a:rPr lang="cs-CZ" sz="1700" i="1" dirty="0">
                <a:solidFill>
                  <a:srgbClr val="002060"/>
                </a:solidFill>
              </a:rPr>
              <a:t>Dějiny novověku</a:t>
            </a:r>
            <a:r>
              <a:rPr lang="cs-CZ" sz="1700" dirty="0">
                <a:solidFill>
                  <a:srgbClr val="002060"/>
                </a:solidFill>
              </a:rPr>
              <a:t>. Praha: Práce, 1994, ISBN 80-86287-48-3. </a:t>
            </a:r>
            <a:endParaRPr lang="cs-CZ" sz="1700" dirty="0" smtClean="0">
              <a:solidFill>
                <a:srgbClr val="002060"/>
              </a:solidFill>
              <a:hlinkClick r:id="rId5"/>
            </a:endParaRPr>
          </a:p>
          <a:p>
            <a:pPr algn="just"/>
            <a:r>
              <a:rPr lang="de-DE" sz="1700" dirty="0">
                <a:solidFill>
                  <a:srgbClr val="002060"/>
                </a:solidFill>
              </a:rPr>
              <a:t>AUTOR NEUVEDEN. </a:t>
            </a:r>
            <a:r>
              <a:rPr lang="de-DE" sz="1700" i="1" dirty="0">
                <a:solidFill>
                  <a:srgbClr val="002060"/>
                </a:solidFill>
              </a:rPr>
              <a:t>Antisemitismus</a:t>
            </a:r>
            <a:r>
              <a:rPr lang="de-DE" sz="1700" dirty="0">
                <a:solidFill>
                  <a:srgbClr val="002060"/>
                </a:solidFill>
              </a:rPr>
              <a:t> [online]. [</a:t>
            </a:r>
            <a:r>
              <a:rPr lang="de-DE" sz="1700" dirty="0" err="1">
                <a:solidFill>
                  <a:srgbClr val="002060"/>
                </a:solidFill>
              </a:rPr>
              <a:t>cit</a:t>
            </a:r>
            <a:r>
              <a:rPr lang="de-DE" sz="1700" dirty="0">
                <a:solidFill>
                  <a:srgbClr val="002060"/>
                </a:solidFill>
              </a:rPr>
              <a:t>. </a:t>
            </a:r>
            <a:r>
              <a:rPr lang="de-DE" sz="1700" dirty="0" smtClean="0">
                <a:solidFill>
                  <a:srgbClr val="002060"/>
                </a:solidFill>
              </a:rPr>
              <a:t>1</a:t>
            </a:r>
            <a:r>
              <a:rPr lang="cs-CZ" sz="1700" dirty="0" smtClean="0">
                <a:solidFill>
                  <a:srgbClr val="002060"/>
                </a:solidFill>
              </a:rPr>
              <a:t>2</a:t>
            </a:r>
            <a:r>
              <a:rPr lang="de-DE" sz="1700" dirty="0" smtClean="0">
                <a:solidFill>
                  <a:srgbClr val="002060"/>
                </a:solidFill>
              </a:rPr>
              <a:t>.</a:t>
            </a:r>
            <a:r>
              <a:rPr lang="cs-CZ" sz="1700" dirty="0" smtClean="0">
                <a:solidFill>
                  <a:srgbClr val="002060"/>
                </a:solidFill>
              </a:rPr>
              <a:t>6</a:t>
            </a:r>
            <a:r>
              <a:rPr lang="de-DE" sz="1700" dirty="0" smtClean="0">
                <a:solidFill>
                  <a:srgbClr val="002060"/>
                </a:solidFill>
              </a:rPr>
              <a:t>.201</a:t>
            </a:r>
            <a:r>
              <a:rPr lang="cs-CZ" sz="1700" dirty="0" smtClean="0">
                <a:solidFill>
                  <a:srgbClr val="002060"/>
                </a:solidFill>
              </a:rPr>
              <a:t>3</a:t>
            </a:r>
            <a:r>
              <a:rPr lang="de-DE" sz="1700" dirty="0" smtClean="0">
                <a:solidFill>
                  <a:srgbClr val="002060"/>
                </a:solidFill>
              </a:rPr>
              <a:t>]. </a:t>
            </a:r>
            <a:r>
              <a:rPr lang="de-DE" sz="1700" dirty="0" err="1">
                <a:solidFill>
                  <a:srgbClr val="002060"/>
                </a:solidFill>
              </a:rPr>
              <a:t>Dostupný</a:t>
            </a:r>
            <a:r>
              <a:rPr lang="de-DE" sz="1700" dirty="0">
                <a:solidFill>
                  <a:srgbClr val="002060"/>
                </a:solidFill>
              </a:rPr>
              <a:t> na WWW: http://www.besseres-europa.eu/2012/09/17/antisemitismus-defamation-spurensuche-einer-verleumdung/antisemitismus</a:t>
            </a:r>
            <a:r>
              <a:rPr lang="de-DE" sz="1700" dirty="0"/>
              <a:t>/ </a:t>
            </a:r>
            <a:endParaRPr lang="cs-CZ" sz="1700" dirty="0" smtClean="0">
              <a:solidFill>
                <a:srgbClr val="FFFF00"/>
              </a:solidFill>
              <a:hlinkClick r:id="rId5"/>
            </a:endParaRPr>
          </a:p>
          <a:p>
            <a:pPr algn="just"/>
            <a:r>
              <a:rPr lang="de-DE" sz="1700" dirty="0">
                <a:solidFill>
                  <a:srgbClr val="002060"/>
                </a:solidFill>
              </a:rPr>
              <a:t>AUTOR NEUVEDEN. </a:t>
            </a:r>
            <a:r>
              <a:rPr lang="de-DE" sz="1700" i="1" dirty="0">
                <a:solidFill>
                  <a:srgbClr val="002060"/>
                </a:solidFill>
              </a:rPr>
              <a:t>Antisemitismus</a:t>
            </a:r>
            <a:r>
              <a:rPr lang="de-DE" sz="1700" dirty="0">
                <a:solidFill>
                  <a:srgbClr val="002060"/>
                </a:solidFill>
              </a:rPr>
              <a:t> [online]. [</a:t>
            </a:r>
            <a:r>
              <a:rPr lang="de-DE" sz="1700" dirty="0" err="1">
                <a:solidFill>
                  <a:srgbClr val="002060"/>
                </a:solidFill>
              </a:rPr>
              <a:t>cit</a:t>
            </a:r>
            <a:r>
              <a:rPr lang="de-DE" sz="1700" dirty="0">
                <a:solidFill>
                  <a:srgbClr val="002060"/>
                </a:solidFill>
              </a:rPr>
              <a:t>. </a:t>
            </a:r>
            <a:r>
              <a:rPr lang="de-DE" sz="1700" dirty="0" smtClean="0">
                <a:solidFill>
                  <a:srgbClr val="002060"/>
                </a:solidFill>
              </a:rPr>
              <a:t>1</a:t>
            </a:r>
            <a:r>
              <a:rPr lang="cs-CZ" sz="1700" dirty="0" smtClean="0">
                <a:solidFill>
                  <a:srgbClr val="002060"/>
                </a:solidFill>
              </a:rPr>
              <a:t>2</a:t>
            </a:r>
            <a:r>
              <a:rPr lang="de-DE" sz="1700" dirty="0" smtClean="0">
                <a:solidFill>
                  <a:srgbClr val="002060"/>
                </a:solidFill>
              </a:rPr>
              <a:t>.</a:t>
            </a:r>
            <a:r>
              <a:rPr lang="cs-CZ" sz="1700" dirty="0" smtClean="0">
                <a:solidFill>
                  <a:srgbClr val="002060"/>
                </a:solidFill>
              </a:rPr>
              <a:t>6</a:t>
            </a:r>
            <a:r>
              <a:rPr lang="de-DE" sz="1700" dirty="0" smtClean="0">
                <a:solidFill>
                  <a:srgbClr val="002060"/>
                </a:solidFill>
              </a:rPr>
              <a:t>.201</a:t>
            </a:r>
            <a:r>
              <a:rPr lang="cs-CZ" sz="1700" dirty="0" smtClean="0">
                <a:solidFill>
                  <a:srgbClr val="002060"/>
                </a:solidFill>
              </a:rPr>
              <a:t>3</a:t>
            </a:r>
            <a:r>
              <a:rPr lang="de-DE" sz="1700" dirty="0" smtClean="0">
                <a:solidFill>
                  <a:srgbClr val="002060"/>
                </a:solidFill>
              </a:rPr>
              <a:t>]. </a:t>
            </a:r>
            <a:r>
              <a:rPr lang="de-DE" sz="1700" dirty="0" err="1">
                <a:solidFill>
                  <a:srgbClr val="002060"/>
                </a:solidFill>
              </a:rPr>
              <a:t>Dostupný</a:t>
            </a:r>
            <a:r>
              <a:rPr lang="de-DE" sz="1700" dirty="0">
                <a:solidFill>
                  <a:srgbClr val="002060"/>
                </a:solidFill>
              </a:rPr>
              <a:t> na WWW: http://cs.wikipedia.org/wiki/Antisemitismus </a:t>
            </a:r>
            <a:endParaRPr lang="cs-CZ" sz="1700" dirty="0" smtClean="0">
              <a:solidFill>
                <a:srgbClr val="002060"/>
              </a:solidFill>
              <a:hlinkClick r:id="rId6"/>
            </a:endParaRPr>
          </a:p>
          <a:p>
            <a:pPr algn="just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Židovský tiskový a informační servis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http://www.ztis.cz/rubrika/antisemitismus/clanek/americky-kandidat-do-senatu-vede-na-facebooku-anti</a:t>
            </a:r>
            <a:endParaRPr lang="cs-CZ" sz="1700" dirty="0" smtClean="0">
              <a:solidFill>
                <a:srgbClr val="002060"/>
              </a:solidFill>
              <a:hlinkClick r:id="rId6"/>
            </a:endParaRPr>
          </a:p>
          <a:p>
            <a:pPr algn="l"/>
            <a:r>
              <a:rPr lang="pt-BR" sz="1700" dirty="0">
                <a:solidFill>
                  <a:srgbClr val="002060"/>
                </a:solidFill>
              </a:rPr>
              <a:t>AUTOR NEUVEDEN. </a:t>
            </a:r>
            <a:r>
              <a:rPr lang="pt-BR" sz="1700" i="1" dirty="0">
                <a:solidFill>
                  <a:srgbClr val="002060"/>
                </a:solidFill>
              </a:rPr>
              <a:t>is.muni.cz</a:t>
            </a:r>
            <a:r>
              <a:rPr lang="pt-BR" sz="1700" dirty="0">
                <a:solidFill>
                  <a:srgbClr val="002060"/>
                </a:solidFill>
              </a:rPr>
              <a:t> [online]. [cit. </a:t>
            </a:r>
            <a:r>
              <a:rPr lang="pt-BR" sz="1700" dirty="0" smtClean="0">
                <a:solidFill>
                  <a:srgbClr val="002060"/>
                </a:solidFill>
              </a:rPr>
              <a:t>1</a:t>
            </a:r>
            <a:r>
              <a:rPr lang="cs-CZ" sz="1700" dirty="0" smtClean="0">
                <a:solidFill>
                  <a:srgbClr val="002060"/>
                </a:solidFill>
              </a:rPr>
              <a:t>2.6.</a:t>
            </a:r>
            <a:r>
              <a:rPr lang="pt-BR" sz="1700" dirty="0" smtClean="0">
                <a:solidFill>
                  <a:srgbClr val="002060"/>
                </a:solidFill>
              </a:rPr>
              <a:t>201</a:t>
            </a:r>
            <a:r>
              <a:rPr lang="cs-CZ" sz="1700" dirty="0" smtClean="0">
                <a:solidFill>
                  <a:srgbClr val="002060"/>
                </a:solidFill>
              </a:rPr>
              <a:t>3</a:t>
            </a:r>
            <a:r>
              <a:rPr lang="pt-BR" sz="1700" dirty="0" smtClean="0">
                <a:solidFill>
                  <a:srgbClr val="002060"/>
                </a:solidFill>
              </a:rPr>
              <a:t>]. </a:t>
            </a:r>
            <a:r>
              <a:rPr lang="pt-BR" sz="1700" dirty="0">
                <a:solidFill>
                  <a:srgbClr val="002060"/>
                </a:solidFill>
              </a:rPr>
              <a:t>Dostupný na WWW: http://is.muni.cz/do/1499/el/estud/praf/js09/dejiny/web/img/09/38.jpg </a:t>
            </a:r>
            <a:endParaRPr lang="cs-CZ" sz="1700" dirty="0" smtClean="0">
              <a:solidFill>
                <a:srgbClr val="002060"/>
              </a:solidFill>
              <a:hlinkClick r:id="rId6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Židovský tiskový a informační servis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http://www.ztis.cz/rubrika/antisemitismus/clanek/pocet-antisemitskych-utoku-ve-svete-poklesl-vzrost </a:t>
            </a:r>
            <a:endParaRPr lang="cs-CZ" sz="1700" dirty="0" smtClean="0">
              <a:solidFill>
                <a:srgbClr val="002060"/>
              </a:solidFill>
              <a:hlinkClick r:id="rId7"/>
            </a:endParaRPr>
          </a:p>
          <a:p>
            <a:pPr algn="just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vera-tydlitatova.eblog.cz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http://vera-tydlitatova.eblog.cz/der-sturmer-uber-alles </a:t>
            </a:r>
            <a:endParaRPr lang="cs-CZ" sz="1700" dirty="0" smtClean="0">
              <a:solidFill>
                <a:srgbClr val="002060"/>
              </a:solidFill>
              <a:hlinkClick r:id="rId8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Dreyfusova aféra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http://cs.wikipedia.org/wiki/Dreyfusova_af%C3%A9ra </a:t>
            </a:r>
            <a:endParaRPr lang="cs-CZ" sz="1700" dirty="0" smtClean="0">
              <a:solidFill>
                <a:srgbClr val="002060"/>
              </a:solidFill>
            </a:endParaRPr>
          </a:p>
          <a:p>
            <a:pPr algn="l"/>
            <a:r>
              <a:rPr lang="nl-NL" sz="1700" dirty="0">
                <a:solidFill>
                  <a:srgbClr val="002060"/>
                </a:solidFill>
              </a:rPr>
              <a:t>AUTOR NEUVEDEN. </a:t>
            </a:r>
            <a:r>
              <a:rPr lang="nl-NL" sz="1700" i="1" dirty="0">
                <a:solidFill>
                  <a:srgbClr val="002060"/>
                </a:solidFill>
              </a:rPr>
              <a:t>theweeklycycle.com</a:t>
            </a:r>
            <a:r>
              <a:rPr lang="nl-NL" sz="1700" dirty="0">
                <a:solidFill>
                  <a:srgbClr val="002060"/>
                </a:solidFill>
              </a:rPr>
              <a:t> [online]. [cit. </a:t>
            </a:r>
            <a:r>
              <a:rPr lang="nl-NL" sz="1700" dirty="0" smtClean="0">
                <a:solidFill>
                  <a:srgbClr val="002060"/>
                </a:solidFill>
              </a:rPr>
              <a:t>1</a:t>
            </a:r>
            <a:r>
              <a:rPr lang="cs-CZ" sz="1700" dirty="0" smtClean="0">
                <a:solidFill>
                  <a:srgbClr val="002060"/>
                </a:solidFill>
              </a:rPr>
              <a:t>2</a:t>
            </a:r>
            <a:r>
              <a:rPr lang="nl-NL" sz="1700" dirty="0" smtClean="0">
                <a:solidFill>
                  <a:srgbClr val="002060"/>
                </a:solidFill>
              </a:rPr>
              <a:t>.</a:t>
            </a:r>
            <a:r>
              <a:rPr lang="cs-CZ" sz="1700" dirty="0" smtClean="0">
                <a:solidFill>
                  <a:srgbClr val="002060"/>
                </a:solidFill>
              </a:rPr>
              <a:t>6</a:t>
            </a:r>
            <a:r>
              <a:rPr lang="nl-NL" sz="1700" dirty="0" smtClean="0">
                <a:solidFill>
                  <a:srgbClr val="002060"/>
                </a:solidFill>
              </a:rPr>
              <a:t>.201</a:t>
            </a:r>
            <a:r>
              <a:rPr lang="cs-CZ" sz="1700" dirty="0" smtClean="0">
                <a:solidFill>
                  <a:srgbClr val="002060"/>
                </a:solidFill>
              </a:rPr>
              <a:t>3</a:t>
            </a:r>
            <a:r>
              <a:rPr lang="nl-NL" sz="1700" dirty="0" smtClean="0">
                <a:solidFill>
                  <a:srgbClr val="002060"/>
                </a:solidFill>
              </a:rPr>
              <a:t>]. </a:t>
            </a:r>
            <a:r>
              <a:rPr lang="nl-NL" sz="1700" dirty="0">
                <a:solidFill>
                  <a:srgbClr val="002060"/>
                </a:solidFill>
              </a:rPr>
              <a:t>Dostupný na WWW: http://www.theweeklycycle.com/2012_06_01_archive.html </a:t>
            </a:r>
            <a:endParaRPr lang="cs-CZ" sz="1700" dirty="0" smtClean="0">
              <a:solidFill>
                <a:srgbClr val="002060"/>
              </a:solidFill>
              <a:hlinkClick r:id="rId9"/>
            </a:endParaRPr>
          </a:p>
          <a:p>
            <a:pPr algn="just"/>
            <a:r>
              <a:rPr lang="en-US" sz="1700" dirty="0">
                <a:solidFill>
                  <a:srgbClr val="002060"/>
                </a:solidFill>
              </a:rPr>
              <a:t>DRAGFYRE. </a:t>
            </a:r>
            <a:r>
              <a:rPr lang="en-US" sz="1700" i="1" dirty="0">
                <a:solidFill>
                  <a:srgbClr val="002060"/>
                </a:solidFill>
              </a:rPr>
              <a:t>Wikimedia commons</a:t>
            </a:r>
            <a:r>
              <a:rPr lang="en-US" sz="1700" dirty="0">
                <a:solidFill>
                  <a:srgbClr val="002060"/>
                </a:solidFill>
              </a:rPr>
              <a:t> [online]. [cit. </a:t>
            </a:r>
            <a:r>
              <a:rPr lang="en-US" sz="1700" dirty="0" smtClean="0">
                <a:solidFill>
                  <a:srgbClr val="002060"/>
                </a:solidFill>
              </a:rPr>
              <a:t>1</a:t>
            </a:r>
            <a:r>
              <a:rPr lang="cs-CZ" sz="1700" dirty="0" smtClean="0">
                <a:solidFill>
                  <a:srgbClr val="002060"/>
                </a:solidFill>
              </a:rPr>
              <a:t>2</a:t>
            </a:r>
            <a:r>
              <a:rPr lang="en-US" sz="1700" dirty="0" smtClean="0">
                <a:solidFill>
                  <a:srgbClr val="002060"/>
                </a:solidFill>
              </a:rPr>
              <a:t>.</a:t>
            </a:r>
            <a:r>
              <a:rPr lang="cs-CZ" sz="1700" dirty="0" smtClean="0">
                <a:solidFill>
                  <a:srgbClr val="002060"/>
                </a:solidFill>
              </a:rPr>
              <a:t>6</a:t>
            </a:r>
            <a:r>
              <a:rPr lang="en-US" sz="1700" dirty="0" smtClean="0">
                <a:solidFill>
                  <a:srgbClr val="002060"/>
                </a:solidFill>
              </a:rPr>
              <a:t>.201</a:t>
            </a:r>
            <a:r>
              <a:rPr lang="cs-CZ" sz="1700" dirty="0" smtClean="0">
                <a:solidFill>
                  <a:srgbClr val="002060"/>
                </a:solidFill>
              </a:rPr>
              <a:t>3</a:t>
            </a:r>
            <a:r>
              <a:rPr lang="en-US" sz="1700" dirty="0" smtClean="0">
                <a:solidFill>
                  <a:srgbClr val="002060"/>
                </a:solidFill>
              </a:rPr>
              <a:t>]. </a:t>
            </a:r>
            <a:r>
              <a:rPr lang="en-US" sz="1700" dirty="0" err="1">
                <a:solidFill>
                  <a:srgbClr val="002060"/>
                </a:solidFill>
              </a:rPr>
              <a:t>Dostupný</a:t>
            </a:r>
            <a:r>
              <a:rPr lang="en-US" sz="1700" dirty="0">
                <a:solidFill>
                  <a:srgbClr val="002060"/>
                </a:solidFill>
              </a:rPr>
              <a:t> </a:t>
            </a:r>
            <a:r>
              <a:rPr lang="en-US" sz="1700" dirty="0" err="1">
                <a:solidFill>
                  <a:srgbClr val="002060"/>
                </a:solidFill>
              </a:rPr>
              <a:t>na</a:t>
            </a:r>
            <a:r>
              <a:rPr lang="en-US" sz="1700" dirty="0">
                <a:solidFill>
                  <a:srgbClr val="002060"/>
                </a:solidFill>
              </a:rPr>
              <a:t> WWW: http://commons.wikimedia.org/wiki/File:Iles-salut.png </a:t>
            </a:r>
            <a:endParaRPr lang="cs-CZ" sz="1700" dirty="0" smtClean="0">
              <a:solidFill>
                <a:srgbClr val="002060"/>
              </a:solidFill>
              <a:hlinkClick r:id="rId10"/>
            </a:endParaRPr>
          </a:p>
          <a:p>
            <a:pPr algn="just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HUM375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http://hum375.blogspot.cz/2011/03/life-of-emile-zola-1937.html </a:t>
            </a:r>
            <a:endParaRPr lang="cs-CZ" sz="1700" dirty="0" smtClean="0">
              <a:solidFill>
                <a:srgbClr val="002060"/>
              </a:solidFill>
              <a:hlinkClick r:id="rId11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 err="1">
                <a:solidFill>
                  <a:srgbClr val="002060"/>
                </a:solidFill>
              </a:rPr>
              <a:t>Wikimedia</a:t>
            </a:r>
            <a:r>
              <a:rPr lang="cs-CZ" sz="1700" i="1" dirty="0">
                <a:solidFill>
                  <a:srgbClr val="002060"/>
                </a:solidFill>
              </a:rPr>
              <a:t> </a:t>
            </a:r>
            <a:r>
              <a:rPr lang="cs-CZ" sz="1700" i="1" dirty="0" err="1">
                <a:solidFill>
                  <a:srgbClr val="002060"/>
                </a:solidFill>
              </a:rPr>
              <a:t>Commons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http://commons.wikimedia.org/wiki/File:Emile_Zola.jpg </a:t>
            </a:r>
            <a:endParaRPr lang="cs-CZ" sz="1700" dirty="0" smtClean="0">
              <a:solidFill>
                <a:srgbClr val="002060"/>
              </a:solidFill>
              <a:hlinkClick r:id="rId12"/>
            </a:endParaRPr>
          </a:p>
          <a:p>
            <a:pPr algn="just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Hilsneriáda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http://cs.wikipedia.org/wiki/Hilsneri%C3%A1da </a:t>
            </a:r>
            <a:endParaRPr lang="cs-CZ" sz="1700" dirty="0" smtClean="0">
              <a:solidFill>
                <a:srgbClr val="002060"/>
              </a:solidFill>
              <a:hlinkClick r:id="rId13"/>
            </a:endParaRPr>
          </a:p>
          <a:p>
            <a:pPr algn="just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holocaust.cz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http://www.holocaust.cz/cz/resources/jcom/polna </a:t>
            </a:r>
            <a:endParaRPr lang="cs-CZ" sz="1700" dirty="0" smtClean="0">
              <a:solidFill>
                <a:srgbClr val="002060"/>
              </a:solidFill>
              <a:hlinkClick r:id="rId14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DEZIDOR. </a:t>
            </a:r>
            <a:r>
              <a:rPr lang="cs-CZ" sz="1700" i="1" dirty="0" err="1">
                <a:solidFill>
                  <a:srgbClr val="002060"/>
                </a:solidFill>
              </a:rPr>
              <a:t>wikimedia</a:t>
            </a:r>
            <a:r>
              <a:rPr lang="cs-CZ" sz="1700" i="1" dirty="0">
                <a:solidFill>
                  <a:srgbClr val="002060"/>
                </a:solidFill>
              </a:rPr>
              <a:t> </a:t>
            </a:r>
            <a:r>
              <a:rPr lang="cs-CZ" sz="1700" i="1" dirty="0" err="1">
                <a:solidFill>
                  <a:srgbClr val="002060"/>
                </a:solidFill>
              </a:rPr>
              <a:t>Commons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http://cs.wikipedia.org/wiki/Soubor:Symbolick%C3%BD_hrob_Ane%C5%BEky_Hr%C5%AFzov%C3%A9.jpeg </a:t>
            </a:r>
            <a:endParaRPr lang="cs-CZ" sz="1700" dirty="0" smtClean="0">
              <a:solidFill>
                <a:srgbClr val="002060"/>
              </a:solidFill>
              <a:hlinkClick r:id="rId15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>
                <a:solidFill>
                  <a:srgbClr val="002060"/>
                </a:solidFill>
              </a:rPr>
              <a:t>holocaust.cz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http://www.holocaust.cz/cz/history/antisemitism/history/modern_antisemitism/hilsneriad</a:t>
            </a:r>
            <a:endParaRPr lang="cs-CZ" sz="1700" dirty="0" smtClean="0">
              <a:solidFill>
                <a:srgbClr val="002060"/>
              </a:solidFill>
              <a:hlinkClick r:id="rId15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AUTOR NEUVEDEN. </a:t>
            </a:r>
            <a:r>
              <a:rPr lang="cs-CZ" sz="1700" i="1" dirty="0" err="1">
                <a:solidFill>
                  <a:srgbClr val="002060"/>
                </a:solidFill>
              </a:rPr>
              <a:t>Wikimedia</a:t>
            </a:r>
            <a:r>
              <a:rPr lang="cs-CZ" sz="1700" i="1" dirty="0">
                <a:solidFill>
                  <a:srgbClr val="002060"/>
                </a:solidFill>
              </a:rPr>
              <a:t> </a:t>
            </a:r>
            <a:r>
              <a:rPr lang="cs-CZ" sz="1700" i="1" dirty="0" err="1">
                <a:solidFill>
                  <a:srgbClr val="002060"/>
                </a:solidFill>
              </a:rPr>
              <a:t>Commons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http://commons.wikimedia.org/wiki/File:JUDr._Karel_Baxa.jpg </a:t>
            </a:r>
            <a:endParaRPr lang="cs-CZ" sz="1700" dirty="0" smtClean="0">
              <a:solidFill>
                <a:srgbClr val="002060"/>
              </a:solidFill>
              <a:hlinkClick r:id="rId16"/>
            </a:endParaRPr>
          </a:p>
          <a:p>
            <a:pPr algn="l"/>
            <a:r>
              <a:rPr lang="cs-CZ" sz="1700" dirty="0">
                <a:solidFill>
                  <a:srgbClr val="002060"/>
                </a:solidFill>
              </a:rPr>
              <a:t>ŠTENCŮV GRAFICKÝ ÚSTAV. </a:t>
            </a:r>
            <a:r>
              <a:rPr lang="cs-CZ" sz="1700" i="1" dirty="0" err="1">
                <a:solidFill>
                  <a:srgbClr val="002060"/>
                </a:solidFill>
              </a:rPr>
              <a:t>Wikimedia</a:t>
            </a:r>
            <a:r>
              <a:rPr lang="cs-CZ" sz="1700" i="1" dirty="0">
                <a:solidFill>
                  <a:srgbClr val="002060"/>
                </a:solidFill>
              </a:rPr>
              <a:t> </a:t>
            </a:r>
            <a:r>
              <a:rPr lang="cs-CZ" sz="1700" i="1" dirty="0" err="1">
                <a:solidFill>
                  <a:srgbClr val="002060"/>
                </a:solidFill>
              </a:rPr>
              <a:t>Commons</a:t>
            </a:r>
            <a:r>
              <a:rPr lang="cs-CZ" sz="1700" dirty="0">
                <a:solidFill>
                  <a:srgbClr val="002060"/>
                </a:solidFill>
              </a:rPr>
              <a:t> [online]. [cit. </a:t>
            </a:r>
            <a:r>
              <a:rPr lang="cs-CZ" sz="1700" dirty="0" smtClean="0">
                <a:solidFill>
                  <a:srgbClr val="002060"/>
                </a:solidFill>
              </a:rPr>
              <a:t>12.6.2013]. </a:t>
            </a:r>
            <a:r>
              <a:rPr lang="cs-CZ" sz="1700" dirty="0">
                <a:solidFill>
                  <a:srgbClr val="002060"/>
                </a:solidFill>
              </a:rPr>
              <a:t>Dostupný na WWW: http://en.wikipedia.org/wiki/File:MasarykFotoPrvniPoselstviTGM.jpg </a:t>
            </a:r>
            <a:endParaRPr lang="cs-CZ" sz="1700" dirty="0" smtClean="0">
              <a:solidFill>
                <a:srgbClr val="002060"/>
              </a:solidFill>
            </a:endParaRPr>
          </a:p>
          <a:p>
            <a:pPr algn="l"/>
            <a:r>
              <a:rPr lang="en-US" sz="1700" dirty="0">
                <a:solidFill>
                  <a:srgbClr val="002060"/>
                </a:solidFill>
              </a:rPr>
              <a:t>UNKNOWN. </a:t>
            </a:r>
            <a:r>
              <a:rPr lang="en-US" sz="1700" i="1" dirty="0">
                <a:solidFill>
                  <a:srgbClr val="002060"/>
                </a:solidFill>
              </a:rPr>
              <a:t>Wikimedia Commons</a:t>
            </a:r>
            <a:r>
              <a:rPr lang="en-US" sz="1700" dirty="0">
                <a:solidFill>
                  <a:srgbClr val="002060"/>
                </a:solidFill>
              </a:rPr>
              <a:t> [online]. [cit. </a:t>
            </a:r>
            <a:r>
              <a:rPr lang="en-US" sz="1700" dirty="0" smtClean="0">
                <a:solidFill>
                  <a:srgbClr val="002060"/>
                </a:solidFill>
              </a:rPr>
              <a:t>1</a:t>
            </a:r>
            <a:r>
              <a:rPr lang="cs-CZ" sz="1700" dirty="0" smtClean="0">
                <a:solidFill>
                  <a:srgbClr val="002060"/>
                </a:solidFill>
              </a:rPr>
              <a:t>2</a:t>
            </a:r>
            <a:r>
              <a:rPr lang="en-US" sz="1700" dirty="0" smtClean="0">
                <a:solidFill>
                  <a:srgbClr val="002060"/>
                </a:solidFill>
              </a:rPr>
              <a:t>.</a:t>
            </a:r>
            <a:r>
              <a:rPr lang="cs-CZ" sz="1700" dirty="0" smtClean="0">
                <a:solidFill>
                  <a:srgbClr val="002060"/>
                </a:solidFill>
              </a:rPr>
              <a:t>6</a:t>
            </a:r>
            <a:r>
              <a:rPr lang="en-US" sz="1700" dirty="0" smtClean="0">
                <a:solidFill>
                  <a:srgbClr val="002060"/>
                </a:solidFill>
              </a:rPr>
              <a:t>.201</a:t>
            </a:r>
            <a:r>
              <a:rPr lang="cs-CZ" sz="1700" dirty="0" smtClean="0">
                <a:solidFill>
                  <a:srgbClr val="002060"/>
                </a:solidFill>
              </a:rPr>
              <a:t>3</a:t>
            </a:r>
            <a:r>
              <a:rPr lang="en-US" sz="1700" dirty="0" smtClean="0">
                <a:solidFill>
                  <a:srgbClr val="002060"/>
                </a:solidFill>
              </a:rPr>
              <a:t>]. </a:t>
            </a:r>
            <a:r>
              <a:rPr lang="en-US" sz="1700" dirty="0" err="1">
                <a:solidFill>
                  <a:srgbClr val="002060"/>
                </a:solidFill>
              </a:rPr>
              <a:t>Dostupný</a:t>
            </a:r>
            <a:r>
              <a:rPr lang="en-US" sz="1700" dirty="0">
                <a:solidFill>
                  <a:srgbClr val="002060"/>
                </a:solidFill>
              </a:rPr>
              <a:t> </a:t>
            </a:r>
            <a:r>
              <a:rPr lang="en-US" sz="1700" dirty="0" err="1">
                <a:solidFill>
                  <a:srgbClr val="002060"/>
                </a:solidFill>
              </a:rPr>
              <a:t>na</a:t>
            </a:r>
            <a:r>
              <a:rPr lang="en-US" sz="1700" dirty="0">
                <a:solidFill>
                  <a:srgbClr val="002060"/>
                </a:solidFill>
              </a:rPr>
              <a:t> WWW: http://commons.wikimedia.org/wiki/File:Karikatura_z_doby_hilsneri%C3%A1dy.JPG </a:t>
            </a:r>
            <a:endParaRPr lang="cs-CZ" sz="1700" dirty="0" smtClean="0">
              <a:solidFill>
                <a:srgbClr val="002060"/>
              </a:solidFill>
              <a:hlinkClick r:id="rId16"/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 smtClean="0">
              <a:solidFill>
                <a:srgbClr val="FFFF00"/>
              </a:solidFill>
            </a:endParaRPr>
          </a:p>
          <a:p>
            <a:pPr algn="just"/>
            <a:endParaRPr lang="cs-CZ" sz="1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tisemitismus">
            <a:hlinkClick r:id="rId2" tooltip="antisemitismu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3000" contrast="-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54763" cy="686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0417" y="332656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HILSNERIÁDA A DREYFUSOVA AFÉRA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64405" y="2852936"/>
            <a:ext cx="8352928" cy="136815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FF00"/>
                </a:solidFill>
              </a:rPr>
              <a:t>DĚKUJI ZA POZORNOST.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6000" dirty="0">
              <a:solidFill>
                <a:srgbClr val="00206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79512" y="2315499"/>
            <a:ext cx="8424936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endParaRPr lang="cs-CZ" sz="28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34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</TotalTime>
  <Words>1756</Words>
  <Application>Microsoft Office PowerPoint</Application>
  <PresentationFormat>Předvádění na obrazovce (4:3)</PresentationFormat>
  <Paragraphs>137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HILSNERIÁDA A DREYFUSOVA AFÉRA</vt:lpstr>
      <vt:lpstr>HILSNERIÁDA A DREYFUSOVA AFÉRA</vt:lpstr>
      <vt:lpstr>HILSNERIÁDA A DREYFUSOVA AFÉRA</vt:lpstr>
      <vt:lpstr>HILSNERIÁDA A DREYFUSOVA AFÉRA</vt:lpstr>
      <vt:lpstr>HILSNERIÁDA A DREYFUSOVA AFÉRA</vt:lpstr>
      <vt:lpstr>DREYFUSOVA AFÉRA</vt:lpstr>
      <vt:lpstr>DREYFUSOVA AFÉRA</vt:lpstr>
      <vt:lpstr>DREYFUSOVA AFÉRA</vt:lpstr>
      <vt:lpstr>DREYFUSOVA AFÉRA</vt:lpstr>
      <vt:lpstr>DREYFUSOVA AFÉRA</vt:lpstr>
      <vt:lpstr>DREYFUSOVA AFÉRA</vt:lpstr>
      <vt:lpstr>HILSNERIÁDA</vt:lpstr>
      <vt:lpstr>HILSNERIÁDA</vt:lpstr>
      <vt:lpstr>HILSNERIÁDA</vt:lpstr>
      <vt:lpstr>HILSNERIÁDA</vt:lpstr>
      <vt:lpstr>HILSNERIÁDA</vt:lpstr>
      <vt:lpstr>HILSNERIÁDA A DREYFUSOVA AFÉRA</vt:lpstr>
      <vt:lpstr>HILSNERIÁDA A DREYFUSOVA AFÉRA</vt:lpstr>
      <vt:lpstr>ZDROJE</vt:lpstr>
      <vt:lpstr>HILSNERIÁDA A DREYFUSOVA AFÉRA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97</cp:revision>
  <dcterms:created xsi:type="dcterms:W3CDTF">2013-08-05T09:05:21Z</dcterms:created>
  <dcterms:modified xsi:type="dcterms:W3CDTF">2014-03-31T16:52:51Z</dcterms:modified>
</cp:coreProperties>
</file>