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8" r:id="rId3"/>
    <p:sldId id="257" r:id="rId4"/>
    <p:sldId id="260" r:id="rId5"/>
    <p:sldId id="261" r:id="rId6"/>
    <p:sldId id="259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FF00"/>
    <a:srgbClr val="0066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7171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72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7173" name="Freeform 5"/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grpSp>
        <p:nvGrpSpPr>
          <p:cNvPr id="7174" name="Group 6"/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7175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grpSp>
          <p:nvGrpSpPr>
            <p:cNvPr id="7176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7177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592" y="527"/>
                  </a:cxn>
                  <a:cxn ang="0">
                    <a:pos x="994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7178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7179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7180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7181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7182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7183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7184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85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86" name="Freeform 18"/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87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88" name="Freeform 20"/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89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7190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7191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7192" name="Rectangle 2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193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B3D7DA8-A1C4-4D00-AD35-507FE2717B7B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194" name="Rectangle 2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D60D71-5315-4D6F-B611-6C445FE9280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280ECB-EC33-4C70-BAEF-6964773AA4F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AE4B02-C1AC-4CB0-B433-95D7B046B18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93E5C4-B17E-4251-95B3-E60173DBCDB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B8B2B6-3106-4EEA-8556-9C717A7B228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9B65A6-9B1A-4DE5-B54F-A88C145AB74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556E6D-6787-4500-A0DA-BF10D7CE973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A66F46-2825-421E-85FD-D61D26A92C3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D305C0-F92D-48FC-B84B-6AAA5C51618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A75B43-C72B-4CE8-8381-C7423261E1D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6147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148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6149" name="Freeform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grpSp>
        <p:nvGrpSpPr>
          <p:cNvPr id="6150" name="Group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6151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grpSp>
          <p:nvGrpSpPr>
            <p:cNvPr id="6152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6153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612" y="533"/>
                  </a:cxn>
                  <a:cxn ang="0">
                    <a:pos x="996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6154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6155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6156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6157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6158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6159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6160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161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162" name="Freeform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163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164" name="Freeform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165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6166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6167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6168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6169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6170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FD793409-AF23-4F8B-A2A1-7C3FE1034708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hyperlink" Target="http://www.youtube.com/watch?v=rR7Zf5xd-T0&amp;list=PL37016AE83A8F8598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wmf"/><Relationship Id="rId4" Type="http://schemas.openxmlformats.org/officeDocument/2006/relationships/hyperlink" Target="http://www.youtube.com/watch?v=4PmCTfC32xM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hyperlink" Target="http://www.youtube.com/watch?v=0JCmONpcDYY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rR7Zf5xd-T0&amp;list=PL37016AE83A8F8598" TargetMode="External"/><Relationship Id="rId2" Type="http://schemas.openxmlformats.org/officeDocument/2006/relationships/hyperlink" Target="http://www.youtube.com/watch?v=4PmCTfC32x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0JCmONpcDY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cs-CZ" sz="1600" b="1"/>
              <a:t>Název školy:  </a:t>
            </a:r>
            <a:r>
              <a:rPr lang="cs-CZ" sz="1600"/>
              <a:t>Základní škola a Mateřská škola Kladno, Norská 2633</a:t>
            </a:r>
            <a:br>
              <a:rPr lang="cs-CZ" sz="1600"/>
            </a:br>
            <a:endParaRPr lang="cs-CZ" sz="1600"/>
          </a:p>
          <a:p>
            <a:pPr>
              <a:lnSpc>
                <a:spcPct val="80000"/>
              </a:lnSpc>
              <a:buFontTx/>
              <a:buNone/>
            </a:pPr>
            <a:r>
              <a:rPr lang="cs-CZ" sz="1600" b="1"/>
              <a:t>Autor: </a:t>
            </a:r>
            <a:r>
              <a:rPr lang="cs-CZ" sz="1600" b="1">
                <a:solidFill>
                  <a:schemeClr val="accent1"/>
                </a:solidFill>
              </a:rPr>
              <a:t>Mgr. Kateřina Stehlíková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600" b="1">
              <a:solidFill>
                <a:schemeClr val="accent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cs-CZ" sz="1600" b="1"/>
              <a:t>Název materiálu:  </a:t>
            </a:r>
            <a:r>
              <a:rPr lang="cs-CZ" sz="1600">
                <a:solidFill>
                  <a:schemeClr val="tx2"/>
                </a:solidFill>
              </a:rPr>
              <a:t>VY_12_INOVACE_EVH.2.Ste.19_Vyletela_holubicka_ze_skaly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60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cs-CZ" sz="1600" b="1"/>
              <a:t>Datum:  10.3. 2014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600" b="1"/>
          </a:p>
          <a:p>
            <a:pPr>
              <a:lnSpc>
                <a:spcPct val="80000"/>
              </a:lnSpc>
              <a:buFontTx/>
              <a:buNone/>
            </a:pPr>
            <a:r>
              <a:rPr lang="cs-CZ" sz="1600" b="1"/>
              <a:t>Ročník: </a:t>
            </a:r>
            <a:r>
              <a:rPr lang="cs-CZ" sz="1600" b="1">
                <a:solidFill>
                  <a:schemeClr val="accent2"/>
                </a:solidFill>
              </a:rPr>
              <a:t>druhý</a:t>
            </a:r>
            <a:endParaRPr lang="cs-CZ" sz="1600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endParaRPr lang="cs-CZ" sz="160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cs-CZ" sz="1600" b="1"/>
              <a:t>Vzdělávací oblast: </a:t>
            </a:r>
            <a:r>
              <a:rPr lang="cs-CZ" sz="1600"/>
              <a:t>Umění a kultura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1600" b="1"/>
              <a:t>Vzdělávací obor: </a:t>
            </a:r>
            <a:r>
              <a:rPr lang="cs-CZ" sz="1600"/>
              <a:t>Hudební výchova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1600" b="1"/>
              <a:t>Název: </a:t>
            </a:r>
            <a:r>
              <a:rPr lang="cs-CZ" sz="1600" b="1">
                <a:solidFill>
                  <a:srgbClr val="FF3300"/>
                </a:solidFill>
              </a:rPr>
              <a:t>Vyletěla holubička ze skály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1600" b="1"/>
              <a:t>Číslo operačního programu: </a:t>
            </a:r>
            <a:r>
              <a:rPr lang="cs-CZ" sz="1600"/>
              <a:t>CZ.1.07/1.4.00/21.3489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1600" b="1"/>
              <a:t>Název projektu: </a:t>
            </a:r>
            <a:r>
              <a:rPr lang="cs-CZ" sz="1600"/>
              <a:t>UČÍME SE S RADOSTÍ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1600" b="1"/>
              <a:t>Anotace: </a:t>
            </a:r>
            <a:r>
              <a:rPr lang="cs-CZ" sz="1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Nácvik lidové písně Vyletěla holubička ze skály. Výukový materiál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1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obsahuje i otázky k notovému zápisu. </a:t>
            </a:r>
            <a:endParaRPr lang="cs-CZ" sz="16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66950" y="260350"/>
            <a:ext cx="4676775" cy="947738"/>
          </a:xfrm>
          <a:solidFill>
            <a:srgbClr val="FFFFFF"/>
          </a:solidFill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b="1">
                <a:solidFill>
                  <a:schemeClr val="accent1"/>
                </a:solidFill>
              </a:rPr>
              <a:t>Vyletěla holubička ze skály</a:t>
            </a:r>
          </a:p>
        </p:txBody>
      </p:sp>
      <p:sp>
        <p:nvSpPr>
          <p:cNvPr id="13322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57200" y="1143000"/>
            <a:ext cx="8229600" cy="4495800"/>
          </a:xfrm>
        </p:spPr>
        <p:txBody>
          <a:bodyPr/>
          <a:lstStyle/>
          <a:p>
            <a:r>
              <a:rPr lang="cs-CZ" sz="1800">
                <a:solidFill>
                  <a:schemeClr val="tx2"/>
                </a:solidFill>
              </a:rPr>
              <a:t>Holub je české jméno pro asi třicet rodů ptáků z čeledi holubovití.</a:t>
            </a:r>
          </a:p>
          <a:p>
            <a:r>
              <a:rPr lang="cs-CZ" sz="1800">
                <a:solidFill>
                  <a:schemeClr val="tx2"/>
                </a:solidFill>
              </a:rPr>
              <a:t>Holub domácí je chován pro zábavu i užitek (nejčastěji využíván                  k přepravování zpráv). </a:t>
            </a:r>
          </a:p>
          <a:p>
            <a:r>
              <a:rPr lang="cs-CZ" sz="1800">
                <a:solidFill>
                  <a:schemeClr val="tx2"/>
                </a:solidFill>
              </a:rPr>
              <a:t>Samičkou holuba je holubice.</a:t>
            </a:r>
          </a:p>
          <a:p>
            <a:r>
              <a:rPr lang="cs-CZ" sz="1800">
                <a:solidFill>
                  <a:schemeClr val="tx2"/>
                </a:solidFill>
              </a:rPr>
              <a:t>Holubice se stala symbolem lásky, míru, Ducha svatého nebo duše opouštějící tělo.</a:t>
            </a:r>
          </a:p>
          <a:p>
            <a:endParaRPr lang="cs-CZ" sz="1800">
              <a:solidFill>
                <a:schemeClr val="tx2"/>
              </a:solidFill>
            </a:endParaRPr>
          </a:p>
        </p:txBody>
      </p:sp>
      <p:pic>
        <p:nvPicPr>
          <p:cNvPr id="13324" name="Picture 12" descr="MC900389602[1]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3657600"/>
            <a:ext cx="3368675" cy="2557463"/>
          </a:xfrm>
          <a:prstGeom prst="rect">
            <a:avLst/>
          </a:prstGeom>
          <a:noFill/>
        </p:spPr>
      </p:pic>
      <p:sp>
        <p:nvSpPr>
          <p:cNvPr id="13326" name="Rectangle 14"/>
          <p:cNvSpPr>
            <a:spLocks noChangeArrowheads="1"/>
          </p:cNvSpPr>
          <p:nvPr/>
        </p:nvSpPr>
        <p:spPr bwMode="auto">
          <a:xfrm>
            <a:off x="2743200" y="3505200"/>
            <a:ext cx="25685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200">
                <a:solidFill>
                  <a:srgbClr val="FFFF00"/>
                </a:solidFill>
              </a:rPr>
              <a:t>Kliknutím na obrázky spustíš videa.</a:t>
            </a:r>
          </a:p>
        </p:txBody>
      </p:sp>
      <p:pic>
        <p:nvPicPr>
          <p:cNvPr id="13328" name="Picture 16" descr="MC900098131[1]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0" y="2819400"/>
            <a:ext cx="2560638" cy="259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533400"/>
          </a:xfrm>
        </p:spPr>
        <p:txBody>
          <a:bodyPr/>
          <a:lstStyle/>
          <a:p>
            <a:r>
              <a:rPr lang="cs-CZ" sz="2800" b="1">
                <a:solidFill>
                  <a:schemeClr val="accent1"/>
                </a:solidFill>
              </a:rPr>
              <a:t>Vyletěla holubička ze skály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838200"/>
            <a:ext cx="8305800" cy="1905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1800">
                <a:solidFill>
                  <a:srgbClr val="FFFF00"/>
                </a:solidFill>
              </a:rPr>
              <a:t>Česká lidová píseň z Táborska</a:t>
            </a:r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body" sz="half" idx="2"/>
          </p:nvPr>
        </p:nvSpPr>
        <p:spPr>
          <a:xfrm>
            <a:off x="381000" y="2819400"/>
            <a:ext cx="8305800" cy="3124200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cs-CZ" sz="1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Podívej se na notový zápis písně a odpovídej na otázky: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8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lnSpc>
                <a:spcPct val="80000"/>
              </a:lnSpc>
              <a:buFontTx/>
              <a:buNone/>
            </a:pPr>
            <a:r>
              <a:rPr lang="cs-CZ" sz="16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Na kolik dob se počítá tato píseň?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cs-CZ" sz="1600" b="1">
                <a:solidFill>
                  <a:srgbClr val="006600"/>
                </a:solidFill>
              </a:rPr>
              <a:t>Na dvě doby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cs-CZ" sz="16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Na začátku písně melodie stoupá nebo klesá?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cs-CZ" sz="1600" b="1">
                <a:solidFill>
                  <a:srgbClr val="006600"/>
                </a:solidFill>
              </a:rPr>
              <a:t>Stoupá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cs-CZ" sz="16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Kolik má píseň taktů?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cs-CZ" sz="1600" b="1">
                <a:solidFill>
                  <a:srgbClr val="006600"/>
                </a:solidFill>
              </a:rPr>
              <a:t>14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cs-CZ" sz="16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Stejné takty vybarvi modrou a zelenou pastelkou.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cs-CZ" sz="1600" b="1">
                <a:solidFill>
                  <a:srgbClr val="006600"/>
                </a:solidFill>
              </a:rPr>
              <a:t>Stejný je 7 a 11 takt, dále 8 a 12 takt.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cs-CZ" sz="16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 posledním taktu je chyba. Najdeš ji?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cs-CZ" sz="1600" b="1">
                <a:solidFill>
                  <a:srgbClr val="006600"/>
                </a:solidFill>
              </a:rPr>
              <a:t>Píseň nebo skladbu uzavírá vždy dvojitá taktová čára.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600"/>
          </a:p>
          <a:p>
            <a:pPr>
              <a:lnSpc>
                <a:spcPct val="80000"/>
              </a:lnSpc>
              <a:buFontTx/>
              <a:buNone/>
            </a:pPr>
            <a:endParaRPr lang="cs-CZ" sz="1600"/>
          </a:p>
        </p:txBody>
      </p:sp>
      <p:pic>
        <p:nvPicPr>
          <p:cNvPr id="9222" name="Picture 6" descr="vylete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143000"/>
            <a:ext cx="7467600" cy="144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2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2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2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2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2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92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92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b="1">
                <a:solidFill>
                  <a:schemeClr val="accent1"/>
                </a:solidFill>
              </a:rPr>
              <a:t>Vyletěla holubička ze skály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4495800"/>
          </a:xfrm>
        </p:spPr>
        <p:txBody>
          <a:bodyPr/>
          <a:lstStyle/>
          <a:p>
            <a:pPr algn="ctr"/>
            <a:r>
              <a:rPr lang="cs-CZ" sz="2800"/>
              <a:t>Tuto píseň můžeme zpívat jako kánon.</a:t>
            </a:r>
          </a:p>
          <a:p>
            <a:pPr algn="ctr">
              <a:buFontTx/>
              <a:buNone/>
            </a:pPr>
            <a:endParaRPr lang="cs-CZ" sz="2800"/>
          </a:p>
          <a:p>
            <a:pPr algn="ctr"/>
            <a:endParaRPr lang="cs-CZ" sz="2800" b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buFontTx/>
              <a:buNone/>
            </a:pPr>
            <a:endParaRPr lang="cs-CZ" sz="2800" b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endParaRPr lang="cs-CZ" sz="2800" b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endParaRPr lang="cs-CZ" sz="2800" b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cs-CZ" sz="2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Kánon</a:t>
            </a:r>
            <a:r>
              <a:rPr lang="cs-CZ" sz="2800"/>
              <a:t> označuje vícehlasou píseň, v níž se jednotlivé hlasy neliší v melodii a textu, avšak jsou navzájem časově posunuty.</a:t>
            </a:r>
          </a:p>
          <a:p>
            <a:pPr>
              <a:buFontTx/>
              <a:buNone/>
            </a:pPr>
            <a:endParaRPr lang="cs-CZ" sz="2800"/>
          </a:p>
        </p:txBody>
      </p:sp>
      <p:pic>
        <p:nvPicPr>
          <p:cNvPr id="19461" name="Picture 5" descr="MC900310002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3200" y="1905000"/>
            <a:ext cx="3429000" cy="2235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b="1">
                <a:solidFill>
                  <a:schemeClr val="accent1"/>
                </a:solidFill>
              </a:rPr>
              <a:t>Vyletěla holubička ze skály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cs-CZ"/>
              <a:t>Na závěr si píseň zazpívejte jako karaoke:</a:t>
            </a:r>
          </a:p>
          <a:p>
            <a:pPr>
              <a:buFontTx/>
              <a:buNone/>
            </a:pPr>
            <a:endParaRPr lang="cs-CZ"/>
          </a:p>
          <a:p>
            <a:pPr>
              <a:buFontTx/>
              <a:buNone/>
            </a:pPr>
            <a:endParaRPr lang="cs-CZ"/>
          </a:p>
        </p:txBody>
      </p:sp>
      <p:pic>
        <p:nvPicPr>
          <p:cNvPr id="20485" name="Picture 5" descr="MC900116584[1]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2362200"/>
            <a:ext cx="3124200" cy="2889250"/>
          </a:xfrm>
          <a:prstGeom prst="rect">
            <a:avLst/>
          </a:prstGeom>
          <a:noFill/>
        </p:spPr>
      </p:pic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3505200" y="5486400"/>
            <a:ext cx="1987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>
                <a:solidFill>
                  <a:srgbClr val="FFFF00"/>
                </a:solidFill>
              </a:rPr>
              <a:t>Klikni na obrázek.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Použitý materiál: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Wikipedie</a:t>
            </a:r>
            <a:endParaRPr lang="cs-CZ" dirty="0"/>
          </a:p>
          <a:p>
            <a:r>
              <a:rPr lang="cs-CZ" dirty="0"/>
              <a:t>Obrázky galerie </a:t>
            </a:r>
            <a:r>
              <a:rPr lang="cs-CZ" dirty="0" smtClean="0"/>
              <a:t>Microsoft – www.office.</a:t>
            </a:r>
            <a:r>
              <a:rPr lang="cs-CZ" smtClean="0"/>
              <a:t>microsoft.com</a:t>
            </a:r>
            <a:endParaRPr lang="cs-CZ"/>
          </a:p>
          <a:p>
            <a:r>
              <a:rPr lang="cs-CZ" sz="2000" dirty="0">
                <a:hlinkClick r:id="rId2"/>
              </a:rPr>
              <a:t>http://www.</a:t>
            </a:r>
            <a:r>
              <a:rPr lang="cs-CZ" sz="2000" dirty="0" err="1">
                <a:hlinkClick r:id="rId2"/>
              </a:rPr>
              <a:t>youtube.com</a:t>
            </a:r>
            <a:r>
              <a:rPr lang="cs-CZ" sz="2000" dirty="0">
                <a:hlinkClick r:id="rId2"/>
              </a:rPr>
              <a:t>/</a:t>
            </a:r>
            <a:r>
              <a:rPr lang="cs-CZ" sz="2000" dirty="0" err="1">
                <a:hlinkClick r:id="rId2"/>
              </a:rPr>
              <a:t>watch</a:t>
            </a:r>
            <a:r>
              <a:rPr lang="cs-CZ" sz="2000" dirty="0">
                <a:hlinkClick r:id="rId2"/>
              </a:rPr>
              <a:t>?v=4PmCTfC32xM</a:t>
            </a:r>
            <a:endParaRPr lang="cs-CZ" sz="2000" dirty="0"/>
          </a:p>
          <a:p>
            <a:r>
              <a:rPr lang="cs-CZ" sz="2000" dirty="0">
                <a:hlinkClick r:id="rId3"/>
              </a:rPr>
              <a:t>http://www.</a:t>
            </a:r>
            <a:r>
              <a:rPr lang="cs-CZ" sz="2000" dirty="0" err="1">
                <a:hlinkClick r:id="rId3"/>
              </a:rPr>
              <a:t>youtube.com</a:t>
            </a:r>
            <a:r>
              <a:rPr lang="cs-CZ" sz="2000" dirty="0">
                <a:hlinkClick r:id="rId3"/>
              </a:rPr>
              <a:t>/</a:t>
            </a:r>
            <a:r>
              <a:rPr lang="cs-CZ" sz="2000" dirty="0" err="1">
                <a:hlinkClick r:id="rId3"/>
              </a:rPr>
              <a:t>watch</a:t>
            </a:r>
            <a:r>
              <a:rPr lang="cs-CZ" sz="2000" dirty="0">
                <a:hlinkClick r:id="rId3"/>
              </a:rPr>
              <a:t>?v=rR7Zf5xd-T0&amp;list=PL37016AE83A8F8598</a:t>
            </a:r>
            <a:endParaRPr lang="cs-CZ" sz="2000" dirty="0"/>
          </a:p>
          <a:p>
            <a:r>
              <a:rPr lang="cs-CZ" sz="2000" dirty="0">
                <a:hlinkClick r:id="rId4"/>
              </a:rPr>
              <a:t>http://www.</a:t>
            </a:r>
            <a:r>
              <a:rPr lang="cs-CZ" sz="2000" dirty="0" err="1">
                <a:hlinkClick r:id="rId4"/>
              </a:rPr>
              <a:t>youtube.com</a:t>
            </a:r>
            <a:r>
              <a:rPr lang="cs-CZ" sz="2000" dirty="0">
                <a:hlinkClick r:id="rId4"/>
              </a:rPr>
              <a:t>/</a:t>
            </a:r>
            <a:r>
              <a:rPr lang="cs-CZ" sz="2000" dirty="0" err="1">
                <a:hlinkClick r:id="rId4"/>
              </a:rPr>
              <a:t>watch</a:t>
            </a:r>
            <a:r>
              <a:rPr lang="cs-CZ" sz="2000" dirty="0">
                <a:hlinkClick r:id="rId4"/>
              </a:rPr>
              <a:t>?v=0JCmONpcDYY</a:t>
            </a:r>
            <a:endParaRPr lang="cs-CZ" sz="2000" dirty="0"/>
          </a:p>
          <a:p>
            <a:pPr>
              <a:buFontTx/>
              <a:buNone/>
            </a:pPr>
            <a:endParaRPr lang="cs-CZ" sz="2000" dirty="0"/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rcholky hor">
  <a:themeElements>
    <a:clrScheme name="Vrcholky hor 6">
      <a:dk1>
        <a:srgbClr val="809296"/>
      </a:dk1>
      <a:lt1>
        <a:srgbClr val="FFFFFF"/>
      </a:lt1>
      <a:dk2>
        <a:srgbClr val="6699FF"/>
      </a:dk2>
      <a:lt2>
        <a:srgbClr val="B3EDFF"/>
      </a:lt2>
      <a:accent1>
        <a:srgbClr val="FF9933"/>
      </a:accent1>
      <a:accent2>
        <a:srgbClr val="FFAA99"/>
      </a:accent2>
      <a:accent3>
        <a:srgbClr val="B8CAFF"/>
      </a:accent3>
      <a:accent4>
        <a:srgbClr val="DADADA"/>
      </a:accent4>
      <a:accent5>
        <a:srgbClr val="FFCAAD"/>
      </a:accent5>
      <a:accent6>
        <a:srgbClr val="E79A8A"/>
      </a:accent6>
      <a:hlink>
        <a:srgbClr val="FFCFAB"/>
      </a:hlink>
      <a:folHlink>
        <a:srgbClr val="CC9900"/>
      </a:folHlink>
    </a:clrScheme>
    <a:fontScheme name="Vrcholky hor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cholky hor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Mountain Top</Template>
  <TotalTime>82</TotalTime>
  <Words>156</Words>
  <Application>Microsoft Office PowerPoint</Application>
  <PresentationFormat>Předvádění na obrazovce (4:3)</PresentationFormat>
  <Paragraphs>53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Wingdings</vt:lpstr>
      <vt:lpstr>Vrcholky hor</vt:lpstr>
      <vt:lpstr>Snímek 1</vt:lpstr>
      <vt:lpstr>Vyletěla holubička ze skály</vt:lpstr>
      <vt:lpstr>Vyletěla holubička ze skály</vt:lpstr>
      <vt:lpstr>Vyletěla holubička ze skály</vt:lpstr>
      <vt:lpstr>Vyletěla holubička ze skály</vt:lpstr>
      <vt:lpstr>Použitý materiál: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Lucadan</dc:creator>
  <cp:lastModifiedBy>Dum</cp:lastModifiedBy>
  <cp:revision>3</cp:revision>
  <cp:lastPrinted>1601-01-01T00:00:00Z</cp:lastPrinted>
  <dcterms:created xsi:type="dcterms:W3CDTF">2014-03-15T10:19:59Z</dcterms:created>
  <dcterms:modified xsi:type="dcterms:W3CDTF">2014-03-15T13:03:47Z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