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3" r:id="rId7"/>
    <p:sldId id="264" r:id="rId8"/>
    <p:sldId id="266" r:id="rId9"/>
    <p:sldId id="262" r:id="rId10"/>
    <p:sldId id="265" r:id="rId11"/>
    <p:sldId id="267" r:id="rId12"/>
    <p:sldId id="268" r:id="rId13"/>
    <p:sldId id="25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E42C3-1AB0-4746-9946-35B6C1A6C69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2143-B1A0-4337-93A6-F3E49303A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679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E42C3-1AB0-4746-9946-35B6C1A6C69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2143-B1A0-4337-93A6-F3E49303A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373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E42C3-1AB0-4746-9946-35B6C1A6C69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2143-B1A0-4337-93A6-F3E49303A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7254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E42C3-1AB0-4746-9946-35B6C1A6C69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2143-B1A0-4337-93A6-F3E49303A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5775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E42C3-1AB0-4746-9946-35B6C1A6C69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2143-B1A0-4337-93A6-F3E49303A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93367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E42C3-1AB0-4746-9946-35B6C1A6C69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2143-B1A0-4337-93A6-F3E49303A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27157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E42C3-1AB0-4746-9946-35B6C1A6C69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2143-B1A0-4337-93A6-F3E49303A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1660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E42C3-1AB0-4746-9946-35B6C1A6C69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2143-B1A0-4337-93A6-F3E49303A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5462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E42C3-1AB0-4746-9946-35B6C1A6C69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2143-B1A0-4337-93A6-F3E49303A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3074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E42C3-1AB0-4746-9946-35B6C1A6C69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2143-B1A0-4337-93A6-F3E49303A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69661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E42C3-1AB0-4746-9946-35B6C1A6C69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72143-B1A0-4337-93A6-F3E49303A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72622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DE42C3-1AB0-4746-9946-35B6C1A6C69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F72143-B1A0-4337-93A6-F3E49303A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0676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source=images&amp;cd=&amp;cad=rja&amp;docid=H9WEfXVj1kY5jM&amp;tbnid=23oOrcFhmEON9M:&amp;ved=0CAgQjRwwAA&amp;url=http://technet.idnes.cz/evropska-unie-chce-zjednodusit-stahovani-multimedii-z-internetu-pyb-/sw_internet.aspx?c=A090709_153002_sw_internet_vse&amp;ei=Je8IUtodxo20BuDwgIAD&amp;psig=AFQjCNGUYDTxmgjYJ670xvUcl-Ou9kAZJQ&amp;ust=1376403621059985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hyperlink" Target="http://www.google.cz/url?sa=i&amp;rct=j&amp;q=friedrich+schiller&amp;source=images&amp;cd=&amp;cad=rja&amp;docid=DGwHAIu8xD5F7M&amp;tbnid=L4Cd07Zj3LLZgM:&amp;ved=0CAUQjRw&amp;url=http://citaty-o-lasce.cz/johann-christoph-friedrich-von-schiller/&amp;ei=IPEIUtf2BIObtAblrYHgAw&amp;bvm=bv.50500085,d.Yms&amp;psig=AFQjCNGkAsTxk5NWqhLneUvWZMNr5hXiSQ&amp;ust=1376404110192424" TargetMode="Externa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source=images&amp;cd=&amp;cad=rja&amp;docid=H9WEfXVj1kY5jM&amp;tbnid=23oOrcFhmEON9M:&amp;ved=0CAgQjRwwAA&amp;url=http://technet.idnes.cz/evropska-unie-chce-zjednodusit-stahovani-multimedii-z-internetu-pyb-/sw_internet.aspx?c=A090709_153002_sw_internet_vse&amp;ei=Je8IUtodxo20BuDwgIAD&amp;psig=AFQjCNGUYDTxmgjYJ670xvUcl-Ou9kAZJQ&amp;ust=1376403621059985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4.jpeg"/><Relationship Id="rId7" Type="http://schemas.openxmlformats.org/officeDocument/2006/relationships/hyperlink" Target="http://www.schillerhaus-rudolstadt.de/html/img/pool/r6_0_x.jpg" TargetMode="External"/><Relationship Id="rId2" Type="http://schemas.openxmlformats.org/officeDocument/2006/relationships/hyperlink" Target="http://www.google.cz/url?sa=i&amp;source=images&amp;cd=&amp;cad=rja&amp;docid=H9WEfXVj1kY5jM&amp;tbnid=23oOrcFhmEON9M:&amp;ved=0CAgQjRwwAA&amp;url=http://technet.idnes.cz/evropska-unie-chce-zjednodusit-stahovani-multimedii-z-internetu-pyb-/sw_internet.aspx?c=A090709_153002_sw_internet_vse&amp;ei=Je8IUtodxo20BuDwgIAD&amp;psig=AFQjCNGUYDTxmgjYJ670xvUcl-Ou9kAZJQ&amp;ust=1376403621059985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hyperlink" Target="//upload.wikimedia.org/wikipedia/commons/6/65/Goethe_Schiller_Weimar.jpg" TargetMode="Externa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source=images&amp;cd=&amp;cad=rja&amp;docid=H9WEfXVj1kY5jM&amp;tbnid=23oOrcFhmEON9M:&amp;ved=0CAgQjRwwAA&amp;url=http://technet.idnes.cz/evropska-unie-chce-zjednodusit-stahovani-multimedii-z-internetu-pyb-/sw_internet.aspx?c=A090709_153002_sw_internet_vse&amp;ei=Je8IUtodxo20BuDwgIAD&amp;psig=AFQjCNGUYDTxmgjYJ670xvUcl-Ou9kAZJQ&amp;ust=1376403621059985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source=images&amp;cd=&amp;cad=rja&amp;docid=H9WEfXVj1kY5jM&amp;tbnid=23oOrcFhmEON9M:&amp;ved=0CAgQjRwwAA&amp;url=http://technet.idnes.cz/evropska-unie-chce-zjednodusit-stahovani-multimedii-z-internetu-pyb-/sw_internet.aspx?c=A090709_153002_sw_internet_vse&amp;ei=Je8IUtodxo20BuDwgIAD&amp;psig=AFQjCNGUYDTxmgjYJ670xvUcl-Ou9kAZJQ&amp;ust=1376403621059985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source=images&amp;cd=&amp;cad=rja&amp;docid=H9WEfXVj1kY5jM&amp;tbnid=23oOrcFhmEON9M:&amp;ved=0CAgQjRwwAA&amp;url=http://technet.idnes.cz/evropska-unie-chce-zjednodusit-stahovani-multimedii-z-internetu-pyb-/sw_internet.aspx?c=A090709_153002_sw_internet_vse&amp;ei=Je8IUtodxo20BuDwgIAD&amp;psig=AFQjCNGUYDTxmgjYJ670xvUcl-Ou9kAZJQ&amp;ust=1376403621059985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source=images&amp;cd=&amp;cad=rja&amp;docid=H9WEfXVj1kY5jM&amp;tbnid=23oOrcFhmEON9M:&amp;ved=0CAgQjRwwAA&amp;url=http://technet.idnes.cz/evropska-unie-chce-zjednodusit-stahovani-multimedii-z-internetu-pyb-/sw_internet.aspx?c=A090709_153002_sw_internet_vse&amp;ei=Je8IUtodxo20BuDwgIAD&amp;psig=AFQjCNGUYDTxmgjYJ670xvUcl-Ou9kAZJQ&amp;ust=1376403621059985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hyperlink" Target="http://upload.wikimedia.org/wikipedia/commons/2/2d/Schiller_an_die_freude_manuskript_2.jpg" TargetMode="Externa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source=images&amp;cd=&amp;cad=rja&amp;docid=H9WEfXVj1kY5jM&amp;tbnid=23oOrcFhmEON9M:&amp;ved=0CAgQjRwwAA&amp;url=http://technet.idnes.cz/evropska-unie-chce-zjednodusit-stahovani-multimedii-z-internetu-pyb-/sw_internet.aspx?c=A090709_153002_sw_internet_vse&amp;ei=Je8IUtodxo20BuDwgIAD&amp;psig=AFQjCNGUYDTxmgjYJ670xvUcl-Ou9kAZJQ&amp;ust=1376403621059985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source=images&amp;cd=&amp;cad=rja&amp;docid=H9WEfXVj1kY5jM&amp;tbnid=23oOrcFhmEON9M:&amp;ved=0CAgQjRwwAA&amp;url=http://technet.idnes.cz/evropska-unie-chce-zjednodusit-stahovani-multimedii-z-internetu-pyb-/sw_internet.aspx?c=A090709_153002_sw_internet_vse&amp;ei=Je8IUtodxo20BuDwgIAD&amp;psig=AFQjCNGUYDTxmgjYJ670xvUcl-Ou9kAZJQ&amp;ust=1376403621059985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jpeg"/><Relationship Id="rId5" Type="http://schemas.openxmlformats.org/officeDocument/2006/relationships/hyperlink" Target="//upload.wikimedia.org/wikipedia/commons/1/1c/Schiller_Die_R%C3%A4uber_1781.jpg" TargetMode="External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source=images&amp;cd=&amp;cad=rja&amp;docid=H9WEfXVj1kY5jM&amp;tbnid=23oOrcFhmEON9M:&amp;ved=0CAgQjRwwAA&amp;url=http://technet.idnes.cz/evropska-unie-chce-zjednodusit-stahovani-multimedii-z-internetu-pyb-/sw_internet.aspx?c=A090709_153002_sw_internet_vse&amp;ei=Je8IUtodxo20BuDwgIAD&amp;psig=AFQjCNGUYDTxmgjYJ670xvUcl-Ou9kAZJQ&amp;ust=1376403621059985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source=images&amp;cd=&amp;cad=rja&amp;docid=H9WEfXVj1kY5jM&amp;tbnid=23oOrcFhmEON9M:&amp;ved=0CAgQjRwwAA&amp;url=http://technet.idnes.cz/evropska-unie-chce-zjednodusit-stahovani-multimedii-z-internetu-pyb-/sw_internet.aspx?c=A090709_153002_sw_internet_vse&amp;ei=Je8IUtodxo20BuDwgIAD&amp;psig=AFQjCNGUYDTxmgjYJ670xvUcl-Ou9kAZJQ&amp;ust=1376403621059985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atabazeknih.cz/knihy/balady-45544" TargetMode="External"/><Relationship Id="rId3" Type="http://schemas.openxmlformats.org/officeDocument/2006/relationships/image" Target="../media/image4.jpeg"/><Relationship Id="rId7" Type="http://schemas.openxmlformats.org/officeDocument/2006/relationships/hyperlink" Target="http://cs.wikipedia.org/wiki/Soubor:Goethe_Schiller_Weimar.jpg" TargetMode="External"/><Relationship Id="rId2" Type="http://schemas.openxmlformats.org/officeDocument/2006/relationships/hyperlink" Target="http://www.google.cz/url?sa=i&amp;source=images&amp;cd=&amp;cad=rja&amp;docid=H9WEfXVj1kY5jM&amp;tbnid=23oOrcFhmEON9M:&amp;ved=0CAgQjRwwAA&amp;url=http://technet.idnes.cz/evropska-unie-chce-zjednodusit-stahovani-multimedii-z-internetu-pyb-/sw_internet.aspx?c=A090709_153002_sw_internet_vse&amp;ei=Je8IUtodxo20BuDwgIAD&amp;psig=AFQjCNGUYDTxmgjYJ670xvUcl-Ou9kAZJQ&amp;ust=1376403621059985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spisovatele.cz/johann-christoph-friedrich-von-schiller" TargetMode="External"/><Relationship Id="rId11" Type="http://schemas.openxmlformats.org/officeDocument/2006/relationships/hyperlink" Target="http://citaty.net/autori/friedrich-schiller/?page=4" TargetMode="External"/><Relationship Id="rId5" Type="http://schemas.openxmlformats.org/officeDocument/2006/relationships/hyperlink" Target="http://cs.wikipedia.org/wiki/Friedrich_Schiller" TargetMode="External"/><Relationship Id="rId10" Type="http://schemas.openxmlformats.org/officeDocument/2006/relationships/hyperlink" Target="http://de.academic.ru/pictures/dewiki/83/Schiller_an_die_freude_manuskript_2.jpg" TargetMode="External"/><Relationship Id="rId4" Type="http://schemas.microsoft.com/office/2007/relationships/hdphoto" Target="../media/hdphoto1.wdp"/><Relationship Id="rId9" Type="http://schemas.openxmlformats.org/officeDocument/2006/relationships/hyperlink" Target="http://cs.wikipedia.org/wiki/%C3%93da_na_radost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source=images&amp;cd=&amp;cad=rja&amp;docid=H9WEfXVj1kY5jM&amp;tbnid=23oOrcFhmEON9M:&amp;ved=0CAgQjRwwAA&amp;url=http://technet.idnes.cz/evropska-unie-chce-zjednodusit-stahovani-multimedii-z-internetu-pyb-/sw_internet.aspx?c=A090709_153002_sw_internet_vse&amp;ei=Je8IUtodxo20BuDwgIAD&amp;psig=AFQjCNGUYDTxmgjYJ670xvUcl-Ou9kAZJQ&amp;ust=1376403621059985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691" name="Group 4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060013495"/>
              </p:ext>
            </p:extLst>
          </p:nvPr>
        </p:nvGraphicFramePr>
        <p:xfrm>
          <a:off x="485453" y="2060848"/>
          <a:ext cx="8136582" cy="4681620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233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Český jazyk a </a:t>
                      </a: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literatura </a:t>
                      </a:r>
                      <a:r>
                        <a:rPr kumimoji="0" lang="cs-CZ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(klíčová aktivita III/2)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Friedrich Schiller  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233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11754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Žáci se seznámí s představitelem německého preromantického hnutí Sturm und Drang. Vymezí jeho dílo v rámci německé literatury a uvědomí jeho souvislost s dnešní dobou (Óda na radost).    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13. 6. 2013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4" name="Skupina 3"/>
          <p:cNvGrpSpPr/>
          <p:nvPr/>
        </p:nvGrpSpPr>
        <p:grpSpPr>
          <a:xfrm>
            <a:off x="228537" y="332656"/>
            <a:ext cx="8883709" cy="1531420"/>
            <a:chOff x="-92650" y="483518"/>
            <a:chExt cx="8883709" cy="1531420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6" name="Obrázek 5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Obrázek 6" descr="loga soukrškolyvjpeg.jp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Obdélník 7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4105801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i.idnes.cz/08/062/gal/MIA122e58_ALAMY_ANFE10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82000" contrast="7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186" r="12417"/>
          <a:stretch/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798" y="1124744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FRIEDRICH SCHILLER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(1759 – 1805)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028" name="Picture 4" descr="http://citaty-o-lasce.cz/wp-content/uploads/friedrich-schiller-427x500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2280" y="2708920"/>
            <a:ext cx="2339435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Podnadpis 2"/>
          <p:cNvSpPr txBox="1">
            <a:spLocks/>
          </p:cNvSpPr>
          <p:nvPr/>
        </p:nvSpPr>
        <p:spPr>
          <a:xfrm>
            <a:off x="211738" y="6165304"/>
            <a:ext cx="2952150" cy="4564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</a:rPr>
              <a:t>© Dušan Kráčmar 2013</a:t>
            </a:r>
            <a:endParaRPr lang="cs-CZ" sz="1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5928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i.idnes.cz/08/062/gal/MIA122e58_ALAMY_ANFE10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82000" contrast="7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186" r="12417"/>
          <a:stretch/>
        </p:blipFill>
        <p:spPr bwMode="auto">
          <a:xfrm>
            <a:off x="-2" y="-9841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0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FRIEDRICH SCHILLER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ŽIVOTNÍ OSUDY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484784"/>
            <a:ext cx="8280920" cy="5544616"/>
          </a:xfrm>
        </p:spPr>
        <p:txBody>
          <a:bodyPr>
            <a:normAutofit lnSpcReduction="10000"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dirty="0">
                <a:solidFill>
                  <a:srgbClr val="002060"/>
                </a:solidFill>
              </a:rPr>
              <a:t>n</a:t>
            </a:r>
            <a:r>
              <a:rPr lang="cs-CZ" sz="2400" dirty="0" smtClean="0">
                <a:solidFill>
                  <a:srgbClr val="002060"/>
                </a:solidFill>
              </a:rPr>
              <a:t>arozen 10. 11. 1759 v Marbachu nad Neckarem (jihozápad Německa)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dirty="0">
                <a:solidFill>
                  <a:srgbClr val="002060"/>
                </a:solidFill>
              </a:rPr>
              <a:t>d</a:t>
            </a:r>
            <a:r>
              <a:rPr lang="cs-CZ" sz="2400" dirty="0" smtClean="0">
                <a:solidFill>
                  <a:srgbClr val="002060"/>
                </a:solidFill>
              </a:rPr>
              <a:t>ramatik, překladatel a básník, představitel hnutí Sturm und Drang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2060"/>
                </a:solidFill>
              </a:rPr>
              <a:t>od 14-ti let studoval ve vojenské akademii s velmi přísným režimem, posléze vystudoval medicínu a krátce působil jako vojenský lékař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dirty="0">
                <a:solidFill>
                  <a:srgbClr val="002060"/>
                </a:solidFill>
              </a:rPr>
              <a:t>p</a:t>
            </a:r>
            <a:r>
              <a:rPr lang="cs-CZ" sz="2400" dirty="0" smtClean="0">
                <a:solidFill>
                  <a:srgbClr val="002060"/>
                </a:solidFill>
              </a:rPr>
              <a:t>obýval v Mannheimu, Drážďanech a posléze v Jeně, kde byl jmenován profesorem historie a kde se spřátelil s J. W. Goethem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dirty="0">
                <a:solidFill>
                  <a:srgbClr val="002060"/>
                </a:solidFill>
              </a:rPr>
              <a:t>s</a:t>
            </a:r>
            <a:r>
              <a:rPr lang="cs-CZ" sz="2400" dirty="0" smtClean="0">
                <a:solidFill>
                  <a:srgbClr val="002060"/>
                </a:solidFill>
              </a:rPr>
              <a:t>e svou manželkou měl čtyři děti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dirty="0">
                <a:solidFill>
                  <a:srgbClr val="002060"/>
                </a:solidFill>
              </a:rPr>
              <a:t>p</a:t>
            </a:r>
            <a:r>
              <a:rPr lang="cs-CZ" sz="2400" dirty="0" smtClean="0">
                <a:solidFill>
                  <a:srgbClr val="002060"/>
                </a:solidFill>
              </a:rPr>
              <a:t>oté, co onemocněl tuberkulózou se léčil v Karlových Varech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dirty="0">
                <a:solidFill>
                  <a:srgbClr val="002060"/>
                </a:solidFill>
              </a:rPr>
              <a:t>k</a:t>
            </a:r>
            <a:r>
              <a:rPr lang="cs-CZ" sz="2400" dirty="0" smtClean="0">
                <a:solidFill>
                  <a:srgbClr val="002060"/>
                </a:solidFill>
              </a:rPr>
              <a:t>e konci života se přestěhoval za Goethem do Výmaru, kde               9. 5. 1805 zemřel na zápal plic (pochován vedle Goetheho)  </a:t>
            </a:r>
            <a:endParaRPr lang="cs-CZ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7420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i.idnes.cz/08/062/gal/MIA122e58_ALAMY_ANFE10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82000" contrast="7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186" r="12417"/>
          <a:stretch/>
        </p:blipFill>
        <p:spPr bwMode="auto">
          <a:xfrm>
            <a:off x="-2" y="-9841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0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FRIEDRICH SCHILLER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ŽIVOTNÍ OSUDY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78154" y="6021288"/>
            <a:ext cx="2808312" cy="576064"/>
          </a:xfrm>
        </p:spPr>
        <p:txBody>
          <a:bodyPr>
            <a:noAutofit/>
          </a:bodyPr>
          <a:lstStyle/>
          <a:p>
            <a:r>
              <a:rPr lang="cs-CZ" sz="1800" dirty="0" smtClean="0">
                <a:solidFill>
                  <a:srgbClr val="002060"/>
                </a:solidFill>
              </a:rPr>
              <a:t>socha Schillera a Goetheho ve Výmaru   </a:t>
            </a:r>
            <a:endParaRPr lang="cs-CZ" sz="1800" dirty="0">
              <a:solidFill>
                <a:srgbClr val="002060"/>
              </a:solidFill>
            </a:endParaRPr>
          </a:p>
        </p:txBody>
      </p:sp>
      <p:pic>
        <p:nvPicPr>
          <p:cNvPr id="1026" name="Picture 2" descr="Soubor:Goethe Schiller Weimar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718" y="1700808"/>
            <a:ext cx="2851185" cy="4053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harlotte Schiller">
            <a:hlinkClick r:id="rId7" tooltip="Ludovike Simanowiz  (1759-1827) - Charlotte Schiller Öl auf Leinwand, um 1794 (kleine Fassung); Deutsches Literaturarchiv  Marbach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700808"/>
            <a:ext cx="3240360" cy="3300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odnadpis 2"/>
          <p:cNvSpPr txBox="1">
            <a:spLocks/>
          </p:cNvSpPr>
          <p:nvPr/>
        </p:nvSpPr>
        <p:spPr>
          <a:xfrm>
            <a:off x="5148064" y="5195718"/>
            <a:ext cx="2808312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rgbClr val="002060"/>
                </a:solidFill>
              </a:rPr>
              <a:t>Charlotte von Lengefeld – Schillerova manželka   </a:t>
            </a:r>
            <a:endParaRPr lang="cs-CZ" sz="1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40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i.idnes.cz/08/062/gal/MIA122e58_ALAMY_ANFE10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82000" contrast="7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186" r="12417"/>
          <a:stretch/>
        </p:blipFill>
        <p:spPr bwMode="auto">
          <a:xfrm>
            <a:off x="-2" y="-9841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0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FRIEDRICH SCHILLER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DÍLO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484784"/>
            <a:ext cx="8280920" cy="5544616"/>
          </a:xfrm>
        </p:spPr>
        <p:txBody>
          <a:bodyPr>
            <a:norm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02060"/>
                </a:solidFill>
              </a:rPr>
              <a:t>je autorem především básní a dramat (historické hry)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02060"/>
                </a:solidFill>
              </a:rPr>
              <a:t>zejména v počátcích své tvorby ovlivněn hnutím </a:t>
            </a:r>
            <a:r>
              <a:rPr lang="cs-CZ" sz="2800" dirty="0" err="1" smtClean="0">
                <a:solidFill>
                  <a:srgbClr val="002060"/>
                </a:solidFill>
              </a:rPr>
              <a:t>Sturm</a:t>
            </a:r>
            <a:r>
              <a:rPr lang="cs-CZ" sz="2800" dirty="0" smtClean="0">
                <a:solidFill>
                  <a:srgbClr val="002060"/>
                </a:solidFill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</a:rPr>
              <a:t>und</a:t>
            </a:r>
            <a:r>
              <a:rPr lang="cs-CZ" sz="2800" dirty="0" smtClean="0">
                <a:solidFill>
                  <a:srgbClr val="002060"/>
                </a:solidFill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</a:rPr>
              <a:t>Drang</a:t>
            </a:r>
            <a:r>
              <a:rPr lang="cs-CZ" sz="2800" dirty="0" smtClean="0">
                <a:solidFill>
                  <a:srgbClr val="002060"/>
                </a:solidFill>
              </a:rPr>
              <a:t> , později se v jeho dílech objevují prvky klasicismu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02060"/>
                </a:solidFill>
              </a:rPr>
              <a:t>ve svých dílech se zabývá otázkami svobody lidského jedince, morálními otázkami (např. viny a trestu), opěvuje hrdost a věrnou lásku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800" dirty="0">
                <a:solidFill>
                  <a:srgbClr val="002060"/>
                </a:solidFill>
              </a:rPr>
              <a:t>v</a:t>
            </a:r>
            <a:r>
              <a:rPr lang="cs-CZ" sz="2800" dirty="0" smtClean="0">
                <a:solidFill>
                  <a:srgbClr val="002060"/>
                </a:solidFill>
              </a:rPr>
              <a:t>zhledem k vyznávaným ideálům bylo jeho dílo u nás překládáno už od dob národního obrození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800" dirty="0">
                <a:solidFill>
                  <a:srgbClr val="002060"/>
                </a:solidFill>
              </a:rPr>
              <a:t>j</a:t>
            </a:r>
            <a:r>
              <a:rPr lang="cs-CZ" sz="2800" dirty="0" smtClean="0">
                <a:solidFill>
                  <a:srgbClr val="002060"/>
                </a:solidFill>
              </a:rPr>
              <a:t>eho tvorba byla též zhudebněna (Óda na radost, Don Carlos)      </a:t>
            </a:r>
            <a:endParaRPr lang="cs-CZ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9217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i.idnes.cz/08/062/gal/MIA122e58_ALAMY_ANFE10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82000" contrast="7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186" r="12417"/>
          <a:stretch/>
        </p:blipFill>
        <p:spPr bwMode="auto">
          <a:xfrm>
            <a:off x="-2" y="-9841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0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FRIEDRICH SCHILLER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DÍLO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484784"/>
            <a:ext cx="8280920" cy="5544616"/>
          </a:xfrm>
        </p:spPr>
        <p:txBody>
          <a:bodyPr>
            <a:norm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0000"/>
                </a:solidFill>
              </a:rPr>
              <a:t>Básnická tvorba</a:t>
            </a:r>
          </a:p>
          <a:p>
            <a:pPr marL="800100" lvl="1" indent="-342900" algn="just">
              <a:buFont typeface="Wingdings" pitchFamily="2" charset="2"/>
              <a:buChar char="§"/>
            </a:pPr>
            <a:r>
              <a:rPr lang="cs-CZ" dirty="0" smtClean="0">
                <a:solidFill>
                  <a:srgbClr val="FF0000"/>
                </a:solidFill>
              </a:rPr>
              <a:t>Óda na radost – </a:t>
            </a:r>
            <a:r>
              <a:rPr lang="cs-CZ" dirty="0" smtClean="0">
                <a:solidFill>
                  <a:srgbClr val="002060"/>
                </a:solidFill>
              </a:rPr>
              <a:t>vyjadřuje ideál sbratření všech národů (všech lidí), zhudebněno Ludwigem van Beethovenem v jeho 9. symfonii, </a:t>
            </a:r>
            <a:r>
              <a:rPr lang="cs-CZ" b="1" dirty="0" smtClean="0">
                <a:solidFill>
                  <a:srgbClr val="002060"/>
                </a:solidFill>
              </a:rPr>
              <a:t>dnes tato skladba používána jako hymna EU</a:t>
            </a:r>
          </a:p>
          <a:p>
            <a:pPr marL="800100" lvl="1" indent="-342900" algn="just">
              <a:buFont typeface="Wingdings" pitchFamily="2" charset="2"/>
              <a:buChar char="§"/>
            </a:pPr>
            <a:r>
              <a:rPr lang="cs-CZ" dirty="0">
                <a:solidFill>
                  <a:srgbClr val="FF0000"/>
                </a:solidFill>
              </a:rPr>
              <a:t>b</a:t>
            </a:r>
            <a:r>
              <a:rPr lang="cs-CZ" dirty="0" smtClean="0">
                <a:solidFill>
                  <a:srgbClr val="FF0000"/>
                </a:solidFill>
              </a:rPr>
              <a:t>alady</a:t>
            </a:r>
            <a:r>
              <a:rPr lang="cs-CZ" b="1" dirty="0" smtClean="0">
                <a:solidFill>
                  <a:srgbClr val="FF0000"/>
                </a:solidFill>
              </a:rPr>
              <a:t> – </a:t>
            </a:r>
            <a:r>
              <a:rPr lang="cs-CZ" dirty="0" smtClean="0">
                <a:solidFill>
                  <a:srgbClr val="002060"/>
                </a:solidFill>
              </a:rPr>
              <a:t>řeší zmiňované otázky morálky a svobody, opěvuje věrnou lásku (Rukavička, </a:t>
            </a:r>
            <a:r>
              <a:rPr lang="cs-CZ" dirty="0" err="1" smtClean="0">
                <a:solidFill>
                  <a:srgbClr val="002060"/>
                </a:solidFill>
              </a:rPr>
              <a:t>Polykratův</a:t>
            </a:r>
            <a:r>
              <a:rPr lang="cs-CZ" dirty="0" smtClean="0">
                <a:solidFill>
                  <a:srgbClr val="002060"/>
                </a:solidFill>
              </a:rPr>
              <a:t> prsten, Záruka)</a:t>
            </a:r>
          </a:p>
        </p:txBody>
      </p:sp>
    </p:spTree>
    <p:extLst>
      <p:ext uri="{BB962C8B-B14F-4D97-AF65-F5344CB8AC3E}">
        <p14:creationId xmlns:p14="http://schemas.microsoft.com/office/powerpoint/2010/main" val="579874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i.idnes.cz/08/062/gal/MIA122e58_ALAMY_ANFE10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82000" contrast="7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186" r="12417"/>
          <a:stretch/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69269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FRIEDRICH SCHILLER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>DÍLO</a:t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>Óda na radost</a:t>
            </a:r>
            <a:br>
              <a:rPr lang="cs-CZ" dirty="0">
                <a:solidFill>
                  <a:srgbClr val="FF000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324544" y="1988840"/>
            <a:ext cx="5616624" cy="3600400"/>
          </a:xfrm>
        </p:spPr>
        <p:txBody>
          <a:bodyPr>
            <a:noAutofit/>
          </a:bodyPr>
          <a:lstStyle/>
          <a:p>
            <a:pPr lvl="1" algn="l"/>
            <a:r>
              <a:rPr lang="cs-CZ" sz="2400" dirty="0">
                <a:solidFill>
                  <a:srgbClr val="002060"/>
                </a:solidFill>
              </a:rPr>
              <a:t>Freude, </a:t>
            </a:r>
            <a:r>
              <a:rPr lang="cs-CZ" sz="2400" dirty="0" err="1">
                <a:solidFill>
                  <a:srgbClr val="002060"/>
                </a:solidFill>
              </a:rPr>
              <a:t>schöner</a:t>
            </a:r>
            <a:r>
              <a:rPr lang="cs-CZ" sz="2400" dirty="0">
                <a:solidFill>
                  <a:srgbClr val="002060"/>
                </a:solidFill>
              </a:rPr>
              <a:t> </a:t>
            </a:r>
            <a:r>
              <a:rPr lang="cs-CZ" sz="2400" dirty="0" err="1">
                <a:solidFill>
                  <a:srgbClr val="002060"/>
                </a:solidFill>
              </a:rPr>
              <a:t>Götterfunken</a:t>
            </a:r>
            <a:r>
              <a:rPr lang="cs-CZ" sz="2400" dirty="0" smtClean="0">
                <a:solidFill>
                  <a:srgbClr val="002060"/>
                </a:solidFill>
              </a:rPr>
              <a:t>,</a:t>
            </a:r>
          </a:p>
          <a:p>
            <a:pPr lvl="1" algn="l"/>
            <a:r>
              <a:rPr lang="cs-CZ" sz="2400" dirty="0" err="1" smtClean="0">
                <a:solidFill>
                  <a:srgbClr val="002060"/>
                </a:solidFill>
              </a:rPr>
              <a:t>Tochter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>
                <a:solidFill>
                  <a:srgbClr val="002060"/>
                </a:solidFill>
              </a:rPr>
              <a:t>aus</a:t>
            </a:r>
            <a:r>
              <a:rPr lang="cs-CZ" sz="2400" dirty="0">
                <a:solidFill>
                  <a:srgbClr val="002060"/>
                </a:solidFill>
              </a:rPr>
              <a:t> Elysium</a:t>
            </a:r>
            <a:r>
              <a:rPr lang="cs-CZ" sz="2400" dirty="0" smtClean="0">
                <a:solidFill>
                  <a:srgbClr val="002060"/>
                </a:solidFill>
              </a:rPr>
              <a:t>!</a:t>
            </a:r>
          </a:p>
          <a:p>
            <a:pPr lvl="1" algn="l"/>
            <a:r>
              <a:rPr lang="cs-CZ" sz="2400" dirty="0" err="1" smtClean="0">
                <a:solidFill>
                  <a:srgbClr val="002060"/>
                </a:solidFill>
              </a:rPr>
              <a:t>Wir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>
                <a:solidFill>
                  <a:srgbClr val="002060"/>
                </a:solidFill>
              </a:rPr>
              <a:t>betreten</a:t>
            </a:r>
            <a:r>
              <a:rPr lang="cs-CZ" sz="2400" dirty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feuertrunken</a:t>
            </a:r>
            <a:r>
              <a:rPr lang="cs-CZ" sz="2400" dirty="0" smtClean="0">
                <a:solidFill>
                  <a:srgbClr val="002060"/>
                </a:solidFill>
              </a:rPr>
              <a:t>,</a:t>
            </a:r>
          </a:p>
          <a:p>
            <a:pPr lvl="1" algn="l"/>
            <a:r>
              <a:rPr lang="cs-CZ" sz="2400" dirty="0" err="1" smtClean="0">
                <a:solidFill>
                  <a:srgbClr val="002060"/>
                </a:solidFill>
              </a:rPr>
              <a:t>Himmlische</a:t>
            </a:r>
            <a:r>
              <a:rPr lang="cs-CZ" sz="2400" dirty="0">
                <a:solidFill>
                  <a:srgbClr val="002060"/>
                </a:solidFill>
              </a:rPr>
              <a:t>, </a:t>
            </a:r>
            <a:r>
              <a:rPr lang="cs-CZ" sz="2400" dirty="0" err="1">
                <a:solidFill>
                  <a:srgbClr val="002060"/>
                </a:solidFill>
              </a:rPr>
              <a:t>Dein</a:t>
            </a:r>
            <a:r>
              <a:rPr lang="cs-CZ" sz="2400" dirty="0">
                <a:solidFill>
                  <a:srgbClr val="002060"/>
                </a:solidFill>
              </a:rPr>
              <a:t> </a:t>
            </a:r>
            <a:r>
              <a:rPr lang="cs-CZ" sz="2400" dirty="0" err="1">
                <a:solidFill>
                  <a:srgbClr val="002060"/>
                </a:solidFill>
              </a:rPr>
              <a:t>Heiligtum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</a:p>
          <a:p>
            <a:pPr lvl="1" algn="l"/>
            <a:endParaRPr lang="cs-CZ" sz="2400" dirty="0" smtClean="0">
              <a:solidFill>
                <a:srgbClr val="002060"/>
              </a:solidFill>
            </a:endParaRPr>
          </a:p>
          <a:p>
            <a:pPr lvl="1" algn="l"/>
            <a:r>
              <a:rPr lang="cs-CZ" sz="2400" dirty="0" err="1" smtClean="0">
                <a:solidFill>
                  <a:srgbClr val="002060"/>
                </a:solidFill>
              </a:rPr>
              <a:t>Deine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>
                <a:solidFill>
                  <a:srgbClr val="002060"/>
                </a:solidFill>
              </a:rPr>
              <a:t>Zauber</a:t>
            </a:r>
            <a:r>
              <a:rPr lang="cs-CZ" sz="2400" dirty="0">
                <a:solidFill>
                  <a:srgbClr val="002060"/>
                </a:solidFill>
              </a:rPr>
              <a:t> </a:t>
            </a:r>
            <a:r>
              <a:rPr lang="cs-CZ" sz="2400" dirty="0" err="1">
                <a:solidFill>
                  <a:srgbClr val="002060"/>
                </a:solidFill>
              </a:rPr>
              <a:t>binden</a:t>
            </a:r>
            <a:r>
              <a:rPr lang="cs-CZ" sz="2400" dirty="0">
                <a:solidFill>
                  <a:srgbClr val="002060"/>
                </a:solidFill>
              </a:rPr>
              <a:t> </a:t>
            </a:r>
            <a:r>
              <a:rPr lang="cs-CZ" sz="2400" dirty="0" err="1">
                <a:solidFill>
                  <a:srgbClr val="002060"/>
                </a:solidFill>
              </a:rPr>
              <a:t>wieder</a:t>
            </a:r>
            <a:r>
              <a:rPr lang="cs-CZ" sz="2400" dirty="0" smtClean="0">
                <a:solidFill>
                  <a:srgbClr val="002060"/>
                </a:solidFill>
              </a:rPr>
              <a:t>,</a:t>
            </a:r>
          </a:p>
          <a:p>
            <a:pPr lvl="1" algn="l"/>
            <a:r>
              <a:rPr lang="cs-CZ" sz="2400" dirty="0" err="1" smtClean="0">
                <a:solidFill>
                  <a:srgbClr val="002060"/>
                </a:solidFill>
              </a:rPr>
              <a:t>Was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>
                <a:solidFill>
                  <a:srgbClr val="002060"/>
                </a:solidFill>
              </a:rPr>
              <a:t>die</a:t>
            </a:r>
            <a:r>
              <a:rPr lang="cs-CZ" sz="2400" dirty="0">
                <a:solidFill>
                  <a:srgbClr val="002060"/>
                </a:solidFill>
              </a:rPr>
              <a:t> Mode </a:t>
            </a:r>
            <a:r>
              <a:rPr lang="cs-CZ" sz="2400" dirty="0" err="1">
                <a:solidFill>
                  <a:srgbClr val="002060"/>
                </a:solidFill>
              </a:rPr>
              <a:t>streng</a:t>
            </a:r>
            <a:r>
              <a:rPr lang="cs-CZ" sz="2400" dirty="0">
                <a:solidFill>
                  <a:srgbClr val="002060"/>
                </a:solidFill>
              </a:rPr>
              <a:t> </a:t>
            </a:r>
            <a:r>
              <a:rPr lang="cs-CZ" sz="2400" dirty="0" err="1">
                <a:solidFill>
                  <a:srgbClr val="002060"/>
                </a:solidFill>
              </a:rPr>
              <a:t>geteilt</a:t>
            </a:r>
            <a:r>
              <a:rPr lang="cs-CZ" sz="2400" dirty="0" smtClean="0">
                <a:solidFill>
                  <a:srgbClr val="002060"/>
                </a:solidFill>
              </a:rPr>
              <a:t>,</a:t>
            </a:r>
          </a:p>
          <a:p>
            <a:pPr lvl="1" algn="l"/>
            <a:r>
              <a:rPr lang="cs-CZ" sz="2400" dirty="0" err="1" smtClean="0">
                <a:solidFill>
                  <a:srgbClr val="002060"/>
                </a:solidFill>
              </a:rPr>
              <a:t>Alle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>
                <a:solidFill>
                  <a:srgbClr val="002060"/>
                </a:solidFill>
              </a:rPr>
              <a:t>Menschen</a:t>
            </a:r>
            <a:r>
              <a:rPr lang="cs-CZ" sz="2400" dirty="0">
                <a:solidFill>
                  <a:srgbClr val="002060"/>
                </a:solidFill>
              </a:rPr>
              <a:t> </a:t>
            </a:r>
            <a:r>
              <a:rPr lang="cs-CZ" sz="2400" dirty="0" err="1">
                <a:solidFill>
                  <a:srgbClr val="002060"/>
                </a:solidFill>
              </a:rPr>
              <a:t>werden</a:t>
            </a:r>
            <a:r>
              <a:rPr lang="cs-CZ" sz="2400" dirty="0">
                <a:solidFill>
                  <a:srgbClr val="002060"/>
                </a:solidFill>
              </a:rPr>
              <a:t> </a:t>
            </a:r>
            <a:r>
              <a:rPr lang="cs-CZ" sz="2400" dirty="0" err="1">
                <a:solidFill>
                  <a:srgbClr val="002060"/>
                </a:solidFill>
              </a:rPr>
              <a:t>Brüder</a:t>
            </a:r>
            <a:r>
              <a:rPr lang="cs-CZ" sz="2400" dirty="0" smtClean="0">
                <a:solidFill>
                  <a:srgbClr val="002060"/>
                </a:solidFill>
              </a:rPr>
              <a:t>,</a:t>
            </a:r>
          </a:p>
          <a:p>
            <a:pPr lvl="1" algn="l"/>
            <a:r>
              <a:rPr lang="cs-CZ" sz="2400" dirty="0" err="1" smtClean="0">
                <a:solidFill>
                  <a:srgbClr val="002060"/>
                </a:solidFill>
              </a:rPr>
              <a:t>Wo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>
                <a:solidFill>
                  <a:srgbClr val="002060"/>
                </a:solidFill>
              </a:rPr>
              <a:t>Dein</a:t>
            </a:r>
            <a:r>
              <a:rPr lang="cs-CZ" sz="2400" dirty="0">
                <a:solidFill>
                  <a:srgbClr val="002060"/>
                </a:solidFill>
              </a:rPr>
              <a:t> </a:t>
            </a:r>
            <a:r>
              <a:rPr lang="cs-CZ" sz="2400" dirty="0" err="1">
                <a:solidFill>
                  <a:srgbClr val="002060"/>
                </a:solidFill>
              </a:rPr>
              <a:t>sanfter</a:t>
            </a:r>
            <a:r>
              <a:rPr lang="cs-CZ" sz="2400" dirty="0">
                <a:solidFill>
                  <a:srgbClr val="002060"/>
                </a:solidFill>
              </a:rPr>
              <a:t> </a:t>
            </a:r>
            <a:r>
              <a:rPr lang="cs-CZ" sz="2400" dirty="0" err="1">
                <a:solidFill>
                  <a:srgbClr val="002060"/>
                </a:solidFill>
              </a:rPr>
              <a:t>Flügel</a:t>
            </a:r>
            <a:r>
              <a:rPr lang="cs-CZ" sz="2400" dirty="0">
                <a:solidFill>
                  <a:srgbClr val="002060"/>
                </a:solidFill>
              </a:rPr>
              <a:t> </a:t>
            </a:r>
            <a:r>
              <a:rPr lang="cs-CZ" sz="2400" dirty="0" err="1">
                <a:solidFill>
                  <a:srgbClr val="002060"/>
                </a:solidFill>
              </a:rPr>
              <a:t>weilt</a:t>
            </a:r>
            <a:r>
              <a:rPr lang="cs-CZ" sz="2400" dirty="0">
                <a:solidFill>
                  <a:srgbClr val="002060"/>
                </a:solidFill>
              </a:rPr>
              <a:t>.</a:t>
            </a:r>
            <a:endParaRPr lang="cs-CZ" sz="2400" dirty="0" smtClean="0">
              <a:solidFill>
                <a:srgbClr val="00206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4619630" y="1988840"/>
            <a:ext cx="6238770" cy="47251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algn="l"/>
            <a:r>
              <a:rPr lang="cs-CZ" sz="2400" dirty="0" smtClean="0">
                <a:solidFill>
                  <a:srgbClr val="002060"/>
                </a:solidFill>
              </a:rPr>
              <a:t>Radosti</a:t>
            </a:r>
            <a:r>
              <a:rPr lang="cs-CZ" sz="2400" dirty="0">
                <a:solidFill>
                  <a:srgbClr val="002060"/>
                </a:solidFill>
              </a:rPr>
              <a:t>, ty jiskro boží</a:t>
            </a:r>
            <a:r>
              <a:rPr lang="cs-CZ" sz="2400" dirty="0" smtClean="0">
                <a:solidFill>
                  <a:srgbClr val="002060"/>
                </a:solidFill>
              </a:rPr>
              <a:t>,</a:t>
            </a:r>
          </a:p>
          <a:p>
            <a:pPr lvl="1" algn="l"/>
            <a:r>
              <a:rPr lang="cs-CZ" sz="2400" dirty="0" smtClean="0">
                <a:solidFill>
                  <a:srgbClr val="002060"/>
                </a:solidFill>
              </a:rPr>
              <a:t>dcero</a:t>
            </a:r>
            <a:r>
              <a:rPr lang="cs-CZ" sz="2400" dirty="0">
                <a:solidFill>
                  <a:srgbClr val="002060"/>
                </a:solidFill>
              </a:rPr>
              <a:t>, již nám ráj dal sám</a:t>
            </a:r>
            <a:r>
              <a:rPr lang="cs-CZ" sz="2400" dirty="0" smtClean="0">
                <a:solidFill>
                  <a:srgbClr val="002060"/>
                </a:solidFill>
              </a:rPr>
              <a:t>!</a:t>
            </a:r>
          </a:p>
          <a:p>
            <a:pPr lvl="1" algn="l"/>
            <a:r>
              <a:rPr lang="cs-CZ" sz="2400" dirty="0" smtClean="0">
                <a:solidFill>
                  <a:srgbClr val="002060"/>
                </a:solidFill>
              </a:rPr>
              <a:t>Srdce </a:t>
            </a:r>
            <a:r>
              <a:rPr lang="cs-CZ" sz="2400" dirty="0">
                <a:solidFill>
                  <a:srgbClr val="002060"/>
                </a:solidFill>
              </a:rPr>
              <a:t>vzňaté žárem touží</a:t>
            </a:r>
            <a:r>
              <a:rPr lang="cs-CZ" sz="2400" dirty="0" smtClean="0">
                <a:solidFill>
                  <a:srgbClr val="002060"/>
                </a:solidFill>
              </a:rPr>
              <a:t>,</a:t>
            </a:r>
          </a:p>
          <a:p>
            <a:pPr lvl="1" algn="l"/>
            <a:r>
              <a:rPr lang="cs-CZ" sz="2400" dirty="0" smtClean="0">
                <a:solidFill>
                  <a:srgbClr val="002060"/>
                </a:solidFill>
              </a:rPr>
              <a:t>nebeský </a:t>
            </a:r>
            <a:r>
              <a:rPr lang="cs-CZ" sz="2400" dirty="0">
                <a:solidFill>
                  <a:srgbClr val="002060"/>
                </a:solidFill>
              </a:rPr>
              <a:t>tvůj krásy chrám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</a:p>
          <a:p>
            <a:pPr lvl="1" algn="l"/>
            <a:endParaRPr lang="cs-CZ" sz="2400" dirty="0" smtClean="0">
              <a:solidFill>
                <a:srgbClr val="002060"/>
              </a:solidFill>
            </a:endParaRPr>
          </a:p>
          <a:p>
            <a:pPr lvl="1" algn="l"/>
            <a:r>
              <a:rPr lang="cs-CZ" sz="2400" dirty="0" smtClean="0">
                <a:solidFill>
                  <a:srgbClr val="002060"/>
                </a:solidFill>
              </a:rPr>
              <a:t>Kouzlo </a:t>
            </a:r>
            <a:r>
              <a:rPr lang="cs-CZ" sz="2400" dirty="0">
                <a:solidFill>
                  <a:srgbClr val="002060"/>
                </a:solidFill>
              </a:rPr>
              <a:t>tvé teď opět </a:t>
            </a:r>
            <a:r>
              <a:rPr lang="cs-CZ" sz="2400" dirty="0" err="1">
                <a:solidFill>
                  <a:srgbClr val="002060"/>
                </a:solidFill>
              </a:rPr>
              <a:t>víže</a:t>
            </a:r>
            <a:r>
              <a:rPr lang="cs-CZ" sz="2400" dirty="0" smtClean="0">
                <a:solidFill>
                  <a:srgbClr val="002060"/>
                </a:solidFill>
              </a:rPr>
              <a:t>,</a:t>
            </a:r>
          </a:p>
          <a:p>
            <a:pPr lvl="1" algn="l"/>
            <a:r>
              <a:rPr lang="cs-CZ" sz="2400" dirty="0" smtClean="0">
                <a:solidFill>
                  <a:srgbClr val="002060"/>
                </a:solidFill>
              </a:rPr>
              <a:t>co </a:t>
            </a:r>
            <a:r>
              <a:rPr lang="cs-CZ" sz="2400" dirty="0">
                <a:solidFill>
                  <a:srgbClr val="002060"/>
                </a:solidFill>
              </a:rPr>
              <a:t>kdy čas tak dělil rád</a:t>
            </a:r>
            <a:r>
              <a:rPr lang="cs-CZ" sz="2400" dirty="0" smtClean="0">
                <a:solidFill>
                  <a:srgbClr val="002060"/>
                </a:solidFill>
              </a:rPr>
              <a:t>,</a:t>
            </a:r>
          </a:p>
          <a:p>
            <a:pPr lvl="1" algn="l"/>
            <a:r>
              <a:rPr lang="cs-CZ" sz="2400" dirty="0" smtClean="0">
                <a:solidFill>
                  <a:srgbClr val="002060"/>
                </a:solidFill>
              </a:rPr>
              <a:t>zástup </a:t>
            </a:r>
            <a:r>
              <a:rPr lang="cs-CZ" sz="2400" dirty="0">
                <a:solidFill>
                  <a:srgbClr val="002060"/>
                </a:solidFill>
              </a:rPr>
              <a:t>lidstva sbratřen </a:t>
            </a:r>
            <a:r>
              <a:rPr lang="cs-CZ" sz="2400" dirty="0" smtClean="0">
                <a:solidFill>
                  <a:srgbClr val="002060"/>
                </a:solidFill>
              </a:rPr>
              <a:t>blíže</a:t>
            </a:r>
          </a:p>
          <a:p>
            <a:pPr lvl="1" algn="l"/>
            <a:r>
              <a:rPr lang="cs-CZ" sz="2400" dirty="0" smtClean="0">
                <a:solidFill>
                  <a:srgbClr val="002060"/>
                </a:solidFill>
              </a:rPr>
              <a:t>cítí </a:t>
            </a:r>
            <a:r>
              <a:rPr lang="cs-CZ" sz="2400" dirty="0">
                <a:solidFill>
                  <a:srgbClr val="002060"/>
                </a:solidFill>
              </a:rPr>
              <a:t>van tvých křídel vát.</a:t>
            </a:r>
            <a:endParaRPr lang="cs-CZ" sz="2400" dirty="0" smtClean="0">
              <a:solidFill>
                <a:srgbClr val="00206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6566996" y="6165304"/>
            <a:ext cx="2344038" cy="4564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</a:rPr>
              <a:t>(překlad Pavel Eisner)</a:t>
            </a:r>
            <a:endParaRPr lang="cs-CZ" sz="1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033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i.idnes.cz/08/062/gal/MIA122e58_ALAMY_ANFE10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82000" contrast="7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186" r="12417"/>
          <a:stretch/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69269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FRIEDRICH SCHILLER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>DÍLO</a:t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>Óda na radost</a:t>
            </a:r>
            <a:br>
              <a:rPr lang="cs-CZ" dirty="0">
                <a:solidFill>
                  <a:srgbClr val="FF000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4619630" y="1988840"/>
            <a:ext cx="6238770" cy="47251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algn="l"/>
            <a:endParaRPr lang="cs-CZ" sz="2400" dirty="0" smtClean="0">
              <a:solidFill>
                <a:srgbClr val="00206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399981" y="6165304"/>
            <a:ext cx="2344038" cy="4564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</a:rPr>
              <a:t>rukopis Ódy na radost </a:t>
            </a:r>
            <a:endParaRPr lang="cs-CZ" sz="1800" dirty="0">
              <a:solidFill>
                <a:srgbClr val="002060"/>
              </a:solidFill>
            </a:endParaRPr>
          </a:p>
        </p:txBody>
      </p:sp>
      <p:pic>
        <p:nvPicPr>
          <p:cNvPr id="1026" name="Picture 2" descr="File:Schiller an die freude manuskript 2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4832" y="2001238"/>
            <a:ext cx="6834336" cy="4015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0490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i.idnes.cz/08/062/gal/MIA122e58_ALAMY_ANFE10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82000" contrast="7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186" r="12417"/>
          <a:stretch/>
        </p:blipFill>
        <p:spPr bwMode="auto">
          <a:xfrm>
            <a:off x="-2" y="-9841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0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FRIEDRICH SCHILLER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DÍLO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484784"/>
            <a:ext cx="8280920" cy="5112568"/>
          </a:xfrm>
        </p:spPr>
        <p:txBody>
          <a:bodyPr>
            <a:normAutofit fontScale="92500"/>
          </a:bodyPr>
          <a:lstStyle/>
          <a:p>
            <a:pPr marL="457200" indent="-457200" algn="just">
              <a:buFont typeface="Arial" pitchFamily="34" charset="0"/>
              <a:buChar char="•"/>
            </a:pPr>
            <a:r>
              <a:rPr lang="cs-CZ" dirty="0">
                <a:solidFill>
                  <a:srgbClr val="FF0000"/>
                </a:solidFill>
              </a:rPr>
              <a:t>Dramatická tvorba</a:t>
            </a:r>
          </a:p>
          <a:p>
            <a:pPr marL="914400" lvl="1" indent="-457200" algn="just">
              <a:buFont typeface="Wingdings" pitchFamily="2" charset="2"/>
              <a:buChar char="§"/>
            </a:pPr>
            <a:r>
              <a:rPr lang="cs-CZ" dirty="0" smtClean="0">
                <a:solidFill>
                  <a:srgbClr val="FF0000"/>
                </a:solidFill>
              </a:rPr>
              <a:t>Loupežníci</a:t>
            </a:r>
          </a:p>
          <a:p>
            <a:pPr marL="1371600" lvl="2" indent="-457200" algn="just">
              <a:buFont typeface="Wingdings" pitchFamily="2" charset="2"/>
              <a:buChar char="v"/>
            </a:pPr>
            <a:r>
              <a:rPr lang="cs-CZ" dirty="0">
                <a:solidFill>
                  <a:srgbClr val="002060"/>
                </a:solidFill>
              </a:rPr>
              <a:t>d</a:t>
            </a:r>
            <a:r>
              <a:rPr lang="cs-CZ" dirty="0" smtClean="0">
                <a:solidFill>
                  <a:srgbClr val="002060"/>
                </a:solidFill>
              </a:rPr>
              <a:t>ramatická prvotina, dílo vyvolalo velký ohlas</a:t>
            </a:r>
          </a:p>
          <a:p>
            <a:pPr marL="1371600" lvl="2" indent="-457200" algn="just">
              <a:buFont typeface="Wingdings" pitchFamily="2" charset="2"/>
              <a:buChar char="v"/>
            </a:pPr>
            <a:r>
              <a:rPr lang="cs-CZ" dirty="0">
                <a:solidFill>
                  <a:srgbClr val="002060"/>
                </a:solidFill>
              </a:rPr>
              <a:t>p</a:t>
            </a:r>
            <a:r>
              <a:rPr lang="cs-CZ" dirty="0" smtClean="0">
                <a:solidFill>
                  <a:srgbClr val="002060"/>
                </a:solidFill>
              </a:rPr>
              <a:t>říběh založeno na konfliktu dvou bratří z vyšší společnosti: svobodomyslného a intrikáře, svobodomyslný  se stává vůdcem loupežnické tlupy, aby odčinil bezpráví, kterých se však sám začal dopouštět (morální konflikt, proti bezpráví nelze bojovat bezprávím)</a:t>
            </a:r>
          </a:p>
          <a:p>
            <a:pPr marL="914400" lvl="1" indent="-457200" algn="just">
              <a:buFont typeface="Wingdings" pitchFamily="2" charset="2"/>
              <a:buChar char="§"/>
            </a:pPr>
            <a:r>
              <a:rPr lang="cs-CZ" dirty="0" smtClean="0">
                <a:solidFill>
                  <a:srgbClr val="FF0000"/>
                </a:solidFill>
              </a:rPr>
              <a:t>Úklady a láska</a:t>
            </a:r>
          </a:p>
          <a:p>
            <a:pPr marL="914400" lvl="1" indent="-457200" algn="just">
              <a:buFont typeface="Wingdings" pitchFamily="2" charset="2"/>
              <a:buChar char="§"/>
            </a:pPr>
            <a:r>
              <a:rPr lang="cs-CZ" dirty="0" smtClean="0">
                <a:solidFill>
                  <a:srgbClr val="FF0000"/>
                </a:solidFill>
              </a:rPr>
              <a:t>Vilém Tell</a:t>
            </a:r>
          </a:p>
          <a:p>
            <a:pPr marL="914400" lvl="1" indent="-457200" algn="just">
              <a:buFont typeface="Wingdings" pitchFamily="2" charset="2"/>
              <a:buChar char="§"/>
            </a:pPr>
            <a:r>
              <a:rPr lang="cs-CZ" dirty="0" smtClean="0">
                <a:solidFill>
                  <a:srgbClr val="FF0000"/>
                </a:solidFill>
              </a:rPr>
              <a:t>Trilogie o Valdštejnovi</a:t>
            </a:r>
          </a:p>
          <a:p>
            <a:pPr marL="914400" lvl="1" indent="-457200" algn="just">
              <a:buFont typeface="Wingdings" pitchFamily="2" charset="2"/>
              <a:buChar char="§"/>
            </a:pPr>
            <a:r>
              <a:rPr lang="cs-CZ" dirty="0" smtClean="0">
                <a:solidFill>
                  <a:srgbClr val="FF0000"/>
                </a:solidFill>
              </a:rPr>
              <a:t>Panna Orleánská </a:t>
            </a:r>
            <a:endParaRPr lang="cs-CZ" dirty="0">
              <a:solidFill>
                <a:srgbClr val="002060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endParaRPr lang="cs-CZ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8659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i.idnes.cz/08/062/gal/MIA122e58_ALAMY_ANFE10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82000" contrast="7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186" r="12417"/>
          <a:stretch/>
        </p:blipFill>
        <p:spPr bwMode="auto">
          <a:xfrm>
            <a:off x="-2" y="-9841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0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FRIEDRICH SCHILLER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DÍLO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707902" y="5949280"/>
            <a:ext cx="1728192" cy="432048"/>
          </a:xfrm>
        </p:spPr>
        <p:txBody>
          <a:bodyPr>
            <a:normAutofit/>
          </a:bodyPr>
          <a:lstStyle/>
          <a:p>
            <a:pPr algn="just"/>
            <a:r>
              <a:rPr lang="cs-CZ" sz="2000" dirty="0" smtClean="0">
                <a:solidFill>
                  <a:srgbClr val="002060"/>
                </a:solidFill>
              </a:rPr>
              <a:t>dílo Loupežníci </a:t>
            </a:r>
            <a:endParaRPr lang="cs-CZ" sz="2000" dirty="0">
              <a:solidFill>
                <a:srgbClr val="002060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endParaRPr lang="cs-CZ" dirty="0" smtClean="0">
              <a:solidFill>
                <a:srgbClr val="002060"/>
              </a:solidFill>
            </a:endParaRPr>
          </a:p>
        </p:txBody>
      </p:sp>
      <p:pic>
        <p:nvPicPr>
          <p:cNvPr id="1026" name="Picture 2" descr="Datei:Schiller Die Räuber 1781.jpg">
            <a:hlinkClick r:id="rId5"/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98" t="4607" b="6563"/>
          <a:stretch/>
        </p:blipFill>
        <p:spPr bwMode="auto">
          <a:xfrm>
            <a:off x="1853696" y="1556792"/>
            <a:ext cx="5436604" cy="4254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0523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i.idnes.cz/08/062/gal/MIA122e58_ALAMY_ANFE10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82000" contrast="7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186" r="12417"/>
          <a:stretch/>
        </p:blipFill>
        <p:spPr bwMode="auto">
          <a:xfrm>
            <a:off x="-2" y="-9841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0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FRIEDRICH SCHILLER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CITÁTY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484784"/>
            <a:ext cx="8280920" cy="5112568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dirty="0">
                <a:solidFill>
                  <a:srgbClr val="002060"/>
                </a:solidFill>
              </a:rPr>
              <a:t>„V tvé hrudi jsou hvězdy tvého osudu</a:t>
            </a:r>
            <a:r>
              <a:rPr lang="cs-CZ" dirty="0" smtClean="0">
                <a:solidFill>
                  <a:srgbClr val="002060"/>
                </a:solidFill>
              </a:rPr>
              <a:t>.“</a:t>
            </a:r>
          </a:p>
          <a:p>
            <a:pPr algn="just"/>
            <a:endParaRPr lang="cs-CZ" dirty="0">
              <a:solidFill>
                <a:srgbClr val="002060"/>
              </a:solidFill>
            </a:endParaRPr>
          </a:p>
          <a:p>
            <a:pPr algn="just"/>
            <a:r>
              <a:rPr lang="cs-CZ" dirty="0">
                <a:solidFill>
                  <a:srgbClr val="002060"/>
                </a:solidFill>
              </a:rPr>
              <a:t>„V neštěstí se ukáže moudrost, ve štěstí pokora, v bídě trpělivost, ve smrti bohatství</a:t>
            </a:r>
            <a:r>
              <a:rPr lang="cs-CZ" dirty="0" smtClean="0">
                <a:solidFill>
                  <a:srgbClr val="002060"/>
                </a:solidFill>
              </a:rPr>
              <a:t>.“</a:t>
            </a:r>
          </a:p>
          <a:p>
            <a:pPr algn="just"/>
            <a:endParaRPr lang="cs-CZ" dirty="0">
              <a:solidFill>
                <a:srgbClr val="002060"/>
              </a:solidFill>
            </a:endParaRPr>
          </a:p>
          <a:p>
            <a:pPr algn="just"/>
            <a:r>
              <a:rPr lang="pl-PL" dirty="0">
                <a:solidFill>
                  <a:srgbClr val="002060"/>
                </a:solidFill>
              </a:rPr>
              <a:t>„Život je nakonec potrestán smrtí.“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</a:p>
          <a:p>
            <a:pPr algn="just"/>
            <a:endParaRPr lang="cs-CZ" dirty="0">
              <a:solidFill>
                <a:srgbClr val="002060"/>
              </a:solidFill>
            </a:endParaRPr>
          </a:p>
          <a:p>
            <a:pPr algn="just"/>
            <a:r>
              <a:rPr lang="cs-CZ" dirty="0">
                <a:solidFill>
                  <a:srgbClr val="002060"/>
                </a:solidFill>
              </a:rPr>
              <a:t>„Každý určuje si svou cenu sám</a:t>
            </a:r>
            <a:r>
              <a:rPr lang="cs-CZ" dirty="0" smtClean="0">
                <a:solidFill>
                  <a:srgbClr val="002060"/>
                </a:solidFill>
              </a:rPr>
              <a:t>.“</a:t>
            </a:r>
          </a:p>
          <a:p>
            <a:pPr algn="just"/>
            <a:endParaRPr lang="cs-CZ" dirty="0">
              <a:solidFill>
                <a:srgbClr val="002060"/>
              </a:solidFill>
            </a:endParaRPr>
          </a:p>
          <a:p>
            <a:pPr algn="just"/>
            <a:r>
              <a:rPr lang="cs-CZ" dirty="0">
                <a:solidFill>
                  <a:srgbClr val="002060"/>
                </a:solidFill>
              </a:rPr>
              <a:t>„Mládí je ihned hotovo se slovem, jež je nebezpečné jako ostří nože.“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cs-CZ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8109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i.idnes.cz/08/062/gal/MIA122e58_ALAMY_ANFE10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82000" contrast="7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186" r="12417"/>
          <a:stretch/>
        </p:blipFill>
        <p:spPr bwMode="auto">
          <a:xfrm>
            <a:off x="-2" y="-9841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0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FRIEDRICH SCHILLER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CITÁTY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484784"/>
            <a:ext cx="8280920" cy="5112568"/>
          </a:xfrm>
        </p:spPr>
        <p:txBody>
          <a:bodyPr>
            <a:normAutofit/>
          </a:bodyPr>
          <a:lstStyle/>
          <a:p>
            <a:pPr algn="just"/>
            <a:r>
              <a:rPr lang="pl-PL" dirty="0">
                <a:solidFill>
                  <a:srgbClr val="002060"/>
                </a:solidFill>
              </a:rPr>
              <a:t>„Když chceš poznat </a:t>
            </a:r>
            <a:r>
              <a:rPr lang="pl-PL" dirty="0" smtClean="0">
                <a:solidFill>
                  <a:srgbClr val="002060"/>
                </a:solidFill>
              </a:rPr>
              <a:t>člověka, </a:t>
            </a:r>
            <a:r>
              <a:rPr lang="pl-PL" dirty="0">
                <a:solidFill>
                  <a:srgbClr val="002060"/>
                </a:solidFill>
              </a:rPr>
              <a:t>podívej se na </a:t>
            </a:r>
            <a:r>
              <a:rPr lang="pl-PL" dirty="0" smtClean="0">
                <a:solidFill>
                  <a:srgbClr val="002060"/>
                </a:solidFill>
              </a:rPr>
              <a:t>jeho </a:t>
            </a:r>
            <a:r>
              <a:rPr lang="pl-PL" dirty="0">
                <a:solidFill>
                  <a:srgbClr val="002060"/>
                </a:solidFill>
              </a:rPr>
              <a:t>práci</a:t>
            </a:r>
            <a:r>
              <a:rPr lang="pl-PL" dirty="0" smtClean="0">
                <a:solidFill>
                  <a:srgbClr val="002060"/>
                </a:solidFill>
              </a:rPr>
              <a:t>.“</a:t>
            </a:r>
          </a:p>
          <a:p>
            <a:pPr algn="just"/>
            <a:endParaRPr lang="pl-PL" dirty="0">
              <a:solidFill>
                <a:srgbClr val="002060"/>
              </a:solidFill>
            </a:endParaRPr>
          </a:p>
          <a:p>
            <a:pPr algn="just"/>
            <a:r>
              <a:rPr lang="cs-CZ" dirty="0" smtClean="0">
                <a:solidFill>
                  <a:srgbClr val="002060"/>
                </a:solidFill>
              </a:rPr>
              <a:t>„Věda je jednomu </a:t>
            </a:r>
            <a:r>
              <a:rPr lang="cs-CZ" dirty="0">
                <a:solidFill>
                  <a:srgbClr val="002060"/>
                </a:solidFill>
              </a:rPr>
              <a:t>vznešenou bohyní, </a:t>
            </a:r>
            <a:r>
              <a:rPr lang="cs-CZ" dirty="0" smtClean="0">
                <a:solidFill>
                  <a:srgbClr val="002060"/>
                </a:solidFill>
              </a:rPr>
              <a:t>jinému </a:t>
            </a:r>
            <a:r>
              <a:rPr lang="cs-CZ" dirty="0">
                <a:solidFill>
                  <a:srgbClr val="002060"/>
                </a:solidFill>
              </a:rPr>
              <a:t>krávou, ze které dojí mléko</a:t>
            </a:r>
            <a:r>
              <a:rPr lang="cs-CZ" dirty="0" smtClean="0">
                <a:solidFill>
                  <a:srgbClr val="002060"/>
                </a:solidFill>
              </a:rPr>
              <a:t>.“</a:t>
            </a:r>
          </a:p>
          <a:p>
            <a:pPr algn="just"/>
            <a:endParaRPr lang="cs-CZ" dirty="0">
              <a:solidFill>
                <a:srgbClr val="002060"/>
              </a:solidFill>
            </a:endParaRPr>
          </a:p>
          <a:p>
            <a:pPr algn="just"/>
            <a:r>
              <a:rPr lang="pl-PL" dirty="0">
                <a:solidFill>
                  <a:srgbClr val="002060"/>
                </a:solidFill>
              </a:rPr>
              <a:t>„Lidem nelze zabránit, aby se nemysleli, co chtějí.“</a:t>
            </a:r>
            <a:endParaRPr lang="cs-CZ" dirty="0">
              <a:solidFill>
                <a:srgbClr val="002060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endParaRPr lang="cs-CZ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3021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i.idnes.cz/08/062/gal/MIA122e58_ALAMY_ANFE10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82000" contrast="7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186" r="12417"/>
          <a:stretch/>
        </p:blipFill>
        <p:spPr bwMode="auto">
          <a:xfrm>
            <a:off x="-2" y="-9841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798" y="692696"/>
            <a:ext cx="7772400" cy="122413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FRIEDRICH SCHILLER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ZDROJE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772816"/>
            <a:ext cx="8496944" cy="4608512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 pro I. ročník středních škol, učebnice. I. vyd. Brno, </a:t>
            </a:r>
            <a:r>
              <a:rPr lang="cs-CZ" sz="1800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Didaktis</a:t>
            </a: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2 008. 151 s. ISBN 978 – 80 – 7358 – 115 – 2</a:t>
            </a:r>
          </a:p>
          <a:p>
            <a:pPr algn="l"/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cs-CZ" sz="1800" i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Wikimedia</a:t>
            </a:r>
            <a:r>
              <a:rPr lang="cs-CZ" sz="18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800" i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13.6.2013]. </a:t>
            </a:r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http://commons.wikimedia.org/wiki/File:Flag_of_Europe.svg </a:t>
            </a:r>
            <a:endParaRPr lang="cs-CZ" sz="18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cs-CZ" sz="18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Friedrich Schiller</a:t>
            </a:r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13.6.2013]. </a:t>
            </a:r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http://cs.wikiquote.org/wiki/Friedrich_Schiller </a:t>
            </a:r>
            <a:endParaRPr lang="cs-CZ" sz="18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5"/>
            </a:endParaRPr>
          </a:p>
          <a:p>
            <a:pPr algn="l"/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cs-CZ" sz="18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Friedrich Schiller</a:t>
            </a:r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13.6.2013]. </a:t>
            </a:r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http://cs.wikipedia.org/wiki/Friedrich_Schiller </a:t>
            </a:r>
            <a:endParaRPr lang="cs-CZ" sz="18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6"/>
            </a:endParaRPr>
          </a:p>
          <a:p>
            <a:pPr algn="l"/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cs-CZ" sz="18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Friedrich Schiller</a:t>
            </a:r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13.6.2013]. </a:t>
            </a:r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hhttp://sk.wikipedia.org/wiki/Friedrich_Schiller </a:t>
            </a:r>
            <a:endParaRPr lang="cs-CZ" sz="18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7"/>
            </a:endParaRPr>
          </a:p>
          <a:p>
            <a:pPr algn="l"/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TREPTE, Andres. </a:t>
            </a:r>
            <a:r>
              <a:rPr lang="cs-CZ" sz="1800" i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Wikimedia</a:t>
            </a:r>
            <a:r>
              <a:rPr lang="cs-CZ" sz="18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800" i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13.6.2013]. </a:t>
            </a:r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http://cs.wikipedia.org/wiki/Soubor:Goethe_Schiller_Weimar.jpg </a:t>
            </a:r>
            <a:endParaRPr lang="cs-CZ" sz="18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8"/>
            </a:endParaRPr>
          </a:p>
          <a:p>
            <a:pPr algn="l"/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cs-CZ" sz="18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Óda na radost</a:t>
            </a:r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13.6.2013]. </a:t>
            </a:r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http://cs.wikipedia.org/wiki/%C3%93da_na_radost </a:t>
            </a:r>
            <a:endParaRPr lang="cs-CZ" sz="18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9"/>
            </a:endParaRPr>
          </a:p>
          <a:p>
            <a:pPr algn="l"/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cs-CZ" sz="18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de.m.wikipedia.org</a:t>
            </a:r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13.6.2013]. </a:t>
            </a:r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https://de.m.wikipedia.org/wiki/Datei:Schiller_Die_R%C3%A4uber_1781.jpg </a:t>
            </a:r>
            <a:endParaRPr lang="cs-CZ" sz="18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10"/>
            </a:endParaRPr>
          </a:p>
          <a:p>
            <a:pPr algn="l"/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SCHILLER, Friedrich. </a:t>
            </a:r>
            <a:r>
              <a:rPr lang="cs-CZ" sz="1800" i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Wikimedia</a:t>
            </a:r>
            <a:r>
              <a:rPr lang="cs-CZ" sz="18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800" i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13.6.2013]. </a:t>
            </a:r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http://en.wikipedia.org/wiki/File:Schiller_an_die_freude_manuskript_2.jpg </a:t>
            </a:r>
            <a:endParaRPr lang="cs-CZ" sz="18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11"/>
            </a:endParaRPr>
          </a:p>
          <a:p>
            <a:pPr algn="l"/>
            <a:endParaRPr lang="cs-CZ" sz="1400" dirty="0" smtClean="0"/>
          </a:p>
          <a:p>
            <a:pPr algn="l"/>
            <a:endParaRPr lang="cs-CZ" sz="1400" dirty="0" smtClean="0"/>
          </a:p>
          <a:p>
            <a:pPr algn="l"/>
            <a:endParaRPr lang="cs-CZ" sz="1400" dirty="0" smtClean="0"/>
          </a:p>
          <a:p>
            <a:pPr algn="l"/>
            <a:endParaRPr lang="cs-CZ" sz="1400" dirty="0" smtClean="0"/>
          </a:p>
          <a:p>
            <a:pPr algn="l"/>
            <a:endParaRPr lang="cs-CZ" sz="1400" dirty="0" smtClean="0"/>
          </a:p>
          <a:p>
            <a:pPr algn="l"/>
            <a:endParaRPr lang="cs-CZ" sz="1400" dirty="0" smtClean="0"/>
          </a:p>
          <a:p>
            <a:pPr algn="l"/>
            <a:endParaRPr lang="cs-CZ" sz="1400" dirty="0" smtClean="0"/>
          </a:p>
          <a:p>
            <a:pPr algn="l"/>
            <a:endParaRPr lang="cs-CZ" sz="1400" dirty="0" smtClean="0"/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3011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i.idnes.cz/08/062/gal/MIA122e58_ALAMY_ANFE10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82000" contrast="7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186" r="12417"/>
          <a:stretch/>
        </p:blipFill>
        <p:spPr bwMode="auto">
          <a:xfrm>
            <a:off x="-2" y="-9841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798" y="260648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FRIEDRICH SCHILLER</a:t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484784"/>
            <a:ext cx="8280920" cy="5112568"/>
          </a:xfrm>
        </p:spPr>
        <p:txBody>
          <a:bodyPr>
            <a:normAutofit/>
          </a:bodyPr>
          <a:lstStyle/>
          <a:p>
            <a:pPr algn="just"/>
            <a:endParaRPr lang="pl-PL" dirty="0">
              <a:solidFill>
                <a:srgbClr val="002060"/>
              </a:solidFill>
            </a:endParaRPr>
          </a:p>
          <a:p>
            <a:pPr algn="just"/>
            <a:endParaRPr lang="pl-PL" dirty="0" smtClean="0">
              <a:solidFill>
                <a:srgbClr val="002060"/>
              </a:solidFill>
            </a:endParaRPr>
          </a:p>
          <a:p>
            <a:pPr algn="just"/>
            <a:endParaRPr lang="pl-PL" dirty="0">
              <a:solidFill>
                <a:srgbClr val="002060"/>
              </a:solidFill>
            </a:endParaRPr>
          </a:p>
          <a:p>
            <a:r>
              <a:rPr lang="pl-PL" sz="4000" dirty="0" smtClean="0">
                <a:solidFill>
                  <a:srgbClr val="FF0000"/>
                </a:solidFill>
              </a:rPr>
              <a:t>DĚKUJI ZA POZORNOST.</a:t>
            </a:r>
          </a:p>
          <a:p>
            <a:pPr algn="just"/>
            <a:endParaRPr lang="cs-CZ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5757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410</TotalTime>
  <Words>826</Words>
  <Application>Microsoft Office PowerPoint</Application>
  <PresentationFormat>Předvádění na obrazovce (4:3)</PresentationFormat>
  <Paragraphs>112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FRIEDRICH SCHILLER (1759 – 1805)</vt:lpstr>
      <vt:lpstr>FRIEDRICH SCHILLER ŽIVOTNÍ OSUDY</vt:lpstr>
      <vt:lpstr>FRIEDRICH SCHILLER ŽIVOTNÍ OSUDY</vt:lpstr>
      <vt:lpstr>FRIEDRICH SCHILLER DÍLO</vt:lpstr>
      <vt:lpstr>FRIEDRICH SCHILLER DÍLO</vt:lpstr>
      <vt:lpstr>FRIEDRICH SCHILLER DÍLO Óda na radost </vt:lpstr>
      <vt:lpstr>FRIEDRICH SCHILLER DÍLO Óda na radost </vt:lpstr>
      <vt:lpstr>FRIEDRICH SCHILLER DÍLO</vt:lpstr>
      <vt:lpstr>FRIEDRICH SCHILLER DÍLO</vt:lpstr>
      <vt:lpstr>FRIEDRICH SCHILLER CITÁTY</vt:lpstr>
      <vt:lpstr>FRIEDRICH SCHILLER CITÁTY</vt:lpstr>
      <vt:lpstr>FRIEDRICH SCHILLER ZDROJE </vt:lpstr>
      <vt:lpstr>FRIEDRICH SCHILLER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48</cp:revision>
  <dcterms:created xsi:type="dcterms:W3CDTF">2013-08-12T14:15:17Z</dcterms:created>
  <dcterms:modified xsi:type="dcterms:W3CDTF">2014-03-31T16:52:24Z</dcterms:modified>
</cp:coreProperties>
</file>