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1312"/>
    <a:srgbClr val="4A1808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1040510-A9D5-4BD1-8714-363CE6379DC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BDF6A6-23A8-4CAC-AC49-96AD14264AE5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1A2F76-3447-401D-A66B-54492F02727F}" type="slidenum">
              <a:rPr lang="cs-CZ"/>
              <a:pPr/>
              <a:t>2</a:t>
            </a:fld>
            <a:endParaRPr lang="cs-CZ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D44225-F827-4EE9-8C2A-95271E4EF4AF}" type="slidenum">
              <a:rPr lang="cs-CZ"/>
              <a:pPr/>
              <a:t>3</a:t>
            </a:fld>
            <a:endParaRPr lang="cs-CZ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211AD6-B641-405A-8C74-AB7E5DE2E4EB}" type="slidenum">
              <a:rPr lang="cs-CZ"/>
              <a:pPr/>
              <a:t>4</a:t>
            </a:fld>
            <a:endParaRPr lang="cs-CZ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73E42-621A-4E43-90F4-314644562C2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F361E-8058-4D4E-A2D5-E9E79C4CF67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466AA-C980-419C-B213-E076F1FE6E6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4C164-55E6-4D23-9425-B14DBF8B80E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2241A-2484-4D28-862D-7AA9EA01BF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C9DFE-39C8-412B-9A11-D3E4EA72FF6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071EC-4696-417A-A999-2959596E597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FE704-2B94-450E-AED1-38913252CC5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86FCD-8205-4082-AB05-72413541E4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F16BA-0D7C-49C3-8DA9-2F25CDCB403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7C2F0-D848-4206-BC71-ADE4586E0A3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81B7E74-DD64-4D7C-80FB-D1F3D9144C9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C5F8FF2-9F77-4D93-B37F-46FCA051114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57444F-F5E6-4923-BE30-8EB28DE4BAC8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933700" y="1519238"/>
            <a:ext cx="32019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sz="2000" b="1"/>
              <a:t>Power Point – Animace 2</a:t>
            </a:r>
            <a:endParaRPr lang="cs-CZ" sz="800"/>
          </a:p>
          <a:p>
            <a:pPr algn="ctr" eaLnBrk="0" hangingPunct="0"/>
            <a:r>
              <a:rPr lang="cs-CZ" sz="1600">
                <a:ea typeface="SimSun" pitchFamily="2" charset="-122"/>
              </a:rPr>
              <a:t>Informatika</a:t>
            </a:r>
            <a:endParaRPr lang="cs-CZ" sz="800"/>
          </a:p>
          <a:p>
            <a:pPr algn="ctr"/>
            <a:r>
              <a:rPr lang="cs-CZ" altLang="zh-CN"/>
              <a:t>4. sada</a:t>
            </a:r>
          </a:p>
          <a:p>
            <a:pPr algn="ctr"/>
            <a:r>
              <a:rPr lang="cs-CZ" altLang="zh-CN"/>
              <a:t>VY_32_INOVACE_078</a:t>
            </a:r>
            <a:endParaRPr lang="cs-CZ"/>
          </a:p>
        </p:txBody>
      </p:sp>
      <p:graphicFrame>
        <p:nvGraphicFramePr>
          <p:cNvPr id="2151" name="Group 103"/>
          <p:cNvGraphicFramePr>
            <a:graphicFrameLocks noGrp="1"/>
          </p:cNvGraphicFramePr>
          <p:nvPr/>
        </p:nvGraphicFramePr>
        <p:xfrm>
          <a:off x="1258888" y="3068638"/>
          <a:ext cx="6600825" cy="2104392"/>
        </p:xfrm>
        <a:graphic>
          <a:graphicData uri="http://schemas.openxmlformats.org/drawingml/2006/table">
            <a:tbl>
              <a:tblPr/>
              <a:tblGrid>
                <a:gridCol w="3314700"/>
                <a:gridCol w="3286125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Vytvoření vlastní animace jako pohyblivé schéma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Očekávané výstupy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Žák vytváří a upravuje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pohyblivé schéma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 koho je materiál určen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 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Mgr. Jakub Vrtěl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vzniku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 2011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Vzdělávací oblast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42" name="Rectangle 94"/>
          <p:cNvSpPr>
            <a:spLocks noChangeArrowheads="1"/>
          </p:cNvSpPr>
          <p:nvPr/>
        </p:nvSpPr>
        <p:spPr bwMode="auto">
          <a:xfrm>
            <a:off x="2274888" y="636905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Jakub Vrtěl.</a:t>
            </a:r>
          </a:p>
        </p:txBody>
      </p:sp>
      <p:pic>
        <p:nvPicPr>
          <p:cNvPr id="33" name="Obrázek 32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60648"/>
            <a:ext cx="5778531" cy="1127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755650" y="2205038"/>
            <a:ext cx="7704138" cy="38877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563938" y="1125538"/>
            <a:ext cx="21701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2200" b="1">
                <a:solidFill>
                  <a:schemeClr val="accent2"/>
                </a:solidFill>
              </a:rPr>
              <a:t>POWER POINT</a:t>
            </a:r>
            <a:br>
              <a:rPr lang="cs-CZ" sz="2200" b="1">
                <a:solidFill>
                  <a:schemeClr val="accent2"/>
                </a:solidFill>
              </a:rPr>
            </a:br>
            <a:r>
              <a:rPr lang="cs-CZ" sz="2200" b="1">
                <a:solidFill>
                  <a:schemeClr val="accent2"/>
                </a:solidFill>
              </a:rPr>
              <a:t>Animace 2</a:t>
            </a: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2274888" y="636905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Jakub Vrtěl.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879475" y="2419350"/>
            <a:ext cx="7292975" cy="367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400" i="1">
                <a:solidFill>
                  <a:schemeClr val="accent2"/>
                </a:solidFill>
              </a:rPr>
              <a:t>PowerPoint umožňuje oživit snímky prezentace animacemi, tedy pohybujícími se objekty. Například efektně působí rozpohybování jednotlivých schémat a nákresů.</a:t>
            </a:r>
          </a:p>
          <a:p>
            <a:endParaRPr lang="cs-CZ" sz="1400" i="1">
              <a:solidFill>
                <a:schemeClr val="accent2"/>
              </a:solidFill>
            </a:endParaRPr>
          </a:p>
          <a:p>
            <a:r>
              <a:rPr lang="cs-CZ" sz="1400" b="1">
                <a:solidFill>
                  <a:schemeClr val="accent2"/>
                </a:solidFill>
              </a:rPr>
              <a:t>ÚKOL:</a:t>
            </a:r>
          </a:p>
          <a:p>
            <a:r>
              <a:rPr lang="cs-CZ" sz="1400"/>
              <a:t>Rozpohybuj obrázek co možná nejpřesněji podle VZORU na snímku 3, včetně barevnosti.</a:t>
            </a:r>
          </a:p>
          <a:p>
            <a:r>
              <a:rPr lang="cs-CZ" sz="1400"/>
              <a:t>Napřed si nakresli v programu Zoner Calisto jednoduchého panáčka (viz vzor) a vlož ho</a:t>
            </a:r>
          </a:p>
          <a:p>
            <a:r>
              <a:rPr lang="cs-CZ" sz="1400"/>
              <a:t>do obrázku hradu na snímku 4.</a:t>
            </a:r>
          </a:p>
          <a:p>
            <a:r>
              <a:rPr lang="cs-CZ" sz="1400"/>
              <a:t>K rozpohybování panáčka použij nabídku </a:t>
            </a:r>
            <a:r>
              <a:rPr lang="cs-CZ" sz="1400">
                <a:solidFill>
                  <a:srgbClr val="FF0000"/>
                </a:solidFill>
              </a:rPr>
              <a:t>PREZENTACE – VLASTNÍ ANIMACE – PŘIDAT EFEKT – CESTY POHYBU – NAKRESLIT VLASTNÍ CESTU – KŘIVKA</a:t>
            </a:r>
            <a:r>
              <a:rPr lang="cs-CZ" sz="1400"/>
              <a:t>. Rychlost pohybu zvol </a:t>
            </a:r>
            <a:r>
              <a:rPr lang="cs-CZ" sz="1400">
                <a:solidFill>
                  <a:srgbClr val="FF0000"/>
                </a:solidFill>
              </a:rPr>
              <a:t>VELMI POMALU</a:t>
            </a:r>
            <a:r>
              <a:rPr lang="cs-CZ" sz="1400"/>
              <a:t>, spustit </a:t>
            </a:r>
            <a:r>
              <a:rPr lang="cs-CZ" sz="1400">
                <a:solidFill>
                  <a:srgbClr val="FF0000"/>
                </a:solidFill>
              </a:rPr>
              <a:t>PO PŘEDCHOZÍM</a:t>
            </a:r>
            <a:r>
              <a:rPr lang="cs-CZ" sz="1400"/>
              <a:t>. Dále se pokus napodobit další pohyby podle vzoru: zavření okenice (pomocí správného nastavení pořadí vrstev a </a:t>
            </a:r>
            <a:r>
              <a:rPr lang="cs-CZ" sz="1400">
                <a:solidFill>
                  <a:srgbClr val="FF0000"/>
                </a:solidFill>
              </a:rPr>
              <a:t>POČÁTEK – ŠACHOVNICE</a:t>
            </a:r>
            <a:r>
              <a:rPr lang="cs-CZ" sz="1400"/>
              <a:t>) a vysunutí vlajky (</a:t>
            </a:r>
            <a:r>
              <a:rPr lang="cs-CZ" sz="1400">
                <a:solidFill>
                  <a:srgbClr val="FF0000"/>
                </a:solidFill>
              </a:rPr>
              <a:t>CESTY POHYBU</a:t>
            </a:r>
            <a:r>
              <a:rPr lang="cs-CZ" sz="1400"/>
              <a:t>).</a:t>
            </a:r>
          </a:p>
          <a:p>
            <a:r>
              <a:rPr lang="cs-CZ" sz="1400"/>
              <a:t>Nabídka </a:t>
            </a:r>
            <a:r>
              <a:rPr lang="cs-CZ" sz="1400">
                <a:solidFill>
                  <a:srgbClr val="FF0000"/>
                </a:solidFill>
              </a:rPr>
              <a:t>POŘADÍ</a:t>
            </a:r>
            <a:r>
              <a:rPr lang="cs-CZ" sz="1400"/>
              <a:t> objektů se aktivuje označením daného objektu a kliknutím pravého tlačítka myši.</a:t>
            </a:r>
          </a:p>
          <a:p>
            <a:endParaRPr lang="cs-CZ" sz="1400"/>
          </a:p>
          <a:p>
            <a:endParaRPr lang="cs-CZ" sz="1400"/>
          </a:p>
          <a:p>
            <a:r>
              <a:rPr lang="cs-CZ" sz="1200"/>
              <a:t> 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Obrázek 9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4464496" cy="871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19" name="Object 27"/>
          <p:cNvGraphicFramePr>
            <a:graphicFrameLocks noChangeAspect="1"/>
          </p:cNvGraphicFramePr>
          <p:nvPr>
            <p:ph sz="quarter" idx="3"/>
          </p:nvPr>
        </p:nvGraphicFramePr>
        <p:xfrm>
          <a:off x="900113" y="5229225"/>
          <a:ext cx="573087" cy="839788"/>
        </p:xfrm>
        <a:graphic>
          <a:graphicData uri="http://schemas.openxmlformats.org/presentationml/2006/ole">
            <p:oleObj spid="_x0000_s8219" name="CorelDRAW" r:id="rId4" imgW="573354" imgH="839223" progId="CorelDRAW.Grafika.9">
              <p:embed/>
            </p:oleObj>
          </a:graphicData>
        </a:graphic>
      </p:graphicFrame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2274888" y="636905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Jakub Vrtěl.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47675" y="568325"/>
            <a:ext cx="81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>
                <a:solidFill>
                  <a:schemeClr val="accent2"/>
                </a:solidFill>
              </a:rPr>
              <a:t>VZOR</a:t>
            </a:r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684213" y="30686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8230" name="Rectangle 38"/>
          <p:cNvSpPr>
            <a:spLocks noChangeArrowheads="1"/>
          </p:cNvSpPr>
          <p:nvPr/>
        </p:nvSpPr>
        <p:spPr bwMode="auto">
          <a:xfrm flipH="1">
            <a:off x="2916238" y="3573463"/>
            <a:ext cx="576262" cy="792162"/>
          </a:xfrm>
          <a:prstGeom prst="rect">
            <a:avLst/>
          </a:prstGeom>
          <a:solidFill>
            <a:srgbClr val="40131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grpSp>
        <p:nvGrpSpPr>
          <p:cNvPr id="8236" name="Group 44"/>
          <p:cNvGrpSpPr>
            <a:grpSpLocks/>
          </p:cNvGrpSpPr>
          <p:nvPr/>
        </p:nvGrpSpPr>
        <p:grpSpPr bwMode="auto">
          <a:xfrm>
            <a:off x="4211638" y="1989138"/>
            <a:ext cx="576262" cy="792162"/>
            <a:chOff x="2744" y="799"/>
            <a:chExt cx="363" cy="499"/>
          </a:xfrm>
        </p:grpSpPr>
        <p:sp>
          <p:nvSpPr>
            <p:cNvPr id="8234" name="Rectangle 42"/>
            <p:cNvSpPr>
              <a:spLocks noChangeArrowheads="1"/>
            </p:cNvSpPr>
            <p:nvPr/>
          </p:nvSpPr>
          <p:spPr bwMode="auto">
            <a:xfrm>
              <a:off x="2744" y="799"/>
              <a:ext cx="45" cy="499"/>
            </a:xfrm>
            <a:prstGeom prst="rect">
              <a:avLst/>
            </a:prstGeom>
            <a:solidFill>
              <a:srgbClr val="40131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35" name="Rectangle 43"/>
            <p:cNvSpPr>
              <a:spLocks noChangeArrowheads="1"/>
            </p:cNvSpPr>
            <p:nvPr/>
          </p:nvSpPr>
          <p:spPr bwMode="auto">
            <a:xfrm>
              <a:off x="2789" y="845"/>
              <a:ext cx="318" cy="181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aphicFrame>
        <p:nvGraphicFramePr>
          <p:cNvPr id="8223" name="Object 31"/>
          <p:cNvGraphicFramePr>
            <a:graphicFrameLocks noChangeAspect="1"/>
          </p:cNvGraphicFramePr>
          <p:nvPr>
            <p:ph sz="half" idx="1"/>
          </p:nvPr>
        </p:nvGraphicFramePr>
        <p:xfrm>
          <a:off x="2268538" y="1916113"/>
          <a:ext cx="4397375" cy="3290887"/>
        </p:xfrm>
        <a:graphic>
          <a:graphicData uri="http://schemas.openxmlformats.org/presentationml/2006/ole">
            <p:oleObj spid="_x0000_s8223" name="CorelDRAW" r:id="rId5" imgW="4170317" imgH="3121242" progId="CorelDRAW.Grafika.9">
              <p:embed/>
            </p:oleObj>
          </a:graphicData>
        </a:graphic>
      </p:graphicFrame>
      <p:sp>
        <p:nvSpPr>
          <p:cNvPr id="14" name="Zástupný symbol pro obsah 1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" name="Obrázek 14" descr="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67744" y="188640"/>
            <a:ext cx="4464496" cy="871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C 0.04548 0.02269 0.09114 0.0456 0.11805 0.0463 C 0.14496 0.04699 0.14514 0.0037 0.16111 0.0037 C 0.17708 0.0037 0.20121 0.04468 0.21389 0.0463 C 0.22656 0.04792 0.22725 0.01458 0.2375 0.01296 C 0.24774 0.01134 0.26337 0.03588 0.275 0.03704 C 0.28663 0.0382 0.29288 0.0206 0.30694 0.02037 C 0.321 0.02014 0.35017 0.06366 0.3592 0.03565 C 0.36823 0.00764 0.34045 -0.11991 0.36059 -0.14768 C 0.38073 -0.17546 0.45885 -0.11505 0.48055 -0.13148 C 0.50225 -0.14792 0.51458 -0.21805 0.49114 -0.24583 C 0.46771 -0.27361 0.3743 -0.29745 0.34028 -0.29815 C 0.30625 -0.29884 0.30017 -0.27315 0.28698 -0.24954 C 0.27378 -0.22592 0.27222 -0.17199 0.26059 -0.15694 C 0.24896 -0.1419 0.22448 -0.14838 0.21753 -0.1588 C 0.21059 -0.16921 0.21857 -0.20717 0.21892 -0.21991 " pathEditMode="relative" rAng="0" ptsTypes="aaaaaaaaaaaaaaaa">
                                      <p:cBhvr>
                                        <p:cTn id="12" dur="5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" y="-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5.55556E-6 C 7.22222E-6 -5.55556E-6 7.22222E-6 -0.0426 7.22222E-6 -0.08519 " pathEditMode="relative" ptsTypes="aA">
                                      <p:cBhvr>
                                        <p:cTn id="19" dur="2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274888" y="6369050"/>
            <a:ext cx="464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sz="1000"/>
              <a:t>Autorem materiálu a všech jeho částí, není-li uvedeno jinak, je Mgr. Jakub Vrtěl.</a:t>
            </a:r>
          </a:p>
        </p:txBody>
      </p:sp>
      <p:graphicFrame>
        <p:nvGraphicFramePr>
          <p:cNvPr id="11283" name="Object 19"/>
          <p:cNvGraphicFramePr>
            <a:graphicFrameLocks noChangeAspect="1"/>
          </p:cNvGraphicFramePr>
          <p:nvPr>
            <p:ph sz="half" idx="1"/>
          </p:nvPr>
        </p:nvGraphicFramePr>
        <p:xfrm>
          <a:off x="2268538" y="1916113"/>
          <a:ext cx="4397375" cy="3290887"/>
        </p:xfrm>
        <a:graphic>
          <a:graphicData uri="http://schemas.openxmlformats.org/presentationml/2006/ole">
            <p:oleObj spid="_x0000_s11283" name="CorelDRAW" r:id="rId4" imgW="4170317" imgH="3121242" progId="CorelDRAW.Grafika.9">
              <p:embed/>
            </p:oleObj>
          </a:graphicData>
        </a:graphic>
      </p:graphicFrame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7" descr="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7744" y="188640"/>
            <a:ext cx="4464496" cy="871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267</Words>
  <Application>Microsoft Office PowerPoint</Application>
  <PresentationFormat>Předvádění na obrazovce (4:3)</PresentationFormat>
  <Paragraphs>39</Paragraphs>
  <Slides>4</Slides>
  <Notes>4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Arial</vt:lpstr>
      <vt:lpstr>SimSun</vt:lpstr>
      <vt:lpstr>Times New Roman</vt:lpstr>
      <vt:lpstr>Výchozí návrh</vt:lpstr>
      <vt:lpstr>Grafika CorelDRAW 9.0</vt:lpstr>
      <vt:lpstr>Snímek 1</vt:lpstr>
      <vt:lpstr>Snímek 2</vt:lpstr>
      <vt:lpstr>Snímek 3</vt:lpstr>
      <vt:lpstr>Snímek 4</vt:lpstr>
    </vt:vector>
  </TitlesOfParts>
  <Company>Základní škola, Tišnov, Smíškova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 Použití vlastních animací</dc:title>
  <dc:creator>Přírodopis</dc:creator>
  <cp:lastModifiedBy>Dum</cp:lastModifiedBy>
  <cp:revision>16</cp:revision>
  <dcterms:created xsi:type="dcterms:W3CDTF">2012-03-04T20:48:00Z</dcterms:created>
  <dcterms:modified xsi:type="dcterms:W3CDTF">2014-03-15T14:01:02Z</dcterms:modified>
</cp:coreProperties>
</file>