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6" r:id="rId3"/>
    <p:sldId id="259" r:id="rId4"/>
    <p:sldId id="266" r:id="rId5"/>
    <p:sldId id="260" r:id="rId6"/>
    <p:sldId id="261" r:id="rId7"/>
    <p:sldId id="262" r:id="rId8"/>
    <p:sldId id="265" r:id="rId9"/>
    <p:sldId id="263" r:id="rId10"/>
    <p:sldId id="264" r:id="rId11"/>
    <p:sldId id="25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827132-8607-4C2C-B77F-8C42727436CC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2B6463-AC81-469E-A7EA-F9246ED7B4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067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B6463-AC81-469E-A7EA-F9246ED7B4A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57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B6463-AC81-469E-A7EA-F9246ED7B4A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57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B6463-AC81-469E-A7EA-F9246ED7B4A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571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B6463-AC81-469E-A7EA-F9246ED7B4A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571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B6463-AC81-469E-A7EA-F9246ED7B4A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571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2B6463-AC81-469E-A7EA-F9246ED7B4A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57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9879754-A68A-4651-B358-B8129CCA5CD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6A7ADCF-DBA0-4AD5-A74A-3FD91A692E7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Jean-Jacques_Rousseau_(painted_portrait)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www.google.cz/url?sa=i&amp;rct=j&amp;q=voltaire&amp;source=images&amp;cd=&amp;cad=rja&amp;docid=Ez-ToTqEPA-HFM&amp;tbnid=GpdMLDjwacoGgM:&amp;ved=0CAUQjRw&amp;url=http://ebooks.adelaide.edu.au/v/voltaire/index.html&amp;ei=OkMGUvSOEITXswa90IHICg&amp;bvm=bv.50500085,d.Yms&amp;psig=AFQjCNF3XuM9PjJ-YyfexQwAyS3-ryn_3w&amp;ust=1376228529254847" TargetMode="External"/><Relationship Id="rId7" Type="http://schemas.openxmlformats.org/officeDocument/2006/relationships/hyperlink" Target="http://upload.wikimedia.org/wikipedia/commons/2/2c/ThereseLevasseur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Soubor:Jean-Jacques_Rousseau_(photo_of_his_crypt).jpg" TargetMode="External"/><Relationship Id="rId10" Type="http://schemas.openxmlformats.org/officeDocument/2006/relationships/image" Target="../media/image10.jpeg"/><Relationship Id="rId4" Type="http://schemas.openxmlformats.org/officeDocument/2006/relationships/image" Target="../media/image7.jpeg"/><Relationship Id="rId9" Type="http://schemas.openxmlformats.org/officeDocument/2006/relationships/hyperlink" Target="http://upload.wikimedia.org/wikipedia/commons/8/80/Louis-Michel_van_Loo_-_Portrait_of_Denis_Diderot_-_WGA13440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://www.google.cz/url?sa=i&amp;rct=j&amp;q=Rousseau+emil&amp;source=images&amp;cd=&amp;cad=rja&amp;docid=nznWxx0seIMtUM&amp;tbnid=qWaQazN_aNJjoM:&amp;ved=0CAUQjRw&amp;url=http://www.myprideandprejudice.com/2009/09/the-inspiration-for-fordyces-sermons-rousseau-on-women/&amp;ei=qDcGUtDvB4GAtAby5YCQAw&amp;bvm=bv.50500085,d.Yms&amp;psig=AFQjCNGuHEKYAYi6n2YwX2ewvA8_6qyz_Q&amp;ust=1376225487117536" TargetMode="External"/><Relationship Id="rId7" Type="http://schemas.openxmlformats.org/officeDocument/2006/relationships/hyperlink" Target="http://www.google.cz/url?sa=i&amp;rct=j&amp;q=discours+sur+les+sciences+et+les+arts&amp;source=images&amp;cd=&amp;cad=rja&amp;docid=FhlvauE4Qh3bVM&amp;tbnid=0PyVB9Q8l9QHEM:&amp;ved=0CAUQjRw&amp;url=http://athena.unige.ch/athena/rousseau/rousseau_discours_sciences_arts.html&amp;ei=Zz4GUor9OMSMtga0lYG4AQ&amp;bvm=bv.50500085,d.Yms&amp;psig=AFQjCNEERdEa9QjJuETDJ-cNukB9RZbC-A&amp;ust=137622729193487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hyperlink" Target="http://www.google.cz/url?sa=i&amp;rct=j&amp;q=rousseau+la+nouvelle+heloise&amp;source=images&amp;cd=&amp;cad=rja&amp;docid=3-vJ-ZgSzwRABM&amp;tbnid=BjbY2ADn39UA3M:&amp;ved=0CAUQjRw&amp;url=http://www.meillerie.com/pages/litterature/rousseau-et-les-romantiques-a-meillerie.html&amp;ei=fT0GUrOyIcqRtQa8lYGwAg&amp;bvm=bv.50500085,d.Yms&amp;psig=AFQjCNGiU6uYNJDoK3_5ufaZgQVBz5tucQ&amp;ust=1376227058507487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11.jpeg"/><Relationship Id="rId9" Type="http://schemas.openxmlformats.org/officeDocument/2006/relationships/hyperlink" Target="http://www.google.cz/origine+et+les+fondements+de+l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prideandprejudice.com/2009/09/the-inspiration-for-fordyces-sermons-rousseau-on-women/" TargetMode="External"/><Relationship Id="rId2" Type="http://schemas.openxmlformats.org/officeDocument/2006/relationships/hyperlink" Target="http://www.spisovatele.cz/jean-jacques-rousseau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Voltaire" TargetMode="External"/><Relationship Id="rId5" Type="http://schemas.openxmlformats.org/officeDocument/2006/relationships/hyperlink" Target="http://www.memo.fr/en/article.aspx?ID=JJR_VIE_CP_113" TargetMode="External"/><Relationship Id="rId4" Type="http://schemas.openxmlformats.org/officeDocument/2006/relationships/hyperlink" Target="http://athena.unige.ch/athena/rousseau/rousseau_discours_sciences_arts.html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537830116"/>
              </p:ext>
            </p:extLst>
          </p:nvPr>
        </p:nvGraphicFramePr>
        <p:xfrm>
          <a:off x="485453" y="2060848"/>
          <a:ext cx="8136582" cy="4681620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Jean Jacques Rousseau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1754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Žáci se seznámí s osobností francouzské filosofie a literatury, která v době dominujícího osvícenství prosazovala myšlenky preromantismu. Následně poté dovedou najít rozdíly mezi oběma koncepcemi. 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16. 6. 2013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07504" y="467414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586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9626" y="908720"/>
            <a:ext cx="7851648" cy="19133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(1712 – 1778)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5949280"/>
            <a:ext cx="2664296" cy="456456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rgbClr val="FFFF00"/>
                </a:solidFill>
              </a:rPr>
              <a:t>© Dušan Kráčmar 2013</a:t>
            </a:r>
            <a:endParaRPr lang="cs-CZ" sz="18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Jean-Jacques Rousseau, filosof a spisovatel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83841"/>
            <a:ext cx="2143125" cy="298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7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57"/>
            <a:ext cx="7851648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908720"/>
            <a:ext cx="3600400" cy="648072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rgbClr val="FFFF00"/>
                </a:solidFill>
              </a:rPr>
              <a:t>ŽIVOTNÍ OSUDY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7504" y="1529345"/>
            <a:ext cx="8784976" cy="5400600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narozen 8. 6. 1712 v Ženevě (dnešní Švýcarsko), filosof, </a:t>
            </a:r>
            <a:r>
              <a:rPr lang="cs-CZ" sz="2000" smtClean="0">
                <a:solidFill>
                  <a:srgbClr val="FF0000"/>
                </a:solidFill>
                <a:latin typeface="+mj-lt"/>
              </a:rPr>
              <a:t>spisovatel, hudebník</a:t>
            </a:r>
            <a:endParaRPr lang="cs-CZ" sz="2000" dirty="0" smtClean="0">
              <a:solidFill>
                <a:srgbClr val="FF0000"/>
              </a:solidFill>
              <a:latin typeface="+mj-lt"/>
            </a:endParaRPr>
          </a:p>
          <a:p>
            <a:pPr marL="571500" indent="-5715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000" dirty="0">
                <a:solidFill>
                  <a:srgbClr val="FF0000"/>
                </a:solidFill>
                <a:latin typeface="+mj-lt"/>
              </a:rPr>
              <a:t>m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atka mu zemřela devět dní po porodu</a:t>
            </a:r>
          </a:p>
          <a:p>
            <a:pPr marL="571500" indent="-5715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000" dirty="0">
                <a:solidFill>
                  <a:srgbClr val="FF0000"/>
                </a:solidFill>
                <a:latin typeface="+mj-lt"/>
              </a:rPr>
              <a:t>a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čkoli byl původně protestant, díky ženě, jež se ho ujala (…a pozdější milence) konvertoval ke katolictví</a:t>
            </a:r>
          </a:p>
          <a:p>
            <a:pPr marL="571500" indent="-5715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byl všestranně nadaný, střídal různá zaměstnání (mj. učitel hudby a skladatel)</a:t>
            </a:r>
          </a:p>
          <a:p>
            <a:pPr marL="571500" indent="-5715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000" dirty="0">
                <a:solidFill>
                  <a:srgbClr val="FF0000"/>
                </a:solidFill>
                <a:latin typeface="+mj-lt"/>
              </a:rPr>
              <a:t>v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edl bouřlivý život, všech pět dětí, které měl se svou další partnerkou odložil do sirotčince</a:t>
            </a:r>
          </a:p>
          <a:p>
            <a:pPr marL="571500" indent="-5715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přátelil se s Denisem Diderotem (ten ho přiměl k napsání některých děl a práci na Encyklopedii), měl však i nemálo nepřítel a názorových odpůrců (Voltaire)</a:t>
            </a:r>
          </a:p>
          <a:p>
            <a:pPr marL="571500" indent="-5715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000" dirty="0">
                <a:solidFill>
                  <a:srgbClr val="FF0000"/>
                </a:solidFill>
                <a:latin typeface="+mj-lt"/>
              </a:rPr>
              <a:t>n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ěkolikrát byl nucen opustit Paříž, ocitl se dokonce i ve vyhnanství v Anglii</a:t>
            </a:r>
          </a:p>
          <a:p>
            <a:pPr marL="571500" indent="-5715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000" dirty="0">
                <a:solidFill>
                  <a:srgbClr val="FF0000"/>
                </a:solidFill>
                <a:latin typeface="+mj-lt"/>
              </a:rPr>
              <a:t>z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emřel náhle 2. 7. 1778, spolu s některými svými současníky-rivaly je považován za jednu z největších postav francouzské historie, pochován v pařížském Pantheonu spolu s dalšími slavnými postavami Francie (Hugo, </a:t>
            </a:r>
            <a:r>
              <a:rPr lang="cs-CZ" sz="2000" dirty="0">
                <a:solidFill>
                  <a:srgbClr val="FF0000"/>
                </a:solidFill>
                <a:latin typeface="+mj-lt"/>
              </a:rPr>
              <a:t>Z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ola)   </a:t>
            </a:r>
          </a:p>
          <a:p>
            <a:pPr marL="571500" indent="-571500" algn="l">
              <a:buFont typeface="Arial" pitchFamily="34" charset="0"/>
              <a:buChar char="•"/>
            </a:pPr>
            <a:endParaRPr lang="cs-CZ" sz="36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95360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57"/>
            <a:ext cx="7851648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908720"/>
            <a:ext cx="3600400" cy="648072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rgbClr val="FFFF00"/>
                </a:solidFill>
              </a:rPr>
              <a:t>ŽIVOTNÍ OSUDY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520" y="1457400"/>
            <a:ext cx="8568952" cy="5400600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Arial" pitchFamily="34" charset="0"/>
              <a:buChar char="•"/>
            </a:pPr>
            <a:endParaRPr lang="cs-CZ" sz="3600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2050" name="Picture 2" descr="Mme De Ware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465" y="1628800"/>
            <a:ext cx="1678423" cy="218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1475656" y="3812434"/>
            <a:ext cx="2763835" cy="504056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Hraběnka </a:t>
            </a:r>
            <a:r>
              <a:rPr lang="cs-CZ" sz="1400" dirty="0" err="1" smtClean="0">
                <a:solidFill>
                  <a:srgbClr val="FF0000"/>
                </a:solidFill>
              </a:rPr>
              <a:t>Françoise</a:t>
            </a:r>
            <a:r>
              <a:rPr lang="cs-CZ" sz="1400" dirty="0" smtClean="0">
                <a:solidFill>
                  <a:srgbClr val="FF0000"/>
                </a:solidFill>
              </a:rPr>
              <a:t>-Louise de </a:t>
            </a:r>
            <a:r>
              <a:rPr lang="cs-CZ" sz="1400" dirty="0" err="1" smtClean="0">
                <a:solidFill>
                  <a:srgbClr val="FF0000"/>
                </a:solidFill>
              </a:rPr>
              <a:t>Warens</a:t>
            </a:r>
            <a:r>
              <a:rPr lang="cs-CZ" sz="1400" dirty="0" smtClean="0">
                <a:solidFill>
                  <a:srgbClr val="FF0000"/>
                </a:solidFill>
              </a:rPr>
              <a:t>, která se Rousseaua ujala 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4750057" y="3824103"/>
            <a:ext cx="2763835" cy="504056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dirty="0" err="1">
                <a:solidFill>
                  <a:srgbClr val="FF0000"/>
                </a:solidFill>
              </a:rPr>
              <a:t>Thérèse</a:t>
            </a:r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Lavasseurová</a:t>
            </a:r>
            <a:r>
              <a:rPr lang="cs-CZ" sz="1400" dirty="0" smtClean="0">
                <a:solidFill>
                  <a:srgbClr val="FF0000"/>
                </a:solidFill>
              </a:rPr>
              <a:t> – švadlena, s níž měl Rousseau pět dětí 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183083" y="6259677"/>
            <a:ext cx="1937705" cy="504056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Denis Diderot - přítel </a:t>
            </a:r>
            <a:endParaRPr lang="cs-CZ" sz="1400" dirty="0">
              <a:solidFill>
                <a:srgbClr val="FF0000"/>
              </a:solidFill>
            </a:endParaRPr>
          </a:p>
        </p:txBody>
      </p:sp>
      <p:pic>
        <p:nvPicPr>
          <p:cNvPr id="2056" name="Picture 8" descr="http://t0.gstatic.com/images?q=tbn:ANd9GcRbBxiA7OXU8S8lEVOAhqrZj_TLi6Be0MpfzwKtkXVkBkLOsxBYD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124" y="4328159"/>
            <a:ext cx="1670348" cy="194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6801258" y="6287906"/>
            <a:ext cx="2342742" cy="504056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Voltaire – názorový odpůrce</a:t>
            </a:r>
            <a:endParaRPr lang="cs-CZ" sz="1400" dirty="0">
              <a:solidFill>
                <a:srgbClr val="FF0000"/>
              </a:solidFill>
            </a:endParaRPr>
          </a:p>
        </p:txBody>
      </p:sp>
      <p:pic>
        <p:nvPicPr>
          <p:cNvPr id="2058" name="Picture 10" descr="http://upload.wikimedia.org/wikipedia/commons/thumb/d/dd/Jean-Jacques_Rousseau_%28photo_of_his_crypt%29.jpg/220px-Jean-Jacques_Rousseau_%28photo_of_his_crypt%29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4328159"/>
            <a:ext cx="1450287" cy="193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odnadpis 2"/>
          <p:cNvSpPr txBox="1">
            <a:spLocks/>
          </p:cNvSpPr>
          <p:nvPr/>
        </p:nvSpPr>
        <p:spPr>
          <a:xfrm>
            <a:off x="3563888" y="6275438"/>
            <a:ext cx="1937705" cy="504056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Hrob Rousseaua v Paříži v Pantheonu </a:t>
            </a:r>
            <a:endParaRPr lang="cs-CZ" sz="1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File:ThereseLevasseur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198" y="1644206"/>
            <a:ext cx="1717714" cy="217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Louis-Michel van Loo - Portrait of Denis Diderot - WGA13440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28" y="4404787"/>
            <a:ext cx="1445765" cy="177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562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57"/>
            <a:ext cx="7851648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5856" y="809328"/>
            <a:ext cx="2520280" cy="648072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rgbClr val="FFFF00"/>
                </a:solidFill>
              </a:rPr>
              <a:t>MYŠLENKY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520" y="1457400"/>
            <a:ext cx="8568952" cy="5400600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400" dirty="0">
                <a:solidFill>
                  <a:srgbClr val="FF0000"/>
                </a:solidFill>
                <a:latin typeface="+mj-lt"/>
              </a:rPr>
              <a:t>n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a rozdíl od svých mnohých současníků-osvícenců (kladli důraz na rozum), je Rousseau představitelem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</a:rPr>
              <a:t>preromantismu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 (tj. předchůdcem vlny romantismu), který klade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</a:rPr>
              <a:t>důraz na cit a vazbu člověka k přírodě</a:t>
            </a:r>
          </a:p>
          <a:p>
            <a:pPr marL="342900" indent="-3429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400" dirty="0">
                <a:solidFill>
                  <a:srgbClr val="FF0000"/>
                </a:solidFill>
                <a:latin typeface="+mj-lt"/>
              </a:rPr>
              <a:t>v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aruje před „nespoutaností“ lidského rozumu, který se bez citu může vymknout lidem z rukou =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˃ protestoval proti přetechnizované civilizaci a životě na ní založeném</a:t>
            </a:r>
            <a:endParaRPr lang="cs-CZ" sz="2400" dirty="0" smtClean="0">
              <a:solidFill>
                <a:srgbClr val="FF0000"/>
              </a:solidFill>
              <a:latin typeface="+mj-lt"/>
            </a:endParaRPr>
          </a:p>
          <a:p>
            <a:pPr marL="342900" indent="-3429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latin typeface="+mj-lt"/>
              </a:rPr>
              <a:t>opovrhuje lidskou společností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, považuje ji za zkaženou</a:t>
            </a:r>
          </a:p>
          <a:p>
            <a:pPr marL="342900" indent="-342900" algn="l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bojuje proti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</a:rPr>
              <a:t>majetkové nerovnosti mezi lidmi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– za příčinu všeho zla ve světě považuje okamžik, kdy došlo ke vzniku soukromého vlastnictví </a:t>
            </a:r>
            <a:r>
              <a:rPr lang="cs-CZ" sz="2400" dirty="0">
                <a:solidFill>
                  <a:srgbClr val="FF0000"/>
                </a:solidFill>
              </a:rPr>
              <a:t>=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˃ o tento jeho názor se později opírali marxisté a další </a:t>
            </a:r>
            <a:r>
              <a:rPr lang="cs-CZ" sz="2400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příznivci socialistických či komunistických myšlenek </a:t>
            </a:r>
            <a:r>
              <a:rPr lang="cs-CZ" sz="2400" b="1" dirty="0" smtClean="0">
                <a:solidFill>
                  <a:srgbClr val="FF0000"/>
                </a:solidFill>
                <a:latin typeface="+mj-lt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48459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57"/>
            <a:ext cx="7851648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5856" y="809328"/>
            <a:ext cx="2520280" cy="6480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DÍLO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520" y="1457400"/>
            <a:ext cx="8568952" cy="5400600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Clr>
                <a:srgbClr val="FFFF00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  <a:latin typeface="Times New Roman"/>
                <a:cs typeface="Times New Roman"/>
              </a:rPr>
              <a:t>Rozprava o vědách a umění</a:t>
            </a:r>
            <a:r>
              <a:rPr lang="cs-CZ" dirty="0" smtClean="0">
                <a:solidFill>
                  <a:srgbClr val="FFFF00"/>
                </a:solidFill>
                <a:latin typeface="Times New Roman"/>
                <a:cs typeface="Times New Roman"/>
              </a:rPr>
              <a:t> (1750) 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– oceněno Dijonskou akademií, Rousseau vyjadřuje názor, že pokrok vědy a umění nepřispívá k vyšší morálce společnosti, spíše naopak (zcela rozdílný postoj od osvícenství)</a:t>
            </a:r>
          </a:p>
          <a:p>
            <a:pPr marL="342900" indent="-342900" algn="l">
              <a:buClr>
                <a:srgbClr val="FFFF00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  <a:latin typeface="Times New Roman"/>
                <a:cs typeface="Times New Roman"/>
              </a:rPr>
              <a:t>Rozprava o původu nerovnosti mezi lidmi</a:t>
            </a:r>
            <a:r>
              <a:rPr lang="cs-CZ" dirty="0" smtClean="0">
                <a:solidFill>
                  <a:srgbClr val="FFFF00"/>
                </a:solidFill>
                <a:latin typeface="Times New Roman"/>
                <a:cs typeface="Times New Roman"/>
              </a:rPr>
              <a:t> (1753)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 – 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příčinou nerovnosti je soukromé vlastnictví, dokud neexistovalo žil člověk šťastně v souladu s přírodou, v díle kritizuje sociální řád, despocii a tyranismus (částečný soulad s osvícenci)</a:t>
            </a:r>
          </a:p>
          <a:p>
            <a:pPr marL="342900" indent="-342900" algn="l">
              <a:buClr>
                <a:srgbClr val="FFFF00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  <a:latin typeface="Times New Roman"/>
                <a:cs typeface="Times New Roman"/>
              </a:rPr>
              <a:t>Nová Heloisa </a:t>
            </a:r>
            <a:r>
              <a:rPr lang="cs-CZ" dirty="0" smtClean="0">
                <a:solidFill>
                  <a:srgbClr val="FFFF00"/>
                </a:solidFill>
                <a:latin typeface="Times New Roman"/>
                <a:cs typeface="Times New Roman"/>
              </a:rPr>
              <a:t>(1761) 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- román v dopisech o nešťastné lásce, ukazuje jaký vliv mají společenské poměry, předsudky a nerovnosti na lásku – čistý cit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05445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57"/>
            <a:ext cx="7851648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5856" y="809328"/>
            <a:ext cx="2520280" cy="6480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DÍLO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520" y="1457400"/>
            <a:ext cx="8568952" cy="5400600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Clr>
                <a:srgbClr val="FFFF00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  <a:latin typeface="Times New Roman"/>
                <a:cs typeface="Times New Roman"/>
              </a:rPr>
              <a:t>O společenské smlouvě</a:t>
            </a:r>
            <a:r>
              <a:rPr lang="cs-CZ" dirty="0" smtClean="0">
                <a:solidFill>
                  <a:srgbClr val="FFFF00"/>
                </a:solidFill>
                <a:latin typeface="Times New Roman"/>
                <a:cs typeface="Times New Roman"/>
              </a:rPr>
              <a:t> (1762) 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– stejně jako osvícenci se staví za svobodu a též i rovnost lidí, vláda a obyvatelé spolu dobrovolně uzavírají (nepsanou) dohodu o organizaci státu, pokud ji vláda neplní a chová se despoticky, 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má lid právo ji svrhnout revolucí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</a:p>
          <a:p>
            <a:pPr marL="342900" indent="-342900" algn="l">
              <a:buClr>
                <a:srgbClr val="FFFF00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  <a:latin typeface="Times New Roman"/>
                <a:cs typeface="Times New Roman"/>
              </a:rPr>
              <a:t>Emil čili O výchově</a:t>
            </a:r>
            <a:r>
              <a:rPr lang="cs-CZ" dirty="0" smtClean="0">
                <a:solidFill>
                  <a:srgbClr val="FFFF00"/>
                </a:solidFill>
                <a:latin typeface="Times New Roman"/>
                <a:cs typeface="Times New Roman"/>
              </a:rPr>
              <a:t> (1762)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 – 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pedagogický román, jedinec se rodí jako čistá a nezkažená duše, která je postupem času kažena lidskou společností, za tuto kritiku musel odejít do vyhnanství 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endParaRPr lang="cs-CZ" dirty="0" smtClean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342900" indent="-342900" algn="l">
              <a:buClr>
                <a:srgbClr val="FFFF00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  <a:latin typeface="Times New Roman"/>
                <a:cs typeface="Times New Roman"/>
              </a:rPr>
              <a:t>Vyznání </a:t>
            </a:r>
            <a:r>
              <a:rPr lang="cs-CZ" dirty="0" smtClean="0">
                <a:solidFill>
                  <a:srgbClr val="FFFF00"/>
                </a:solidFill>
                <a:latin typeface="Times New Roman"/>
                <a:cs typeface="Times New Roman"/>
              </a:rPr>
              <a:t>(1761) </a:t>
            </a:r>
            <a:r>
              <a:rPr lang="cs-CZ" dirty="0" smtClean="0">
                <a:solidFill>
                  <a:srgbClr val="FF0000"/>
                </a:solidFill>
                <a:latin typeface="Times New Roman"/>
                <a:cs typeface="Times New Roman"/>
              </a:rPr>
              <a:t>– zveřejněno až posmrtně, původně šlo o obhajobu vlastních názorů, v díle je však Rousseau velmi otevřený a kritický i vůči vlastním postojům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63143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57"/>
            <a:ext cx="7851648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809328"/>
            <a:ext cx="2232248" cy="6480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DÍLO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520" y="1457400"/>
            <a:ext cx="8568952" cy="5400600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rgbClr val="FFFF00"/>
              </a:buClr>
            </a:pPr>
            <a:endParaRPr lang="cs-CZ" dirty="0" smtClean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FF00"/>
              </a:buClr>
            </a:pPr>
            <a:endParaRPr lang="cs-CZ" sz="2600" dirty="0" smtClean="0">
              <a:solidFill>
                <a:srgbClr val="FF0000"/>
              </a:solidFill>
            </a:endParaRPr>
          </a:p>
          <a:p>
            <a:pPr>
              <a:buClr>
                <a:srgbClr val="FFFF00"/>
              </a:buClr>
            </a:pPr>
            <a:endParaRPr lang="cs-CZ" sz="26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>
              <a:buClr>
                <a:srgbClr val="FFFF00"/>
              </a:buClr>
            </a:pPr>
            <a:endParaRPr lang="cs-CZ" dirty="0" smtClean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>
              <a:buClr>
                <a:srgbClr val="FFFF00"/>
              </a:buClr>
            </a:pPr>
            <a:endParaRPr lang="cs-CZ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pic>
        <p:nvPicPr>
          <p:cNvPr id="1026" name="Picture 2" descr="http://www.myprideandprejudice.com/wp-content/uploads/2009/08/Rousseau-Emile-Title-Pag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376" y="1524424"/>
            <a:ext cx="2952328" cy="238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meillerie.com/medias/images/la-nouvelle-heloise-page-de-garde-collection-jc-deroudilh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313" y="2265964"/>
            <a:ext cx="2241024" cy="323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athena.unige.ch/athena/rousseau/jjr_sc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65964"/>
            <a:ext cx="1736968" cy="3281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encyclopedie.picardie.fr/images/0/06/DOI_Rousseau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583" y="4138763"/>
            <a:ext cx="3000825" cy="238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27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57"/>
            <a:ext cx="7851648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5856" y="809328"/>
            <a:ext cx="2520280" cy="6480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CITÁTY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520" y="1457400"/>
            <a:ext cx="8568952" cy="5400600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rgbClr val="FFFF00"/>
              </a:buClr>
            </a:pPr>
            <a:r>
              <a:rPr lang="cs-CZ" sz="2400" dirty="0">
                <a:solidFill>
                  <a:srgbClr val="FF0000"/>
                </a:solidFill>
              </a:rPr>
              <a:t>Je třeba být si trochu podobni, abychom si rozuměli, ale trochu rozdílní, abychom se milovali</a:t>
            </a:r>
            <a:r>
              <a:rPr lang="cs-CZ" sz="2400" dirty="0" smtClean="0">
                <a:solidFill>
                  <a:srgbClr val="FF0000"/>
                </a:solidFill>
              </a:rPr>
              <a:t>.“</a:t>
            </a:r>
          </a:p>
          <a:p>
            <a:pPr algn="l">
              <a:buClr>
                <a:srgbClr val="FFFF00"/>
              </a:buClr>
            </a:pPr>
            <a:endParaRPr lang="cs-CZ" sz="2400" dirty="0" smtClean="0">
              <a:solidFill>
                <a:srgbClr val="FF0000"/>
              </a:solidFill>
            </a:endParaRPr>
          </a:p>
          <a:p>
            <a:pPr algn="l">
              <a:buClr>
                <a:srgbClr val="FFFF00"/>
              </a:buClr>
            </a:pPr>
            <a:r>
              <a:rPr lang="cs-CZ" sz="2400" dirty="0">
                <a:solidFill>
                  <a:srgbClr val="FF0000"/>
                </a:solidFill>
              </a:rPr>
              <a:t>„Nikdy nebudu dbát, aby se Emil neporanil... Snášet bolest je první předmět, kterému se má učit a který bude potřebovat nejvíce</a:t>
            </a:r>
            <a:r>
              <a:rPr lang="cs-CZ" sz="2400" dirty="0" smtClean="0">
                <a:solidFill>
                  <a:srgbClr val="FF0000"/>
                </a:solidFill>
              </a:rPr>
              <a:t>.“</a:t>
            </a:r>
          </a:p>
          <a:p>
            <a:pPr algn="l">
              <a:buClr>
                <a:srgbClr val="FFFF00"/>
              </a:buClr>
            </a:pPr>
            <a:endParaRPr lang="cs-CZ" sz="2400" dirty="0" smtClean="0">
              <a:solidFill>
                <a:srgbClr val="FF0000"/>
              </a:solidFill>
            </a:endParaRPr>
          </a:p>
          <a:p>
            <a:pPr algn="l">
              <a:buClr>
                <a:srgbClr val="FFFF00"/>
              </a:buClr>
            </a:pPr>
            <a:r>
              <a:rPr lang="cs-CZ" sz="2400" dirty="0">
                <a:solidFill>
                  <a:srgbClr val="FF0000"/>
                </a:solidFill>
              </a:rPr>
              <a:t>Znáte nejjistější prostředek, jak učinit dítě nešťastným? Přivykněte je tomu, aby dosáhlo všeho... Vaše dítě by nemělo dostat nic jen proto, že to chce, nýbrž jen proto, že to potřebuje</a:t>
            </a:r>
            <a:r>
              <a:rPr lang="cs-CZ" sz="2400" dirty="0" smtClean="0">
                <a:solidFill>
                  <a:srgbClr val="FF0000"/>
                </a:solidFill>
              </a:rPr>
              <a:t>.“</a:t>
            </a:r>
          </a:p>
          <a:p>
            <a:pPr algn="l">
              <a:buClr>
                <a:srgbClr val="FFFF00"/>
              </a:buClr>
            </a:pPr>
            <a:endParaRPr lang="cs-CZ" sz="2400" dirty="0" smtClean="0">
              <a:solidFill>
                <a:srgbClr val="FF0000"/>
              </a:solidFill>
            </a:endParaRPr>
          </a:p>
          <a:p>
            <a:pPr algn="l">
              <a:buClr>
                <a:srgbClr val="FFFF00"/>
              </a:buClr>
            </a:pPr>
            <a:r>
              <a:rPr lang="cs-CZ" sz="2400" dirty="0">
                <a:solidFill>
                  <a:srgbClr val="FF0000"/>
                </a:solidFill>
              </a:rPr>
              <a:t>„Výchova dětí je činnost, při níž musíme obětovat čas, abychom ho získali.“</a:t>
            </a:r>
            <a:endParaRPr lang="cs-CZ" sz="2400" dirty="0" smtClean="0">
              <a:solidFill>
                <a:srgbClr val="FF0000"/>
              </a:solidFill>
            </a:endParaRPr>
          </a:p>
          <a:p>
            <a:pPr algn="l">
              <a:buClr>
                <a:srgbClr val="FFFF00"/>
              </a:buClr>
            </a:pPr>
            <a:endParaRPr lang="cs-CZ" sz="24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70019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57"/>
            <a:ext cx="7851648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JEAN JACQUES ROUSSEAU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5856" y="809328"/>
            <a:ext cx="2520280" cy="6480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CITÁTY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520" y="1457400"/>
            <a:ext cx="8568952" cy="5400600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rgbClr val="FFFF00"/>
              </a:buClr>
            </a:pPr>
            <a:endParaRPr lang="cs-CZ" dirty="0" smtClean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FFFF00"/>
              </a:buClr>
            </a:pPr>
            <a:r>
              <a:rPr lang="cs-CZ" sz="2400" dirty="0">
                <a:solidFill>
                  <a:srgbClr val="FF0000"/>
                </a:solidFill>
              </a:rPr>
              <a:t>„Všechna zvířata nedůvěřují člověku - a právem.“</a:t>
            </a:r>
          </a:p>
          <a:p>
            <a:pPr>
              <a:buClr>
                <a:srgbClr val="FFFF00"/>
              </a:buClr>
            </a:pPr>
            <a:endParaRPr lang="cs-CZ" sz="24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>
              <a:buClr>
                <a:srgbClr val="FFFF00"/>
              </a:buClr>
            </a:pPr>
            <a:r>
              <a:rPr lang="cs-CZ" sz="2400" dirty="0">
                <a:solidFill>
                  <a:srgbClr val="FF0000"/>
                </a:solidFill>
              </a:rPr>
              <a:t>„Nikdy jsem nemyslel, že by svoboda člověka záležela na tom, aby dělal, co chce, nýbrž spíš v tom, aby nikdy nedělal, co nechce</a:t>
            </a:r>
            <a:r>
              <a:rPr lang="cs-CZ" sz="2400" dirty="0" smtClean="0">
                <a:solidFill>
                  <a:srgbClr val="FF0000"/>
                </a:solidFill>
              </a:rPr>
              <a:t>.“</a:t>
            </a:r>
          </a:p>
          <a:p>
            <a:pPr>
              <a:buClr>
                <a:srgbClr val="FFFF00"/>
              </a:buClr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Clr>
                <a:srgbClr val="FFFF00"/>
              </a:buClr>
            </a:pPr>
            <a:r>
              <a:rPr lang="cs-CZ" sz="2400" dirty="0">
                <a:solidFill>
                  <a:srgbClr val="FF0000"/>
                </a:solidFill>
              </a:rPr>
              <a:t>„Možno říci, že vláda dosáhla nejnižšího stupně úpadku, není-li už středem jejího zájmu nic kromě peněz... Vláda musí být vždy hotova obětovat svou vládu pro lid, a nikoliv lid pro vládu</a:t>
            </a:r>
            <a:r>
              <a:rPr lang="cs-CZ" sz="2400" dirty="0" smtClean="0">
                <a:solidFill>
                  <a:srgbClr val="FF0000"/>
                </a:solidFill>
              </a:rPr>
              <a:t>.“</a:t>
            </a:r>
          </a:p>
          <a:p>
            <a:pPr>
              <a:buClr>
                <a:srgbClr val="FFFF00"/>
              </a:buClr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Clr>
                <a:srgbClr val="FFFF00"/>
              </a:buClr>
            </a:pPr>
            <a:r>
              <a:rPr lang="cs-CZ" sz="2400" dirty="0">
                <a:solidFill>
                  <a:srgbClr val="FF0000"/>
                </a:solidFill>
              </a:rPr>
              <a:t>„Člověk - občan se rodí, žije a umírá jako otrok; když se narodí, sešněrují ho do povijanu, když zemře, zatlučou ho do rakve; dokud nosí lidskou podobu, věčně je poután nějakými nařízeními.“</a:t>
            </a:r>
          </a:p>
          <a:p>
            <a:pPr>
              <a:buClr>
                <a:srgbClr val="FFFF00"/>
              </a:buClr>
            </a:pPr>
            <a:endParaRPr lang="cs-CZ" sz="2600" dirty="0" smtClean="0">
              <a:solidFill>
                <a:srgbClr val="FF0000"/>
              </a:solidFill>
            </a:endParaRPr>
          </a:p>
          <a:p>
            <a:pPr>
              <a:buClr>
                <a:srgbClr val="FFFF00"/>
              </a:buClr>
            </a:pPr>
            <a:endParaRPr lang="cs-CZ" sz="2600" dirty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>
              <a:buClr>
                <a:srgbClr val="FFFF00"/>
              </a:buClr>
            </a:pPr>
            <a:endParaRPr lang="cs-CZ" dirty="0" smtClean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>
              <a:buClr>
                <a:srgbClr val="FFFF00"/>
              </a:buClr>
            </a:pPr>
            <a:endParaRPr lang="cs-CZ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79722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851648" cy="119330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JEAN JACQUES ROUSSEAU</a:t>
            </a:r>
            <a:b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692696"/>
            <a:ext cx="1872208" cy="648072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rgbClr val="FFFF00"/>
                </a:solidFill>
              </a:rPr>
              <a:t>ZDROJE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69105" y="1340768"/>
            <a:ext cx="8496944" cy="5328592"/>
          </a:xfrm>
          <a:prstGeom prst="rect">
            <a:avLst/>
          </a:prstGeom>
        </p:spPr>
        <p:txBody>
          <a:bodyPr vert="horz" lIns="0" rIns="18288">
            <a:no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 smtClean="0">
                <a:solidFill>
                  <a:srgbClr val="FF3300"/>
                </a:solidFill>
              </a:rPr>
              <a:t>Literatura </a:t>
            </a:r>
            <a:r>
              <a:rPr lang="cs-CZ" sz="1400" dirty="0">
                <a:solidFill>
                  <a:srgbClr val="FF3300"/>
                </a:solidFill>
              </a:rPr>
              <a:t>pro I. ročník středních škol, učebnice. I. vyd. Brno, </a:t>
            </a:r>
            <a:r>
              <a:rPr lang="cs-CZ" sz="1400" dirty="0" err="1">
                <a:solidFill>
                  <a:srgbClr val="FF3300"/>
                </a:solidFill>
              </a:rPr>
              <a:t>Didaktis</a:t>
            </a:r>
            <a:r>
              <a:rPr lang="cs-CZ" sz="1400" dirty="0">
                <a:solidFill>
                  <a:srgbClr val="FF3300"/>
                </a:solidFill>
              </a:rPr>
              <a:t> 2 008. 151 s. ISBN 978 – 80 – 7358 – 115 – </a:t>
            </a:r>
            <a:r>
              <a:rPr lang="cs-CZ" sz="1400" dirty="0" smtClean="0">
                <a:solidFill>
                  <a:srgbClr val="FF3300"/>
                </a:solidFill>
              </a:rPr>
              <a:t>2</a:t>
            </a:r>
          </a:p>
          <a:p>
            <a:pPr algn="l"/>
            <a:r>
              <a:rPr lang="cs-CZ" sz="1400" dirty="0">
                <a:solidFill>
                  <a:srgbClr val="FF3300"/>
                </a:solidFill>
              </a:rPr>
              <a:t>Hladík, J.: Společenské vědy v kostce. 2. vyd. Havlíčkův Brod, Fragment 1999. 107 s. ISBN 80 – 7200 – 044 – 6</a:t>
            </a:r>
          </a:p>
          <a:p>
            <a:pPr algn="l"/>
            <a:r>
              <a:rPr lang="fr-FR" sz="1400" dirty="0">
                <a:solidFill>
                  <a:srgbClr val="FF3300"/>
                </a:solidFill>
              </a:rPr>
              <a:t>LA TOUR, Maurice Quentin De. </a:t>
            </a:r>
            <a:r>
              <a:rPr lang="fr-FR" sz="1400" i="1" dirty="0">
                <a:solidFill>
                  <a:srgbClr val="FF3300"/>
                </a:solidFill>
              </a:rPr>
              <a:t>Wikimedia Commons</a:t>
            </a:r>
            <a:r>
              <a:rPr lang="fr-FR" sz="1400" dirty="0">
                <a:solidFill>
                  <a:srgbClr val="FF3300"/>
                </a:solidFill>
              </a:rPr>
              <a:t> [online]. [cit. </a:t>
            </a:r>
            <a:r>
              <a:rPr lang="fr-FR" sz="1400" dirty="0" smtClean="0">
                <a:solidFill>
                  <a:srgbClr val="FF3300"/>
                </a:solidFill>
              </a:rPr>
              <a:t>1</a:t>
            </a:r>
            <a:r>
              <a:rPr lang="cs-CZ" sz="1400" dirty="0" smtClean="0">
                <a:solidFill>
                  <a:srgbClr val="FF3300"/>
                </a:solidFill>
              </a:rPr>
              <a:t>6</a:t>
            </a:r>
            <a:r>
              <a:rPr lang="fr-FR" sz="1400" dirty="0" smtClean="0">
                <a:solidFill>
                  <a:srgbClr val="FF3300"/>
                </a:solidFill>
              </a:rPr>
              <a:t>.</a:t>
            </a:r>
            <a:r>
              <a:rPr lang="cs-CZ" sz="1400" dirty="0" smtClean="0">
                <a:solidFill>
                  <a:srgbClr val="FF3300"/>
                </a:solidFill>
              </a:rPr>
              <a:t>6</a:t>
            </a:r>
            <a:r>
              <a:rPr lang="fr-FR" sz="1400" dirty="0" smtClean="0">
                <a:solidFill>
                  <a:srgbClr val="FF3300"/>
                </a:solidFill>
              </a:rPr>
              <a:t>.201</a:t>
            </a:r>
            <a:r>
              <a:rPr lang="cs-CZ" sz="1400" dirty="0" smtClean="0">
                <a:solidFill>
                  <a:srgbClr val="FF3300"/>
                </a:solidFill>
              </a:rPr>
              <a:t>3</a:t>
            </a:r>
            <a:r>
              <a:rPr lang="fr-FR" sz="1400" dirty="0" smtClean="0">
                <a:solidFill>
                  <a:srgbClr val="FF3300"/>
                </a:solidFill>
              </a:rPr>
              <a:t>]. </a:t>
            </a:r>
            <a:r>
              <a:rPr lang="fr-FR" sz="1400" dirty="0">
                <a:solidFill>
                  <a:srgbClr val="FF3300"/>
                </a:solidFill>
              </a:rPr>
              <a:t>Dostupný na WWW: http://cs.wikipedia.org/wiki/Soubor:Jean-Jacques_Rousseau_(painted_portrait).jpg </a:t>
            </a:r>
            <a:endParaRPr lang="cs-CZ" sz="1400" dirty="0" smtClean="0">
              <a:solidFill>
                <a:srgbClr val="FF3300"/>
              </a:solidFill>
              <a:hlinkClick r:id="rId2"/>
            </a:endParaRPr>
          </a:p>
          <a:p>
            <a:pPr algn="l"/>
            <a:r>
              <a:rPr lang="cs-CZ" sz="1400" dirty="0">
                <a:solidFill>
                  <a:srgbClr val="FF3300"/>
                </a:solidFill>
              </a:rPr>
              <a:t>AUTOR NEUVEDEN. </a:t>
            </a:r>
            <a:r>
              <a:rPr lang="cs-CZ" sz="1400" i="1" dirty="0">
                <a:solidFill>
                  <a:srgbClr val="FF3300"/>
                </a:solidFill>
              </a:rPr>
              <a:t>Výroky slavných</a:t>
            </a:r>
            <a:r>
              <a:rPr lang="cs-CZ" sz="1400" dirty="0">
                <a:solidFill>
                  <a:srgbClr val="FF3300"/>
                </a:solidFill>
              </a:rPr>
              <a:t>. Ostrava: Blesk s. f., rok vydání neuveden, ISBN 80 900 183-7-8.</a:t>
            </a:r>
          </a:p>
          <a:p>
            <a:pPr algn="l"/>
            <a:r>
              <a:rPr lang="cs-CZ" sz="1400" dirty="0">
                <a:solidFill>
                  <a:srgbClr val="FF3300"/>
                </a:solidFill>
              </a:rPr>
              <a:t>AUTOR NEUVEDEN. </a:t>
            </a:r>
            <a:r>
              <a:rPr lang="cs-CZ" sz="1400" i="1" dirty="0" err="1">
                <a:solidFill>
                  <a:srgbClr val="FF3300"/>
                </a:solidFill>
              </a:rPr>
              <a:t>Meillerie</a:t>
            </a:r>
            <a:r>
              <a:rPr lang="cs-CZ" sz="1400" i="1" dirty="0">
                <a:solidFill>
                  <a:srgbClr val="FF3300"/>
                </a:solidFill>
              </a:rPr>
              <a:t> u haute </a:t>
            </a:r>
            <a:r>
              <a:rPr lang="cs-CZ" sz="1400" i="1" dirty="0" err="1">
                <a:solidFill>
                  <a:srgbClr val="FF3300"/>
                </a:solidFill>
              </a:rPr>
              <a:t>Savoie</a:t>
            </a:r>
            <a:r>
              <a:rPr lang="cs-CZ" sz="1400" dirty="0">
                <a:solidFill>
                  <a:srgbClr val="FF3300"/>
                </a:solidFill>
              </a:rPr>
              <a:t> [online]. [cit. </a:t>
            </a:r>
            <a:r>
              <a:rPr lang="cs-CZ" sz="1400" dirty="0" smtClean="0">
                <a:solidFill>
                  <a:srgbClr val="FF3300"/>
                </a:solidFill>
              </a:rPr>
              <a:t>16.6.2013]. </a:t>
            </a:r>
            <a:r>
              <a:rPr lang="cs-CZ" sz="1400" dirty="0">
                <a:solidFill>
                  <a:srgbClr val="FF3300"/>
                </a:solidFill>
              </a:rPr>
              <a:t>Dostupný na WWW: http://www.meillerie.com/pages/litterature/rousseau-et-les-romantiques-a-meillerie.html </a:t>
            </a:r>
            <a:endParaRPr lang="cs-CZ" sz="1400" dirty="0" smtClean="0">
              <a:solidFill>
                <a:srgbClr val="FF3300"/>
              </a:solidFill>
              <a:hlinkClick r:id="rId3"/>
            </a:endParaRPr>
          </a:p>
          <a:p>
            <a:pPr algn="l"/>
            <a:r>
              <a:rPr lang="fr-FR" sz="1400" dirty="0">
                <a:solidFill>
                  <a:srgbClr val="FF3300"/>
                </a:solidFill>
              </a:rPr>
              <a:t>ROUSSEAU, Jean Jacques. </a:t>
            </a:r>
            <a:r>
              <a:rPr lang="cs-CZ" sz="1400" i="1" dirty="0" err="1" smtClean="0">
                <a:solidFill>
                  <a:srgbClr val="FF3300"/>
                </a:solidFill>
              </a:rPr>
              <a:t>Wikimedia</a:t>
            </a:r>
            <a:r>
              <a:rPr lang="cs-CZ" sz="1400" i="1" dirty="0" smtClean="0">
                <a:solidFill>
                  <a:srgbClr val="FF3300"/>
                </a:solidFill>
              </a:rPr>
              <a:t> </a:t>
            </a:r>
            <a:r>
              <a:rPr lang="cs-CZ" sz="1400" i="1" dirty="0" err="1" smtClean="0">
                <a:solidFill>
                  <a:srgbClr val="FF3300"/>
                </a:solidFill>
              </a:rPr>
              <a:t>Commons</a:t>
            </a:r>
            <a:r>
              <a:rPr lang="fr-FR" sz="1400" dirty="0" smtClean="0">
                <a:solidFill>
                  <a:srgbClr val="FF3300"/>
                </a:solidFill>
              </a:rPr>
              <a:t> </a:t>
            </a:r>
            <a:r>
              <a:rPr lang="fr-FR" sz="1400" dirty="0">
                <a:solidFill>
                  <a:srgbClr val="FF3300"/>
                </a:solidFill>
              </a:rPr>
              <a:t>[online]. [cit. </a:t>
            </a:r>
            <a:r>
              <a:rPr lang="fr-FR" sz="1400" dirty="0" smtClean="0">
                <a:solidFill>
                  <a:srgbClr val="FF3300"/>
                </a:solidFill>
              </a:rPr>
              <a:t>1</a:t>
            </a:r>
            <a:r>
              <a:rPr lang="cs-CZ" sz="1400" dirty="0" smtClean="0">
                <a:solidFill>
                  <a:srgbClr val="FF3300"/>
                </a:solidFill>
              </a:rPr>
              <a:t>6</a:t>
            </a:r>
            <a:r>
              <a:rPr lang="fr-FR" sz="1400" dirty="0" smtClean="0">
                <a:solidFill>
                  <a:srgbClr val="FF3300"/>
                </a:solidFill>
              </a:rPr>
              <a:t>.</a:t>
            </a:r>
            <a:r>
              <a:rPr lang="cs-CZ" sz="1400" dirty="0" smtClean="0">
                <a:solidFill>
                  <a:srgbClr val="FF3300"/>
                </a:solidFill>
              </a:rPr>
              <a:t>6</a:t>
            </a:r>
            <a:r>
              <a:rPr lang="fr-FR" sz="1400" dirty="0" smtClean="0">
                <a:solidFill>
                  <a:srgbClr val="FF3300"/>
                </a:solidFill>
              </a:rPr>
              <a:t>.201</a:t>
            </a:r>
            <a:r>
              <a:rPr lang="cs-CZ" sz="1400" dirty="0" smtClean="0">
                <a:solidFill>
                  <a:srgbClr val="FF3300"/>
                </a:solidFill>
              </a:rPr>
              <a:t>3</a:t>
            </a:r>
            <a:r>
              <a:rPr lang="fr-FR" sz="1400" dirty="0" smtClean="0">
                <a:solidFill>
                  <a:srgbClr val="FF3300"/>
                </a:solidFill>
              </a:rPr>
              <a:t>]. </a:t>
            </a:r>
            <a:r>
              <a:rPr lang="fr-FR" sz="1400" dirty="0">
                <a:solidFill>
                  <a:srgbClr val="FF3300"/>
                </a:solidFill>
              </a:rPr>
              <a:t>Dostupný na WWW: http://en.wikipedia.org/wiki/File:RousseauDiscourseSciencesArt.jpg </a:t>
            </a:r>
            <a:endParaRPr lang="cs-CZ" sz="1400" dirty="0" smtClean="0">
              <a:solidFill>
                <a:srgbClr val="FF3300"/>
              </a:solidFill>
              <a:hlinkClick r:id="rId4"/>
            </a:endParaRPr>
          </a:p>
          <a:p>
            <a:pPr algn="l"/>
            <a:r>
              <a:rPr lang="cs-CZ" sz="1400" dirty="0">
                <a:solidFill>
                  <a:srgbClr val="FF3300"/>
                </a:solidFill>
              </a:rPr>
              <a:t>AUTOR NEUVEDEN. </a:t>
            </a:r>
            <a:r>
              <a:rPr lang="cs-CZ" sz="1400" i="1" dirty="0" err="1">
                <a:solidFill>
                  <a:srgbClr val="FF3300"/>
                </a:solidFill>
              </a:rPr>
              <a:t>Wikimedia</a:t>
            </a:r>
            <a:r>
              <a:rPr lang="cs-CZ" sz="1400" i="1" dirty="0">
                <a:solidFill>
                  <a:srgbClr val="FF3300"/>
                </a:solidFill>
              </a:rPr>
              <a:t> </a:t>
            </a:r>
            <a:r>
              <a:rPr lang="cs-CZ" sz="1400" i="1" dirty="0" err="1">
                <a:solidFill>
                  <a:srgbClr val="FF3300"/>
                </a:solidFill>
              </a:rPr>
              <a:t>Commons</a:t>
            </a:r>
            <a:r>
              <a:rPr lang="cs-CZ" sz="1400" dirty="0">
                <a:solidFill>
                  <a:srgbClr val="FF3300"/>
                </a:solidFill>
              </a:rPr>
              <a:t> [online]. [cit. </a:t>
            </a:r>
            <a:r>
              <a:rPr lang="cs-CZ" sz="1400" dirty="0" smtClean="0">
                <a:solidFill>
                  <a:srgbClr val="FF3300"/>
                </a:solidFill>
              </a:rPr>
              <a:t>16.6.2013]. </a:t>
            </a:r>
            <a:r>
              <a:rPr lang="cs-CZ" sz="1400" dirty="0">
                <a:solidFill>
                  <a:srgbClr val="FF3300"/>
                </a:solidFill>
              </a:rPr>
              <a:t>Dostupný na WWW: http://</a:t>
            </a:r>
            <a:r>
              <a:rPr lang="cs-CZ" sz="1400" dirty="0" smtClean="0">
                <a:solidFill>
                  <a:srgbClr val="FF3300"/>
                </a:solidFill>
              </a:rPr>
              <a:t>en.wikipedia.org/wiki/File:DOI_Rousseau.jpg</a:t>
            </a:r>
          </a:p>
          <a:p>
            <a:pPr algn="l"/>
            <a:r>
              <a:rPr lang="cs-CZ" sz="1400" dirty="0">
                <a:solidFill>
                  <a:srgbClr val="FF3300"/>
                </a:solidFill>
              </a:rPr>
              <a:t>CHARRYERE, E.. </a:t>
            </a:r>
            <a:r>
              <a:rPr lang="cs-CZ" sz="1400" i="1" dirty="0" err="1">
                <a:solidFill>
                  <a:srgbClr val="FF3300"/>
                </a:solidFill>
              </a:rPr>
              <a:t>Wikimedia</a:t>
            </a:r>
            <a:r>
              <a:rPr lang="cs-CZ" sz="1400" i="1" dirty="0">
                <a:solidFill>
                  <a:srgbClr val="FF3300"/>
                </a:solidFill>
              </a:rPr>
              <a:t> </a:t>
            </a:r>
            <a:r>
              <a:rPr lang="cs-CZ" sz="1400" i="1" dirty="0" err="1">
                <a:solidFill>
                  <a:srgbClr val="FF3300"/>
                </a:solidFill>
              </a:rPr>
              <a:t>Commons</a:t>
            </a:r>
            <a:r>
              <a:rPr lang="cs-CZ" sz="1400" dirty="0">
                <a:solidFill>
                  <a:srgbClr val="FF3300"/>
                </a:solidFill>
              </a:rPr>
              <a:t> [online]. [cit. </a:t>
            </a:r>
            <a:r>
              <a:rPr lang="cs-CZ" sz="1400" dirty="0" smtClean="0">
                <a:solidFill>
                  <a:srgbClr val="FF3300"/>
                </a:solidFill>
              </a:rPr>
              <a:t>16.6.2013]. </a:t>
            </a:r>
            <a:r>
              <a:rPr lang="cs-CZ" sz="1400" dirty="0">
                <a:solidFill>
                  <a:srgbClr val="FF3300"/>
                </a:solidFill>
              </a:rPr>
              <a:t>Dostupný na WWW: http://en.wikipedia.org/wiki/File:ThereseLevasseur.jpg </a:t>
            </a:r>
            <a:endParaRPr lang="cs-CZ" sz="1400" dirty="0">
              <a:solidFill>
                <a:srgbClr val="FF3300"/>
              </a:solidFill>
              <a:hlinkClick r:id="rId5"/>
            </a:endParaRPr>
          </a:p>
          <a:p>
            <a:pPr algn="l"/>
            <a:r>
              <a:rPr lang="cs-CZ" sz="1400" dirty="0">
                <a:solidFill>
                  <a:srgbClr val="FF3300"/>
                </a:solidFill>
              </a:rPr>
              <a:t>LOO, Louis-Michel Van. </a:t>
            </a:r>
            <a:r>
              <a:rPr lang="cs-CZ" sz="1400" i="1" dirty="0" err="1">
                <a:solidFill>
                  <a:srgbClr val="FF3300"/>
                </a:solidFill>
              </a:rPr>
              <a:t>Wikimedia</a:t>
            </a:r>
            <a:r>
              <a:rPr lang="cs-CZ" sz="1400" i="1" dirty="0">
                <a:solidFill>
                  <a:srgbClr val="FF3300"/>
                </a:solidFill>
              </a:rPr>
              <a:t> </a:t>
            </a:r>
            <a:r>
              <a:rPr lang="cs-CZ" sz="1400" i="1" dirty="0" err="1">
                <a:solidFill>
                  <a:srgbClr val="FF3300"/>
                </a:solidFill>
              </a:rPr>
              <a:t>Commons</a:t>
            </a:r>
            <a:r>
              <a:rPr lang="cs-CZ" sz="1400" dirty="0">
                <a:solidFill>
                  <a:srgbClr val="FF3300"/>
                </a:solidFill>
              </a:rPr>
              <a:t> [online]. [cit. </a:t>
            </a:r>
            <a:r>
              <a:rPr lang="cs-CZ" sz="1400" dirty="0" smtClean="0">
                <a:solidFill>
                  <a:srgbClr val="FF3300"/>
                </a:solidFill>
              </a:rPr>
              <a:t>16.6.2013]. </a:t>
            </a:r>
            <a:r>
              <a:rPr lang="cs-CZ" sz="1400" dirty="0">
                <a:solidFill>
                  <a:srgbClr val="FF3300"/>
                </a:solidFill>
              </a:rPr>
              <a:t>Dostupný na WWW: http://commons.wikimedia.org/wiki/File:Louis-Michel_van_Loo_-_Portrait_of_Denis_Diderot_-_WGA13440.jpg </a:t>
            </a:r>
            <a:endParaRPr lang="cs-CZ" sz="1400" dirty="0" smtClean="0">
              <a:solidFill>
                <a:srgbClr val="FF3300"/>
              </a:solidFill>
              <a:hlinkClick r:id="rId5"/>
            </a:endParaRPr>
          </a:p>
          <a:p>
            <a:pPr algn="l"/>
            <a:r>
              <a:rPr lang="cs-CZ" sz="1400" dirty="0">
                <a:solidFill>
                  <a:srgbClr val="FF3300"/>
                </a:solidFill>
              </a:rPr>
              <a:t>LARGILIÈRE, Nicolas De. </a:t>
            </a:r>
            <a:r>
              <a:rPr lang="cs-CZ" sz="1400" i="1" dirty="0" err="1">
                <a:solidFill>
                  <a:srgbClr val="FF3300"/>
                </a:solidFill>
              </a:rPr>
              <a:t>Wikimedia</a:t>
            </a:r>
            <a:r>
              <a:rPr lang="cs-CZ" sz="1400" i="1" dirty="0">
                <a:solidFill>
                  <a:srgbClr val="FF3300"/>
                </a:solidFill>
              </a:rPr>
              <a:t> </a:t>
            </a:r>
            <a:r>
              <a:rPr lang="cs-CZ" sz="1400" i="1" dirty="0" err="1">
                <a:solidFill>
                  <a:srgbClr val="FF3300"/>
                </a:solidFill>
              </a:rPr>
              <a:t>Commons</a:t>
            </a:r>
            <a:r>
              <a:rPr lang="cs-CZ" sz="1400" dirty="0">
                <a:solidFill>
                  <a:srgbClr val="FF3300"/>
                </a:solidFill>
              </a:rPr>
              <a:t> [online]. [cit. </a:t>
            </a:r>
            <a:r>
              <a:rPr lang="cs-CZ" sz="1400" dirty="0" smtClean="0">
                <a:solidFill>
                  <a:srgbClr val="FF3300"/>
                </a:solidFill>
              </a:rPr>
              <a:t>16.6.2013</a:t>
            </a:r>
            <a:r>
              <a:rPr lang="cs-CZ" sz="1400" dirty="0">
                <a:solidFill>
                  <a:srgbClr val="FF3300"/>
                </a:solidFill>
              </a:rPr>
              <a:t>]. Dostupný na WWW: http://commons.wikimedia.org/wiki/File:Atelier_de_Nicolas_de_Largilli%C3%A8re,_portrait_de_Voltaire,_d%C3%A9tail_(mus%C3%A9e_Carnavalet)_-002.jpg </a:t>
            </a:r>
            <a:endParaRPr lang="cs-CZ" sz="1400" u="sng" dirty="0">
              <a:solidFill>
                <a:srgbClr val="FF3300"/>
              </a:solidFill>
              <a:hlinkClick r:id="rId6"/>
            </a:endParaRPr>
          </a:p>
          <a:p>
            <a:pPr algn="l"/>
            <a:r>
              <a:rPr lang="cs-CZ" sz="1400" dirty="0">
                <a:solidFill>
                  <a:srgbClr val="FF3300"/>
                </a:solidFill>
              </a:rPr>
              <a:t>REEVE, Michael. </a:t>
            </a:r>
            <a:r>
              <a:rPr lang="cs-CZ" sz="1400" i="1" dirty="0" err="1">
                <a:solidFill>
                  <a:srgbClr val="FF3300"/>
                </a:solidFill>
              </a:rPr>
              <a:t>Wikimedia</a:t>
            </a:r>
            <a:r>
              <a:rPr lang="cs-CZ" sz="1400" i="1" dirty="0">
                <a:solidFill>
                  <a:srgbClr val="FF3300"/>
                </a:solidFill>
              </a:rPr>
              <a:t> </a:t>
            </a:r>
            <a:r>
              <a:rPr lang="cs-CZ" sz="1400" i="1" dirty="0" err="1">
                <a:solidFill>
                  <a:srgbClr val="FF3300"/>
                </a:solidFill>
              </a:rPr>
              <a:t>Commons</a:t>
            </a:r>
            <a:r>
              <a:rPr lang="cs-CZ" sz="1400" dirty="0">
                <a:solidFill>
                  <a:srgbClr val="FF3300"/>
                </a:solidFill>
              </a:rPr>
              <a:t> [online]. [cit. </a:t>
            </a:r>
            <a:r>
              <a:rPr lang="cs-CZ" sz="1400" smtClean="0">
                <a:solidFill>
                  <a:srgbClr val="FF3300"/>
                </a:solidFill>
              </a:rPr>
              <a:t>16.6.2013]. </a:t>
            </a:r>
            <a:r>
              <a:rPr lang="cs-CZ" sz="1400" dirty="0">
                <a:solidFill>
                  <a:srgbClr val="FF3300"/>
                </a:solidFill>
              </a:rPr>
              <a:t>Dostupný na WWW: http://commons.wikimedia.org/wiki/File:Jean-Jacques_Rousseau_(photo_of_his_crypt).jpg </a:t>
            </a:r>
            <a:endParaRPr lang="cs-CZ" sz="1400" dirty="0" smtClean="0">
              <a:solidFill>
                <a:srgbClr val="FF3300"/>
              </a:solidFill>
            </a:endParaRPr>
          </a:p>
          <a:p>
            <a:pPr algn="l"/>
            <a:endParaRPr lang="cs-CZ" sz="1800" dirty="0" smtClean="0">
              <a:solidFill>
                <a:srgbClr val="FF3300"/>
              </a:solidFill>
            </a:endParaRPr>
          </a:p>
          <a:p>
            <a:pPr algn="l"/>
            <a:endParaRPr lang="cs-CZ" sz="1800" dirty="0" smtClean="0">
              <a:solidFill>
                <a:srgbClr val="FF3300"/>
              </a:solidFill>
            </a:endParaRPr>
          </a:p>
          <a:p>
            <a:pPr algn="l"/>
            <a:endParaRPr lang="cs-CZ" sz="1800" dirty="0" smtClean="0">
              <a:solidFill>
                <a:srgbClr val="FF3300"/>
              </a:solidFill>
            </a:endParaRPr>
          </a:p>
          <a:p>
            <a:pPr algn="l"/>
            <a:endParaRPr lang="cs-CZ" sz="1800" dirty="0" smtClean="0">
              <a:solidFill>
                <a:srgbClr val="FF3300"/>
              </a:solidFill>
            </a:endParaRPr>
          </a:p>
          <a:p>
            <a:pPr algn="l"/>
            <a:endParaRPr lang="cs-CZ" sz="1800" dirty="0" smtClean="0">
              <a:solidFill>
                <a:srgbClr val="FF3300"/>
              </a:solidFill>
            </a:endParaRPr>
          </a:p>
          <a:p>
            <a:pPr algn="l"/>
            <a:endParaRPr lang="cs-CZ" sz="1800" dirty="0">
              <a:solidFill>
                <a:srgbClr val="FF3300"/>
              </a:solidFill>
            </a:endParaRPr>
          </a:p>
          <a:p>
            <a:pPr algn="l"/>
            <a:endParaRPr lang="cs-CZ" sz="1800" dirty="0" smtClean="0">
              <a:solidFill>
                <a:srgbClr val="FF3300"/>
              </a:solidFill>
            </a:endParaRPr>
          </a:p>
          <a:p>
            <a:pPr algn="l"/>
            <a:endParaRPr lang="cs-CZ" sz="1800" dirty="0">
              <a:solidFill>
                <a:srgbClr val="FF3300"/>
              </a:solidFill>
            </a:endParaRPr>
          </a:p>
          <a:p>
            <a:pPr algn="l"/>
            <a:endParaRPr lang="cs-CZ" sz="1800" dirty="0" smtClean="0">
              <a:solidFill>
                <a:srgbClr val="FFFF00"/>
              </a:solidFill>
            </a:endParaRPr>
          </a:p>
          <a:p>
            <a:pPr algn="l"/>
            <a:endParaRPr lang="cs-CZ" sz="1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58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820472" cy="1440160"/>
          </a:xfrm>
        </p:spPr>
        <p:txBody>
          <a:bodyPr>
            <a:noAutofit/>
          </a:bodyPr>
          <a:lstStyle/>
          <a:p>
            <a:pPr algn="l"/>
            <a:r>
              <a:rPr lang="cs-CZ" sz="6000" dirty="0" smtClean="0">
                <a:solidFill>
                  <a:srgbClr val="FFFF00"/>
                </a:solidFill>
              </a:rPr>
              <a:t>DĚKUJI ZA POZORNOST.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485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659</TotalTime>
  <Words>910</Words>
  <Application>Microsoft Office PowerPoint</Application>
  <PresentationFormat>Předvádění na obrazovce (4:3)</PresentationFormat>
  <Paragraphs>105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JEAN JACQUES ROUSSEAU (1712 – 1778)</vt:lpstr>
      <vt:lpstr>JEAN JACQUES ROUSSEAU</vt:lpstr>
      <vt:lpstr>JEAN JACQUES ROUSSEAU</vt:lpstr>
      <vt:lpstr>JEAN JACQUES ROUSSEAU</vt:lpstr>
      <vt:lpstr>JEAN JACQUES ROUSSEAU</vt:lpstr>
      <vt:lpstr>JEAN JACQUES ROUSSEAU</vt:lpstr>
      <vt:lpstr>JEAN JACQUES ROUSSEAU</vt:lpstr>
      <vt:lpstr>JEAN JACQUES ROUSSEAU</vt:lpstr>
      <vt:lpstr>JEAN JACQUES ROUSSEAU</vt:lpstr>
      <vt:lpstr>JEAN JACQUES ROUSSEAU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42</cp:revision>
  <dcterms:created xsi:type="dcterms:W3CDTF">2013-08-09T08:03:20Z</dcterms:created>
  <dcterms:modified xsi:type="dcterms:W3CDTF">2014-03-31T16:51:29Z</dcterms:modified>
</cp:coreProperties>
</file>