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71" r:id="rId2"/>
    <p:sldId id="256" r:id="rId3"/>
    <p:sldId id="257" r:id="rId4"/>
    <p:sldId id="258" r:id="rId5"/>
    <p:sldId id="260" r:id="rId6"/>
    <p:sldId id="261" r:id="rId7"/>
    <p:sldId id="262" r:id="rId8"/>
    <p:sldId id="263" r:id="rId9"/>
    <p:sldId id="264" r:id="rId10"/>
    <p:sldId id="265" r:id="rId11"/>
    <p:sldId id="266" r:id="rId12"/>
    <p:sldId id="267" r:id="rId13"/>
    <p:sldId id="268" r:id="rId14"/>
    <p:sldId id="269" r:id="rId15"/>
    <p:sldId id="270" r:id="rId16"/>
    <p:sldId id="259" r:id="rId1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p:scale>
          <a:sx n="80" d="100"/>
          <a:sy n="80" d="100"/>
        </p:scale>
        <p:origin x="-1092" y="1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6413177-FFB6-44E5-AF21-6505FBAF94AA}" type="datetimeFigureOut">
              <a:rPr lang="cs-CZ" smtClean="0"/>
              <a:t>16. 2. 2014</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EF9501B-606F-4B10-B0A9-10E98DA215E5}" type="slidenum">
              <a:rPr lang="cs-CZ" smtClean="0"/>
              <a:t>‹#›</a:t>
            </a:fld>
            <a:endParaRPr lang="cs-CZ"/>
          </a:p>
        </p:txBody>
      </p:sp>
    </p:spTree>
    <p:extLst>
      <p:ext uri="{BB962C8B-B14F-4D97-AF65-F5344CB8AC3E}">
        <p14:creationId xmlns:p14="http://schemas.microsoft.com/office/powerpoint/2010/main" val="3175444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en.wikipedia.org/wiki/Earth"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en.wikipedia.org/wiki/Ecosystems" TargetMode="External"/><Relationship Id="rId5" Type="http://schemas.openxmlformats.org/officeDocument/2006/relationships/hyperlink" Target="http://en.wikipedia.org/wiki/Ozone_depletion" TargetMode="External"/><Relationship Id="rId4" Type="http://schemas.openxmlformats.org/officeDocument/2006/relationships/hyperlink" Target="http://en.wikipedia.org/wiki/Stratosphere"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en-US" dirty="0" smtClean="0"/>
              <a:t>The atmosphere is a complex dynamic natural gaseous system that is essential to support life on planet </a:t>
            </a:r>
            <a:r>
              <a:rPr lang="en-US" dirty="0" smtClean="0">
                <a:hlinkClick r:id="rId3" tooltip="Earth"/>
              </a:rPr>
              <a:t>Earth</a:t>
            </a:r>
            <a:r>
              <a:rPr lang="en-US" dirty="0" smtClean="0"/>
              <a:t>. </a:t>
            </a:r>
            <a:r>
              <a:rPr lang="en-US" dirty="0" smtClean="0">
                <a:hlinkClick r:id="rId4" tooltip="Stratosphere"/>
              </a:rPr>
              <a:t>Stratospheric</a:t>
            </a:r>
            <a:r>
              <a:rPr lang="en-US" dirty="0" smtClean="0"/>
              <a:t> </a:t>
            </a:r>
            <a:r>
              <a:rPr lang="en-US" dirty="0" smtClean="0">
                <a:hlinkClick r:id="rId5" tooltip="Ozone depletion"/>
              </a:rPr>
              <a:t>ozone depletion</a:t>
            </a:r>
            <a:r>
              <a:rPr lang="en-US" dirty="0" smtClean="0"/>
              <a:t> due to air pollution has long been recognized as a threat to human health as well as to the Earth's </a:t>
            </a:r>
            <a:r>
              <a:rPr lang="en-US" dirty="0" smtClean="0">
                <a:hlinkClick r:id="rId6" tooltip="Ecosystems"/>
              </a:rPr>
              <a:t>ecosystems</a:t>
            </a:r>
            <a:r>
              <a:rPr lang="en-US" dirty="0" smtClean="0"/>
              <a:t>.</a:t>
            </a:r>
            <a:endParaRPr lang="cs-CZ" dirty="0" smtClean="0"/>
          </a:p>
          <a:p>
            <a:r>
              <a:rPr lang="en-US" dirty="0" smtClean="0"/>
              <a:t>A substance in the air that can be harmful to humans and the environment is known as an air pollutant. Pollutants can be in the form of solid particles, liquid droplets, or gases. In addition, they may be natural or man-made.</a:t>
            </a:r>
            <a:endParaRPr lang="cs-CZ" dirty="0" smtClean="0"/>
          </a:p>
          <a:p>
            <a:r>
              <a:rPr lang="cs-CZ" dirty="0" smtClean="0"/>
              <a:t>ANONYMOUS. </a:t>
            </a:r>
            <a:r>
              <a:rPr lang="cs-CZ" i="1" dirty="0" smtClean="0"/>
              <a:t>www.</a:t>
            </a:r>
            <a:r>
              <a:rPr lang="cs-CZ" i="1" dirty="0" err="1" smtClean="0"/>
              <a:t>enwikipedia.org</a:t>
            </a:r>
            <a:r>
              <a:rPr lang="cs-CZ" dirty="0" smtClean="0"/>
              <a:t> [online]. [cit. 2.2.2013]. Dostupný na WWW: http://en.wikipedia.org/wiki/Air_pollution </a:t>
            </a:r>
            <a:endParaRPr lang="cs-CZ" dirty="0"/>
          </a:p>
        </p:txBody>
      </p:sp>
      <p:sp>
        <p:nvSpPr>
          <p:cNvPr id="4" name="Zástupný symbol pro číslo snímku 3"/>
          <p:cNvSpPr>
            <a:spLocks noGrp="1"/>
          </p:cNvSpPr>
          <p:nvPr>
            <p:ph type="sldNum" sz="quarter" idx="10"/>
          </p:nvPr>
        </p:nvSpPr>
        <p:spPr/>
        <p:txBody>
          <a:bodyPr/>
          <a:lstStyle/>
          <a:p>
            <a:fld id="{8EF9501B-606F-4B10-B0A9-10E98DA215E5}" type="slidenum">
              <a:rPr lang="cs-CZ" smtClean="0"/>
              <a:t>10</a:t>
            </a:fld>
            <a:endParaRPr lang="cs-CZ"/>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en-US" dirty="0" smtClean="0"/>
              <a:t>High noise levels can contribute to cardiovascular effects in humans, a rise in blood pressure, and an increase in stress and vasoconstriction, and an increased incidence of coronary artery disease. In animals, noise can increase the risk of death by altering predator or prey detection and avoidance, interfere with reproduction and navigation, and contribute to permanent hearing loss.</a:t>
            </a:r>
            <a:endParaRPr lang="cs-CZ" dirty="0"/>
          </a:p>
        </p:txBody>
      </p:sp>
      <p:sp>
        <p:nvSpPr>
          <p:cNvPr id="4" name="Zástupný symbol pro číslo snímku 3"/>
          <p:cNvSpPr>
            <a:spLocks noGrp="1"/>
          </p:cNvSpPr>
          <p:nvPr>
            <p:ph type="sldNum" sz="quarter" idx="10"/>
          </p:nvPr>
        </p:nvSpPr>
        <p:spPr/>
        <p:txBody>
          <a:bodyPr/>
          <a:lstStyle/>
          <a:p>
            <a:fld id="{8EF9501B-606F-4B10-B0A9-10E98DA215E5}" type="slidenum">
              <a:rPr lang="cs-CZ" smtClean="0"/>
              <a:t>14</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BC80100D-671D-4F2C-8A2C-7B322DD44505}" type="datetimeFigureOut">
              <a:rPr lang="cs-CZ" smtClean="0"/>
              <a:t>16. 2. 2014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B577FA-447E-4858-8271-9A18872ECDB7}"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C80100D-671D-4F2C-8A2C-7B322DD44505}" type="datetimeFigureOut">
              <a:rPr lang="cs-CZ" smtClean="0"/>
              <a:t>16. 2. 2014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B577FA-447E-4858-8271-9A18872ECDB7}"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BC80100D-671D-4F2C-8A2C-7B322DD44505}" type="datetimeFigureOut">
              <a:rPr lang="cs-CZ" smtClean="0"/>
              <a:t>16. 2. 2014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B577FA-447E-4858-8271-9A18872ECDB7}"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C80100D-671D-4F2C-8A2C-7B322DD44505}" type="datetimeFigureOut">
              <a:rPr lang="cs-CZ" smtClean="0"/>
              <a:t>16. 2. 2014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4B577FA-447E-4858-8271-9A18872ECDB7}"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C80100D-671D-4F2C-8A2C-7B322DD44505}" type="datetimeFigureOut">
              <a:rPr lang="cs-CZ" smtClean="0"/>
              <a:t>16. 2. 2014</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4B577FA-447E-4858-8271-9A18872ECDB7}"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BC80100D-671D-4F2C-8A2C-7B322DD44505}" type="datetimeFigureOut">
              <a:rPr lang="cs-CZ" smtClean="0"/>
              <a:t>16. 2. 2014</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4B577FA-447E-4858-8271-9A18872ECDB7}"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C80100D-671D-4F2C-8A2C-7B322DD44505}" type="datetimeFigureOut">
              <a:rPr lang="cs-CZ" smtClean="0"/>
              <a:t>16. 2. 2014</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4B577FA-447E-4858-8271-9A18872ECDB7}"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C80100D-671D-4F2C-8A2C-7B322DD44505}" type="datetimeFigureOut">
              <a:rPr lang="cs-CZ" smtClean="0"/>
              <a:t>16. 2. 2014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4B577FA-447E-4858-8271-9A18872ECDB7}"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C80100D-671D-4F2C-8A2C-7B322DD44505}" type="datetimeFigureOut">
              <a:rPr lang="cs-CZ" smtClean="0"/>
              <a:t>16. 2. 2014</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4B577FA-447E-4858-8271-9A18872ECDB7}"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C80100D-671D-4F2C-8A2C-7B322DD44505}" type="datetimeFigureOut">
              <a:rPr lang="cs-CZ" smtClean="0"/>
              <a:t>16. 2. 2014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B577FA-447E-4858-8271-9A18872ECDB7}"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C80100D-671D-4F2C-8A2C-7B322DD44505}" type="datetimeFigureOut">
              <a:rPr lang="cs-CZ" smtClean="0"/>
              <a:t>16. 2. 2014</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4B577FA-447E-4858-8271-9A18872ECDB7}"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0100D-671D-4F2C-8A2C-7B322DD44505}" type="datetimeFigureOut">
              <a:rPr lang="cs-CZ" smtClean="0"/>
              <a:t>16. 2. 2014</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4B577FA-447E-4858-8271-9A18872ECDB7}" type="slidenum">
              <a:rPr lang="cs-CZ" smtClean="0"/>
              <a:t>‹#›</a:t>
            </a:fld>
            <a:endParaRPr lang="cs-CZ"/>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en.wikipedia.org/wiki/Carbon_dioxide" TargetMode="External"/><Relationship Id="rId2" Type="http://schemas.openxmlformats.org/officeDocument/2006/relationships/hyperlink" Target="http://en.wikipedia.org/wiki/Water_vapour" TargetMode="External"/><Relationship Id="rId1" Type="http://schemas.openxmlformats.org/officeDocument/2006/relationships/slideLayout" Target="../slideLayouts/slideLayout2.xml"/><Relationship Id="rId6" Type="http://schemas.openxmlformats.org/officeDocument/2006/relationships/hyperlink" Target="http://en.wikipedia.org/wiki/Ozone" TargetMode="External"/><Relationship Id="rId5" Type="http://schemas.openxmlformats.org/officeDocument/2006/relationships/hyperlink" Target="http://en.wikipedia.org/wiki/Nitrous_oxide" TargetMode="External"/><Relationship Id="rId4" Type="http://schemas.openxmlformats.org/officeDocument/2006/relationships/hyperlink" Target="http://en.wikipedia.org/wiki/Methane"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youtube.com/watch?v=y1ObvXZDQN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bbc.co.uk/worldservice/learningenglish/general/sixminute/2010/02/100218_6min_plastic_page.shtml"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en.wikipedia.org/wiki/File:Haiti_deforestation.jp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lka 3"/>
          <p:cNvGraphicFramePr>
            <a:graphicFrameLocks noGrp="1"/>
          </p:cNvGraphicFramePr>
          <p:nvPr>
            <p:extLst>
              <p:ext uri="{D42A27DB-BD31-4B8C-83A1-F6EECF244321}">
                <p14:modId xmlns:p14="http://schemas.microsoft.com/office/powerpoint/2010/main" val="1725071626"/>
              </p:ext>
            </p:extLst>
          </p:nvPr>
        </p:nvGraphicFramePr>
        <p:xfrm>
          <a:off x="246666" y="1057473"/>
          <a:ext cx="8640960" cy="5772997"/>
        </p:xfrm>
        <a:graphic>
          <a:graphicData uri="http://schemas.openxmlformats.org/drawingml/2006/table">
            <a:tbl>
              <a:tblPr/>
              <a:tblGrid>
                <a:gridCol w="2467156"/>
                <a:gridCol w="6173804"/>
              </a:tblGrid>
              <a:tr h="263583">
                <a:tc>
                  <a:txBody>
                    <a:bodyPr/>
                    <a:lstStyle/>
                    <a:p>
                      <a:pPr>
                        <a:spcAft>
                          <a:spcPts val="0"/>
                        </a:spcAft>
                      </a:pPr>
                      <a:r>
                        <a:rPr lang="cs-CZ" sz="1200" dirty="0">
                          <a:latin typeface="Calibri"/>
                          <a:ea typeface="Times New Roman"/>
                          <a:cs typeface="Calibri"/>
                        </a:rPr>
                        <a:t>Číslo projektu </a:t>
                      </a:r>
                      <a:endParaRPr lang="cs-CZ" sz="1200" dirty="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200">
                          <a:latin typeface="Calibri"/>
                          <a:ea typeface="Times New Roman"/>
                          <a:cs typeface="Calibri"/>
                        </a:rPr>
                        <a:t>CZ.1.07/1.5.00/34.0565 </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83">
                <a:tc>
                  <a:txBody>
                    <a:bodyPr/>
                    <a:lstStyle/>
                    <a:p>
                      <a:pPr>
                        <a:spcAft>
                          <a:spcPts val="0"/>
                        </a:spcAft>
                      </a:pPr>
                      <a:r>
                        <a:rPr lang="cs-CZ" sz="1200">
                          <a:latin typeface="Calibri"/>
                          <a:ea typeface="Times New Roman"/>
                          <a:cs typeface="Calibri"/>
                        </a:rPr>
                        <a:t>Číslo materiálu </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200">
                          <a:latin typeface="Calibri"/>
                          <a:ea typeface="Times New Roman"/>
                          <a:cs typeface="Calibri"/>
                        </a:rPr>
                        <a:t>VY_32_INOVACE_82_ENVIRONMENT</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4120">
                <a:tc>
                  <a:txBody>
                    <a:bodyPr/>
                    <a:lstStyle/>
                    <a:p>
                      <a:pPr>
                        <a:spcAft>
                          <a:spcPts val="0"/>
                        </a:spcAft>
                      </a:pPr>
                      <a:r>
                        <a:rPr lang="cs-CZ" sz="1200" dirty="0">
                          <a:latin typeface="Calibri"/>
                          <a:ea typeface="Times New Roman"/>
                          <a:cs typeface="Calibri"/>
                        </a:rPr>
                        <a:t>Název školy </a:t>
                      </a:r>
                      <a:endParaRPr lang="cs-CZ" sz="1200" dirty="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90000"/>
                        </a:lnSpc>
                        <a:spcAft>
                          <a:spcPts val="0"/>
                        </a:spcAft>
                        <a:tabLst>
                          <a:tab pos="990600" algn="l"/>
                          <a:tab pos="1890395" algn="ctr"/>
                        </a:tabLst>
                      </a:pPr>
                      <a:endParaRPr lang="cs-CZ" sz="1200">
                        <a:latin typeface="Calibri"/>
                        <a:ea typeface="Times New Roman"/>
                        <a:cs typeface="Calibri"/>
                      </a:endParaRPr>
                    </a:p>
                    <a:p>
                      <a:pPr>
                        <a:lnSpc>
                          <a:spcPct val="90000"/>
                        </a:lnSpc>
                        <a:spcAft>
                          <a:spcPts val="0"/>
                        </a:spcAft>
                        <a:tabLst>
                          <a:tab pos="990600" algn="l"/>
                          <a:tab pos="1890395" algn="ctr"/>
                        </a:tabLst>
                      </a:pPr>
                      <a:r>
                        <a:rPr lang="cs-CZ" sz="1200">
                          <a:latin typeface="Calibri"/>
                          <a:ea typeface="Times New Roman"/>
                          <a:cs typeface="Calibri"/>
                        </a:rPr>
                        <a:t>Masarykova střední  škola zemědělská a Vyšší odborná škola, Opava, příspěvková organizace</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83">
                <a:tc>
                  <a:txBody>
                    <a:bodyPr/>
                    <a:lstStyle/>
                    <a:p>
                      <a:pPr>
                        <a:spcAft>
                          <a:spcPts val="0"/>
                        </a:spcAft>
                      </a:pPr>
                      <a:r>
                        <a:rPr lang="cs-CZ" sz="1200">
                          <a:latin typeface="Calibri"/>
                          <a:ea typeface="Times New Roman"/>
                          <a:cs typeface="Calibri"/>
                        </a:rPr>
                        <a:t>Autor </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200">
                          <a:latin typeface="Calibri"/>
                          <a:ea typeface="Times New Roman"/>
                          <a:cs typeface="Calibri"/>
                        </a:rPr>
                        <a:t>Mgr. Kateřina Slaninová </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83">
                <a:tc>
                  <a:txBody>
                    <a:bodyPr/>
                    <a:lstStyle/>
                    <a:p>
                      <a:pPr>
                        <a:spcAft>
                          <a:spcPts val="0"/>
                        </a:spcAft>
                      </a:pPr>
                      <a:r>
                        <a:rPr lang="cs-CZ" sz="1200">
                          <a:latin typeface="Calibri"/>
                          <a:ea typeface="Times New Roman"/>
                          <a:cs typeface="Calibri"/>
                        </a:rPr>
                        <a:t>Průřezové téma</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200">
                          <a:latin typeface="Calibri"/>
                          <a:ea typeface="Times New Roman"/>
                          <a:cs typeface="Calibri"/>
                        </a:rPr>
                        <a:t>ČLOVĚK A SVĚT KOLEM NÁS</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83">
                <a:tc>
                  <a:txBody>
                    <a:bodyPr/>
                    <a:lstStyle/>
                    <a:p>
                      <a:pPr>
                        <a:spcAft>
                          <a:spcPts val="0"/>
                        </a:spcAft>
                      </a:pPr>
                      <a:r>
                        <a:rPr lang="cs-CZ" sz="1200" dirty="0" err="1">
                          <a:latin typeface="Calibri"/>
                          <a:ea typeface="Times New Roman"/>
                          <a:cs typeface="Calibri"/>
                        </a:rPr>
                        <a:t>Tématický</a:t>
                      </a:r>
                      <a:r>
                        <a:rPr lang="cs-CZ" sz="1200" dirty="0">
                          <a:latin typeface="Calibri"/>
                          <a:ea typeface="Times New Roman"/>
                          <a:cs typeface="Calibri"/>
                        </a:rPr>
                        <a:t> celek </a:t>
                      </a:r>
                      <a:endParaRPr lang="cs-CZ" sz="1200" dirty="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200">
                          <a:latin typeface="Calibri"/>
                          <a:ea typeface="Times New Roman"/>
                          <a:cs typeface="Calibri"/>
                        </a:rPr>
                        <a:t>Anglický jazyk – ŽIVOTNÍ PROSTŘEDÍ</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83">
                <a:tc>
                  <a:txBody>
                    <a:bodyPr/>
                    <a:lstStyle/>
                    <a:p>
                      <a:pPr>
                        <a:spcAft>
                          <a:spcPts val="0"/>
                        </a:spcAft>
                      </a:pPr>
                      <a:r>
                        <a:rPr lang="cs-CZ" sz="1200">
                          <a:latin typeface="Calibri"/>
                          <a:ea typeface="Times New Roman"/>
                          <a:cs typeface="Calibri"/>
                        </a:rPr>
                        <a:t>Ročník </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200">
                          <a:latin typeface="Calibri"/>
                          <a:ea typeface="Times New Roman"/>
                          <a:cs typeface="Calibri"/>
                        </a:rPr>
                        <a:t>3.-4.</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3583">
                <a:tc>
                  <a:txBody>
                    <a:bodyPr/>
                    <a:lstStyle/>
                    <a:p>
                      <a:pPr>
                        <a:spcAft>
                          <a:spcPts val="0"/>
                        </a:spcAft>
                      </a:pPr>
                      <a:r>
                        <a:rPr lang="cs-CZ" sz="1200">
                          <a:latin typeface="Calibri"/>
                          <a:ea typeface="Times New Roman"/>
                          <a:cs typeface="Calibri"/>
                        </a:rPr>
                        <a:t>Datum tvorby </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200">
                          <a:latin typeface="Calibri"/>
                          <a:ea typeface="Times New Roman"/>
                          <a:cs typeface="Calibri"/>
                        </a:rPr>
                        <a:t>02. 02. 2013</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5672">
                <a:tc>
                  <a:txBody>
                    <a:bodyPr/>
                    <a:lstStyle/>
                    <a:p>
                      <a:pPr>
                        <a:spcAft>
                          <a:spcPts val="0"/>
                        </a:spcAft>
                      </a:pPr>
                      <a:r>
                        <a:rPr lang="cs-CZ" sz="1200">
                          <a:latin typeface="Calibri"/>
                          <a:ea typeface="Times New Roman"/>
                          <a:cs typeface="Calibri"/>
                        </a:rPr>
                        <a:t>Datum a místo ověření</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cs-CZ" sz="1200" dirty="0" smtClean="0">
                          <a:latin typeface="Times New Roman"/>
                        </a:rPr>
                        <a:t>11. 02. </a:t>
                      </a:r>
                      <a:r>
                        <a:rPr lang="cs-CZ" sz="1200" smtClean="0">
                          <a:latin typeface="Times New Roman"/>
                        </a:rPr>
                        <a:t>2013  4.L</a:t>
                      </a:r>
                      <a:endParaRPr lang="cs-CZ" sz="1200" dirty="0">
                        <a:latin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5672">
                <a:tc>
                  <a:txBody>
                    <a:bodyPr/>
                    <a:lstStyle/>
                    <a:p>
                      <a:pPr>
                        <a:spcAft>
                          <a:spcPts val="0"/>
                        </a:spcAft>
                      </a:pPr>
                      <a:r>
                        <a:rPr lang="cs-CZ" sz="1200">
                          <a:latin typeface="Calibri"/>
                          <a:ea typeface="Times New Roman"/>
                          <a:cs typeface="Calibri"/>
                        </a:rPr>
                        <a:t>Druh učebního materiálu</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200">
                          <a:latin typeface="Calibri"/>
                          <a:ea typeface="Times New Roman"/>
                          <a:cs typeface="Calibri"/>
                        </a:rPr>
                        <a:t>Prezentace ppt </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329434">
                <a:tc>
                  <a:txBody>
                    <a:bodyPr/>
                    <a:lstStyle/>
                    <a:p>
                      <a:pPr>
                        <a:spcAft>
                          <a:spcPts val="0"/>
                        </a:spcAft>
                      </a:pPr>
                      <a:r>
                        <a:rPr lang="cs-CZ" sz="1200">
                          <a:latin typeface="Calibri"/>
                          <a:ea typeface="Times New Roman"/>
                          <a:cs typeface="Calibri"/>
                        </a:rPr>
                        <a:t>Anotace </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200">
                          <a:latin typeface="Calibri"/>
                          <a:ea typeface="Times New Roman"/>
                          <a:cs typeface="Calibri"/>
                        </a:rPr>
                        <a:t>Prezentace vysvětluje s názornými příklady problémy životního prostředí, zaměřené na různé typy znečištění. Definuje a pomáhá žákům pochopit jak se člověk podílí na znečištění. Učí žáky základní terminologii týkající se životního prostředí.</a:t>
                      </a:r>
                      <a:endParaRPr lang="cs-CZ" sz="1200">
                        <a:latin typeface="Times New Roman"/>
                        <a:ea typeface="Times New Roman"/>
                      </a:endParaRPr>
                    </a:p>
                    <a:p>
                      <a:pPr>
                        <a:spcAft>
                          <a:spcPts val="0"/>
                        </a:spcAft>
                      </a:pPr>
                      <a:r>
                        <a:rPr lang="cs-CZ" sz="1200">
                          <a:latin typeface="Calibri"/>
                          <a:ea typeface="Times New Roman"/>
                          <a:cs typeface="Calibri"/>
                        </a:rPr>
                        <a:t>Součástí prezentace je video (4m.) o znečištění vody. Je vyrobeno velmi názornou a edukativní formou s titulky v těžších částech pro pochopení slovní zásoby. Další součástí je BBC podcast o odpadech s doplňující otázkou a možností další práce.</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6754">
                <a:tc>
                  <a:txBody>
                    <a:bodyPr/>
                    <a:lstStyle/>
                    <a:p>
                      <a:pPr>
                        <a:spcAft>
                          <a:spcPts val="0"/>
                        </a:spcAft>
                      </a:pPr>
                      <a:r>
                        <a:rPr lang="cs-CZ" sz="1200">
                          <a:latin typeface="Calibri"/>
                          <a:ea typeface="Times New Roman"/>
                          <a:cs typeface="Calibri"/>
                        </a:rPr>
                        <a:t>Klíčová slova</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200">
                          <a:latin typeface="Calibri"/>
                          <a:ea typeface="Times New Roman"/>
                          <a:cs typeface="Calibri"/>
                        </a:rPr>
                        <a:t>Životní prostředí, znečištění vzduch, vody, půdy, znečištění světlem a hlukem, environment, pollution</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16264">
                <a:tc>
                  <a:txBody>
                    <a:bodyPr/>
                    <a:lstStyle/>
                    <a:p>
                      <a:pPr>
                        <a:spcAft>
                          <a:spcPts val="0"/>
                        </a:spcAft>
                      </a:pPr>
                      <a:r>
                        <a:rPr lang="cs-CZ" sz="1200">
                          <a:latin typeface="Calibri"/>
                          <a:ea typeface="Times New Roman"/>
                          <a:cs typeface="Calibri"/>
                        </a:rPr>
                        <a:t>Metodický pokyn </a:t>
                      </a:r>
                      <a:endParaRPr lang="cs-CZ" sz="120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cs-CZ" sz="1200" dirty="0">
                          <a:latin typeface="Calibri"/>
                          <a:ea typeface="Times New Roman"/>
                          <a:cs typeface="Calibri"/>
                        </a:rPr>
                        <a:t>Prezentace je určena do dvou a více vyučovacích hodin, dle použití vyučujícího. Může se použít jako naučení a představení základní slovní zásoby s vysvětlením a názorností v jedné hodině, ale může se použít s podrobnější prací s videem a </a:t>
                      </a:r>
                      <a:r>
                        <a:rPr lang="cs-CZ" sz="1200" dirty="0" err="1">
                          <a:latin typeface="Calibri"/>
                          <a:ea typeface="Times New Roman"/>
                          <a:cs typeface="Calibri"/>
                        </a:rPr>
                        <a:t>podcastem</a:t>
                      </a:r>
                      <a:r>
                        <a:rPr lang="cs-CZ" sz="1200" dirty="0">
                          <a:latin typeface="Calibri"/>
                          <a:ea typeface="Times New Roman"/>
                          <a:cs typeface="Calibri"/>
                        </a:rPr>
                        <a:t> ve dvou či více hodinách. Záleží na úvaze vyučujícího na co se chce soustředit. Doporučuje se poté </a:t>
                      </a:r>
                      <a:r>
                        <a:rPr lang="cs-CZ" sz="1200" dirty="0" err="1">
                          <a:latin typeface="Calibri"/>
                          <a:ea typeface="Times New Roman"/>
                          <a:cs typeface="Calibri"/>
                        </a:rPr>
                        <a:t>follow</a:t>
                      </a:r>
                      <a:r>
                        <a:rPr lang="cs-CZ" sz="1200" dirty="0">
                          <a:latin typeface="Calibri"/>
                          <a:ea typeface="Times New Roman"/>
                          <a:cs typeface="Calibri"/>
                        </a:rPr>
                        <a:t> </a:t>
                      </a:r>
                      <a:r>
                        <a:rPr lang="cs-CZ" sz="1200" dirty="0" err="1">
                          <a:latin typeface="Calibri"/>
                          <a:ea typeface="Times New Roman"/>
                          <a:cs typeface="Calibri"/>
                        </a:rPr>
                        <a:t>up</a:t>
                      </a:r>
                      <a:r>
                        <a:rPr lang="cs-CZ" sz="1200" dirty="0">
                          <a:latin typeface="Calibri"/>
                          <a:ea typeface="Times New Roman"/>
                          <a:cs typeface="Calibri"/>
                        </a:rPr>
                        <a:t> aktivita o tom, jak jednotlivec může přispět k ochraně životního prostředí.</a:t>
                      </a:r>
                      <a:endParaRPr lang="cs-CZ" sz="1200" dirty="0">
                        <a:latin typeface="Times New Roman"/>
                        <a:ea typeface="Times New Roman"/>
                      </a:endParaRPr>
                    </a:p>
                  </a:txBody>
                  <a:tcPr marL="43249" marR="43249" marT="21625" marB="21625"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2049" name="Picture 1" descr="mszes_z"/>
          <p:cNvPicPr>
            <a:picLocks noChangeAspect="1" noChangeArrowheads="1"/>
          </p:cNvPicPr>
          <p:nvPr/>
        </p:nvPicPr>
        <p:blipFill>
          <a:blip r:embed="rId2" cstate="print"/>
          <a:srcRect/>
          <a:stretch>
            <a:fillRect/>
          </a:stretch>
        </p:blipFill>
        <p:spPr bwMode="auto">
          <a:xfrm>
            <a:off x="288691" y="218633"/>
            <a:ext cx="648072" cy="636579"/>
          </a:xfrm>
          <a:prstGeom prst="rect">
            <a:avLst/>
          </a:prstGeom>
          <a:noFill/>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978" y="163949"/>
            <a:ext cx="7201793" cy="832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err="1" smtClean="0"/>
              <a:t>Environment</a:t>
            </a:r>
            <a:r>
              <a:rPr lang="cs-CZ" dirty="0" smtClean="0"/>
              <a:t/>
            </a:r>
            <a:br>
              <a:rPr lang="cs-CZ" dirty="0" smtClean="0"/>
            </a:br>
            <a:r>
              <a:rPr lang="cs-CZ" dirty="0" err="1" smtClean="0"/>
              <a:t>Pollution</a:t>
            </a:r>
            <a:endParaRPr lang="cs-CZ" dirty="0"/>
          </a:p>
        </p:txBody>
      </p:sp>
      <p:sp>
        <p:nvSpPr>
          <p:cNvPr id="3" name="Podnadpis 2"/>
          <p:cNvSpPr>
            <a:spLocks noGrp="1"/>
          </p:cNvSpPr>
          <p:nvPr>
            <p:ph type="subTitle" idx="1"/>
          </p:nvPr>
        </p:nvSpPr>
        <p:spPr/>
        <p:txBody>
          <a:bodyPr/>
          <a:lstStyle/>
          <a:p>
            <a:endParaRPr lang="cs-CZ" dirty="0"/>
          </a:p>
        </p:txBody>
      </p:sp>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7624" y="4064204"/>
            <a:ext cx="6408711" cy="138838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Greenhouse</a:t>
            </a:r>
            <a:r>
              <a:rPr lang="cs-CZ" dirty="0" smtClean="0"/>
              <a:t> </a:t>
            </a:r>
            <a:r>
              <a:rPr lang="cs-CZ" dirty="0" err="1" smtClean="0"/>
              <a:t>effect</a:t>
            </a:r>
            <a:endParaRPr lang="cs-CZ" dirty="0"/>
          </a:p>
        </p:txBody>
      </p:sp>
      <p:sp>
        <p:nvSpPr>
          <p:cNvPr id="3" name="Zástupný symbol pro obsah 2"/>
          <p:cNvSpPr>
            <a:spLocks noGrp="1"/>
          </p:cNvSpPr>
          <p:nvPr>
            <p:ph idx="1"/>
          </p:nvPr>
        </p:nvSpPr>
        <p:spPr/>
        <p:txBody>
          <a:bodyPr/>
          <a:lstStyle/>
          <a:p>
            <a:endParaRPr lang="cs-CZ" dirty="0" smtClean="0"/>
          </a:p>
          <a:p>
            <a:r>
              <a:rPr lang="en-US" dirty="0" smtClean="0"/>
              <a:t>thermal radiation from a planetary surface is absorbed by atmospheric</a:t>
            </a:r>
            <a:r>
              <a:rPr lang="cs-CZ" dirty="0"/>
              <a:t> </a:t>
            </a:r>
            <a:r>
              <a:rPr lang="cs-CZ" dirty="0" err="1" smtClean="0"/>
              <a:t>gases</a:t>
            </a:r>
            <a:r>
              <a:rPr lang="en-US" dirty="0" smtClean="0"/>
              <a:t>, and is re-radiated in all directions. </a:t>
            </a:r>
            <a:r>
              <a:rPr lang="cs-CZ" dirty="0" smtClean="0"/>
              <a:t>A</a:t>
            </a:r>
            <a:r>
              <a:rPr lang="en-US" dirty="0" smtClean="0"/>
              <a:t> part of this re-radiation </a:t>
            </a:r>
            <a:r>
              <a:rPr lang="cs-CZ" dirty="0" err="1" smtClean="0"/>
              <a:t>goes</a:t>
            </a:r>
            <a:r>
              <a:rPr lang="cs-CZ" dirty="0" smtClean="0"/>
              <a:t> </a:t>
            </a:r>
            <a:r>
              <a:rPr lang="en-US" dirty="0" smtClean="0"/>
              <a:t>back towards the surface and the lower atmosphere, </a:t>
            </a:r>
            <a:r>
              <a:rPr lang="cs-CZ" dirty="0" err="1" smtClean="0"/>
              <a:t>and</a:t>
            </a:r>
            <a:r>
              <a:rPr lang="cs-CZ" dirty="0" smtClean="0"/>
              <a:t> </a:t>
            </a:r>
            <a:r>
              <a:rPr lang="en-US" dirty="0" smtClean="0"/>
              <a:t>it results in </a:t>
            </a:r>
            <a:r>
              <a:rPr lang="cs-CZ" dirty="0" smtClean="0"/>
              <a:t>a </a:t>
            </a:r>
            <a:r>
              <a:rPr lang="cs-CZ" dirty="0" err="1" smtClean="0"/>
              <a:t>rising</a:t>
            </a:r>
            <a:r>
              <a:rPr lang="cs-CZ" dirty="0" smtClean="0"/>
              <a:t> </a:t>
            </a:r>
            <a:r>
              <a:rPr lang="cs-CZ" dirty="0" err="1" smtClean="0"/>
              <a:t>of</a:t>
            </a:r>
            <a:r>
              <a:rPr lang="cs-CZ" dirty="0" smtClean="0"/>
              <a:t> </a:t>
            </a:r>
            <a:r>
              <a:rPr lang="cs-CZ" dirty="0" err="1" smtClean="0"/>
              <a:t>temperature</a:t>
            </a:r>
            <a:endParaRPr lang="cs-CZ"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Greenhouse</a:t>
            </a:r>
            <a:r>
              <a:rPr lang="cs-CZ" dirty="0" smtClean="0"/>
              <a:t> </a:t>
            </a:r>
            <a:r>
              <a:rPr lang="cs-CZ" dirty="0" err="1" smtClean="0"/>
              <a:t>effect</a:t>
            </a:r>
            <a:r>
              <a:rPr lang="cs-CZ" dirty="0" smtClean="0"/>
              <a:t> diagram</a:t>
            </a:r>
            <a:endParaRPr lang="cs-CZ" dirty="0"/>
          </a:p>
        </p:txBody>
      </p:sp>
      <p:pic>
        <p:nvPicPr>
          <p:cNvPr id="4" name="Zástupný symbol pro obsah 3" descr="The_green_house_effect.svg.png"/>
          <p:cNvPicPr>
            <a:picLocks noGrp="1" noChangeAspect="1"/>
          </p:cNvPicPr>
          <p:nvPr>
            <p:ph idx="1"/>
          </p:nvPr>
        </p:nvPicPr>
        <p:blipFill>
          <a:blip r:embed="rId2" cstate="print"/>
          <a:stretch>
            <a:fillRect/>
          </a:stretch>
        </p:blipFill>
        <p:spPr>
          <a:xfrm>
            <a:off x="1321757" y="1600200"/>
            <a:ext cx="6500485" cy="4525963"/>
          </a:xfr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Global</a:t>
            </a:r>
            <a:r>
              <a:rPr lang="cs-CZ" dirty="0" smtClean="0"/>
              <a:t> </a:t>
            </a:r>
            <a:r>
              <a:rPr lang="cs-CZ" dirty="0" err="1" smtClean="0"/>
              <a:t>warming</a:t>
            </a:r>
            <a:endParaRPr lang="cs-CZ" dirty="0"/>
          </a:p>
        </p:txBody>
      </p:sp>
      <p:sp>
        <p:nvSpPr>
          <p:cNvPr id="3" name="Zástupný symbol pro obsah 2"/>
          <p:cNvSpPr>
            <a:spLocks noGrp="1"/>
          </p:cNvSpPr>
          <p:nvPr>
            <p:ph idx="1"/>
          </p:nvPr>
        </p:nvSpPr>
        <p:spPr/>
        <p:txBody>
          <a:bodyPr/>
          <a:lstStyle/>
          <a:p>
            <a:r>
              <a:rPr lang="cs-CZ" dirty="0" smtClean="0"/>
              <a:t>t</a:t>
            </a:r>
            <a:r>
              <a:rPr lang="en-US" dirty="0" smtClean="0"/>
              <a:t>he rise in the average temperature of Earth's atmosphere and oceans </a:t>
            </a:r>
            <a:endParaRPr lang="cs-CZ" dirty="0" smtClean="0"/>
          </a:p>
          <a:p>
            <a:r>
              <a:rPr lang="en-US" dirty="0" smtClean="0"/>
              <a:t>primarily caused by increasing concentrations of </a:t>
            </a:r>
            <a:r>
              <a:rPr lang="cs-CZ" dirty="0" err="1" smtClean="0"/>
              <a:t>greenhouse</a:t>
            </a:r>
            <a:r>
              <a:rPr lang="cs-CZ" dirty="0" smtClean="0"/>
              <a:t> </a:t>
            </a:r>
            <a:r>
              <a:rPr lang="cs-CZ" dirty="0" err="1" smtClean="0"/>
              <a:t>gases</a:t>
            </a:r>
            <a:r>
              <a:rPr lang="cs-CZ" dirty="0" smtClean="0"/>
              <a:t> </a:t>
            </a:r>
            <a:r>
              <a:rPr lang="en-US" dirty="0" smtClean="0"/>
              <a:t>produced by human activities such as the burning of </a:t>
            </a:r>
            <a:r>
              <a:rPr lang="cs-CZ" dirty="0" err="1" smtClean="0"/>
              <a:t>fossil</a:t>
            </a:r>
            <a:r>
              <a:rPr lang="cs-CZ" dirty="0" smtClean="0"/>
              <a:t> </a:t>
            </a:r>
            <a:r>
              <a:rPr lang="cs-CZ" dirty="0" err="1" smtClean="0"/>
              <a:t>fuels</a:t>
            </a:r>
            <a:r>
              <a:rPr lang="cs-CZ" dirty="0" smtClean="0"/>
              <a:t> </a:t>
            </a:r>
            <a:r>
              <a:rPr lang="en-US" dirty="0" smtClean="0"/>
              <a:t>and d</a:t>
            </a:r>
            <a:r>
              <a:rPr lang="cs-CZ" dirty="0" err="1" smtClean="0"/>
              <a:t>eforestation</a:t>
            </a:r>
            <a:endParaRPr lang="cs-CZ"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34082"/>
          </a:xfrm>
        </p:spPr>
        <p:txBody>
          <a:bodyPr>
            <a:normAutofit fontScale="90000"/>
          </a:bodyPr>
          <a:lstStyle/>
          <a:p>
            <a:r>
              <a:rPr lang="cs-CZ" dirty="0" err="1" smtClean="0"/>
              <a:t>Vocabulary</a:t>
            </a:r>
            <a:endParaRPr lang="cs-CZ" dirty="0"/>
          </a:p>
        </p:txBody>
      </p:sp>
      <p:sp>
        <p:nvSpPr>
          <p:cNvPr id="3" name="Zástupný symbol pro obsah 2"/>
          <p:cNvSpPr>
            <a:spLocks noGrp="1"/>
          </p:cNvSpPr>
          <p:nvPr>
            <p:ph idx="1"/>
          </p:nvPr>
        </p:nvSpPr>
        <p:spPr>
          <a:xfrm>
            <a:off x="457200" y="980728"/>
            <a:ext cx="8229600" cy="5145435"/>
          </a:xfrm>
        </p:spPr>
        <p:txBody>
          <a:bodyPr/>
          <a:lstStyle/>
          <a:p>
            <a:r>
              <a:rPr lang="en-US" dirty="0" smtClean="0"/>
              <a:t>Deforestation - clear (an area) of forests or trees (Haiti boarders)</a:t>
            </a:r>
          </a:p>
          <a:p>
            <a:pPr>
              <a:buNone/>
            </a:pPr>
            <a:endParaRPr lang="cs-CZ" dirty="0"/>
          </a:p>
        </p:txBody>
      </p:sp>
      <p:pic>
        <p:nvPicPr>
          <p:cNvPr id="4" name="Obrázek 3" descr="800px-Haiti_deforestation.jpg"/>
          <p:cNvPicPr>
            <a:picLocks noChangeAspect="1"/>
          </p:cNvPicPr>
          <p:nvPr/>
        </p:nvPicPr>
        <p:blipFill>
          <a:blip r:embed="rId2" cstate="print"/>
          <a:stretch>
            <a:fillRect/>
          </a:stretch>
        </p:blipFill>
        <p:spPr>
          <a:xfrm>
            <a:off x="179512" y="2132856"/>
            <a:ext cx="6444208" cy="4473116"/>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706090"/>
          </a:xfrm>
        </p:spPr>
        <p:txBody>
          <a:bodyPr>
            <a:normAutofit fontScale="90000"/>
          </a:bodyPr>
          <a:lstStyle/>
          <a:p>
            <a:r>
              <a:rPr lang="cs-CZ" dirty="0" err="1" smtClean="0"/>
              <a:t>Greenhouse</a:t>
            </a:r>
            <a:r>
              <a:rPr lang="cs-CZ" dirty="0" smtClean="0"/>
              <a:t> </a:t>
            </a:r>
            <a:r>
              <a:rPr lang="cs-CZ" dirty="0" err="1" smtClean="0"/>
              <a:t>gases</a:t>
            </a:r>
            <a:endParaRPr lang="cs-CZ" dirty="0"/>
          </a:p>
        </p:txBody>
      </p:sp>
      <p:sp>
        <p:nvSpPr>
          <p:cNvPr id="3" name="Zástupný symbol pro obsah 2"/>
          <p:cNvSpPr>
            <a:spLocks noGrp="1"/>
          </p:cNvSpPr>
          <p:nvPr>
            <p:ph idx="1"/>
          </p:nvPr>
        </p:nvSpPr>
        <p:spPr>
          <a:xfrm>
            <a:off x="457200" y="1124744"/>
            <a:ext cx="8229600" cy="5001419"/>
          </a:xfrm>
        </p:spPr>
        <p:txBody>
          <a:bodyPr>
            <a:normAutofit fontScale="92500" lnSpcReduction="10000"/>
          </a:bodyPr>
          <a:lstStyle/>
          <a:p>
            <a:r>
              <a:rPr lang="en-US" dirty="0" smtClean="0"/>
              <a:t>a gas that contributes to the greenhouse effect by absorbing infrared radiation. Carbon dioxide and chlorofluorocarbons are examples of greenhouse gases.</a:t>
            </a:r>
            <a:endParaRPr lang="cs-CZ" dirty="0" smtClean="0"/>
          </a:p>
          <a:p>
            <a:endParaRPr lang="cs-CZ" dirty="0"/>
          </a:p>
          <a:p>
            <a:r>
              <a:rPr lang="cs-CZ" dirty="0" err="1" smtClean="0">
                <a:solidFill>
                  <a:srgbClr val="FF0000"/>
                </a:solidFill>
                <a:hlinkClick r:id="rId2" tooltip="Water vapour"/>
              </a:rPr>
              <a:t>water</a:t>
            </a:r>
            <a:r>
              <a:rPr lang="cs-CZ" dirty="0" smtClean="0">
                <a:solidFill>
                  <a:srgbClr val="FF0000"/>
                </a:solidFill>
                <a:hlinkClick r:id="rId2" tooltip="Water vapour"/>
              </a:rPr>
              <a:t> </a:t>
            </a:r>
            <a:r>
              <a:rPr lang="cs-CZ" dirty="0" err="1" smtClean="0">
                <a:solidFill>
                  <a:srgbClr val="FF0000"/>
                </a:solidFill>
                <a:hlinkClick r:id="rId2" tooltip="Water vapour"/>
              </a:rPr>
              <a:t>vapour</a:t>
            </a:r>
            <a:r>
              <a:rPr lang="cs-CZ" dirty="0" smtClean="0">
                <a:solidFill>
                  <a:srgbClr val="FF0000"/>
                </a:solidFill>
              </a:rPr>
              <a:t> (H</a:t>
            </a:r>
            <a:r>
              <a:rPr lang="cs-CZ" baseline="-25000" dirty="0" smtClean="0">
                <a:solidFill>
                  <a:srgbClr val="FF0000"/>
                </a:solidFill>
              </a:rPr>
              <a:t>2</a:t>
            </a:r>
            <a:r>
              <a:rPr lang="cs-CZ" dirty="0" smtClean="0">
                <a:solidFill>
                  <a:srgbClr val="FF0000"/>
                </a:solidFill>
              </a:rPr>
              <a:t>O)</a:t>
            </a:r>
          </a:p>
          <a:p>
            <a:r>
              <a:rPr lang="cs-CZ" dirty="0" err="1" smtClean="0">
                <a:solidFill>
                  <a:srgbClr val="FF0000"/>
                </a:solidFill>
                <a:hlinkClick r:id="rId3" tooltip="Carbon dioxide"/>
              </a:rPr>
              <a:t>carbon</a:t>
            </a:r>
            <a:r>
              <a:rPr lang="cs-CZ" dirty="0" smtClean="0">
                <a:solidFill>
                  <a:srgbClr val="FF0000"/>
                </a:solidFill>
                <a:hlinkClick r:id="rId3" tooltip="Carbon dioxide"/>
              </a:rPr>
              <a:t> dioxide</a:t>
            </a:r>
            <a:r>
              <a:rPr lang="cs-CZ" dirty="0" smtClean="0">
                <a:solidFill>
                  <a:srgbClr val="FF0000"/>
                </a:solidFill>
              </a:rPr>
              <a:t> (CO</a:t>
            </a:r>
            <a:r>
              <a:rPr lang="cs-CZ" baseline="-25000" dirty="0" smtClean="0">
                <a:solidFill>
                  <a:srgbClr val="FF0000"/>
                </a:solidFill>
              </a:rPr>
              <a:t>2</a:t>
            </a:r>
            <a:r>
              <a:rPr lang="cs-CZ" dirty="0" smtClean="0">
                <a:solidFill>
                  <a:srgbClr val="FF0000"/>
                </a:solidFill>
              </a:rPr>
              <a:t>)</a:t>
            </a:r>
          </a:p>
          <a:p>
            <a:r>
              <a:rPr lang="cs-CZ" dirty="0" err="1" smtClean="0">
                <a:solidFill>
                  <a:srgbClr val="FF0000"/>
                </a:solidFill>
                <a:hlinkClick r:id="rId4" tooltip="Methane"/>
              </a:rPr>
              <a:t>methane</a:t>
            </a:r>
            <a:r>
              <a:rPr lang="cs-CZ" dirty="0" smtClean="0">
                <a:solidFill>
                  <a:srgbClr val="FF0000"/>
                </a:solidFill>
              </a:rPr>
              <a:t> (CH</a:t>
            </a:r>
            <a:r>
              <a:rPr lang="cs-CZ" baseline="-25000" dirty="0" smtClean="0">
                <a:solidFill>
                  <a:srgbClr val="FF0000"/>
                </a:solidFill>
              </a:rPr>
              <a:t>4</a:t>
            </a:r>
            <a:r>
              <a:rPr lang="cs-CZ" dirty="0" smtClean="0">
                <a:solidFill>
                  <a:srgbClr val="FF0000"/>
                </a:solidFill>
              </a:rPr>
              <a:t>)</a:t>
            </a:r>
          </a:p>
          <a:p>
            <a:r>
              <a:rPr lang="cs-CZ" dirty="0" err="1" smtClean="0">
                <a:solidFill>
                  <a:srgbClr val="FF0000"/>
                </a:solidFill>
                <a:hlinkClick r:id="rId5" tooltip="Nitrous oxide"/>
              </a:rPr>
              <a:t>nitrous</a:t>
            </a:r>
            <a:r>
              <a:rPr lang="cs-CZ" dirty="0" smtClean="0">
                <a:solidFill>
                  <a:srgbClr val="FF0000"/>
                </a:solidFill>
                <a:hlinkClick r:id="rId5" tooltip="Nitrous oxide"/>
              </a:rPr>
              <a:t> oxide</a:t>
            </a:r>
            <a:r>
              <a:rPr lang="cs-CZ" dirty="0" smtClean="0">
                <a:solidFill>
                  <a:srgbClr val="FF0000"/>
                </a:solidFill>
              </a:rPr>
              <a:t> (N</a:t>
            </a:r>
            <a:r>
              <a:rPr lang="cs-CZ" baseline="-25000" dirty="0" smtClean="0">
                <a:solidFill>
                  <a:srgbClr val="FF0000"/>
                </a:solidFill>
              </a:rPr>
              <a:t>2</a:t>
            </a:r>
            <a:r>
              <a:rPr lang="cs-CZ" dirty="0" smtClean="0">
                <a:solidFill>
                  <a:srgbClr val="FF0000"/>
                </a:solidFill>
              </a:rPr>
              <a:t>O)</a:t>
            </a:r>
          </a:p>
          <a:p>
            <a:r>
              <a:rPr lang="cs-CZ" dirty="0" smtClean="0">
                <a:solidFill>
                  <a:srgbClr val="FF0000"/>
                </a:solidFill>
                <a:hlinkClick r:id="rId6" tooltip="Ozone"/>
              </a:rPr>
              <a:t>ozone</a:t>
            </a:r>
            <a:r>
              <a:rPr lang="cs-CZ" dirty="0" smtClean="0">
                <a:solidFill>
                  <a:srgbClr val="FF0000"/>
                </a:solidFill>
              </a:rPr>
              <a:t> (O</a:t>
            </a:r>
            <a:r>
              <a:rPr lang="cs-CZ" baseline="-25000" dirty="0" smtClean="0">
                <a:solidFill>
                  <a:srgbClr val="FF0000"/>
                </a:solidFill>
              </a:rPr>
              <a:t>3</a:t>
            </a:r>
            <a:r>
              <a:rPr lang="cs-CZ" dirty="0" smtClean="0">
                <a:solidFill>
                  <a:srgbClr val="FF0000"/>
                </a:solidFill>
              </a:rPr>
              <a:t>)</a:t>
            </a:r>
          </a:p>
          <a:p>
            <a:pPr>
              <a:buNone/>
            </a:pPr>
            <a:endParaRPr lang="cs-CZ"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34082"/>
          </a:xfrm>
        </p:spPr>
        <p:txBody>
          <a:bodyPr>
            <a:normAutofit fontScale="90000"/>
          </a:bodyPr>
          <a:lstStyle/>
          <a:p>
            <a:r>
              <a:rPr lang="cs-CZ" dirty="0" err="1" smtClean="0"/>
              <a:t>Fossil</a:t>
            </a:r>
            <a:r>
              <a:rPr lang="cs-CZ" dirty="0" smtClean="0"/>
              <a:t> </a:t>
            </a:r>
            <a:r>
              <a:rPr lang="cs-CZ" dirty="0" err="1" smtClean="0"/>
              <a:t>fuels</a:t>
            </a:r>
            <a:endParaRPr lang="cs-CZ" dirty="0"/>
          </a:p>
        </p:txBody>
      </p:sp>
      <p:sp>
        <p:nvSpPr>
          <p:cNvPr id="3" name="Zástupný symbol pro obsah 2"/>
          <p:cNvSpPr>
            <a:spLocks noGrp="1"/>
          </p:cNvSpPr>
          <p:nvPr>
            <p:ph idx="1"/>
          </p:nvPr>
        </p:nvSpPr>
        <p:spPr>
          <a:xfrm>
            <a:off x="457200" y="1196752"/>
            <a:ext cx="8229600" cy="4929411"/>
          </a:xfrm>
        </p:spPr>
        <p:txBody>
          <a:bodyPr/>
          <a:lstStyle/>
          <a:p>
            <a:r>
              <a:rPr lang="en-US" dirty="0" smtClean="0"/>
              <a:t>a natural fuel such as coal or gas, formed in the geological past from the remains of living organisms</a:t>
            </a:r>
            <a:endParaRPr lang="cs-CZ" dirty="0" smtClean="0"/>
          </a:p>
          <a:p>
            <a:endParaRPr lang="cs-CZ" dirty="0"/>
          </a:p>
          <a:p>
            <a:endParaRPr lang="cs-CZ" dirty="0" smtClean="0"/>
          </a:p>
          <a:p>
            <a:endParaRPr lang="cs-CZ" dirty="0"/>
          </a:p>
          <a:p>
            <a:pPr>
              <a:buNone/>
            </a:pPr>
            <a:r>
              <a:rPr lang="en-US" sz="1600" dirty="0" smtClean="0"/>
              <a:t>A petrochemical refinery in</a:t>
            </a:r>
            <a:r>
              <a:rPr lang="cs-CZ" sz="1600" dirty="0" smtClean="0"/>
              <a:t> </a:t>
            </a:r>
            <a:r>
              <a:rPr lang="cs-CZ" sz="1600" dirty="0" err="1" smtClean="0"/>
              <a:t>Grangemouth</a:t>
            </a:r>
            <a:r>
              <a:rPr lang="cs-CZ" sz="1600" dirty="0" smtClean="0"/>
              <a:t>, </a:t>
            </a:r>
            <a:r>
              <a:rPr lang="cs-CZ" sz="1600" dirty="0" err="1" smtClean="0"/>
              <a:t>Scotland</a:t>
            </a:r>
            <a:endParaRPr lang="cs-CZ" dirty="0"/>
          </a:p>
        </p:txBody>
      </p:sp>
      <p:pic>
        <p:nvPicPr>
          <p:cNvPr id="4" name="Obrázek 3" descr="450px-Grangemouth04nov06.jpg"/>
          <p:cNvPicPr>
            <a:picLocks noChangeAspect="1"/>
          </p:cNvPicPr>
          <p:nvPr/>
        </p:nvPicPr>
        <p:blipFill>
          <a:blip r:embed="rId2" cstate="print"/>
          <a:stretch>
            <a:fillRect/>
          </a:stretch>
        </p:blipFill>
        <p:spPr>
          <a:xfrm>
            <a:off x="5148064" y="2204864"/>
            <a:ext cx="3353544" cy="4471392"/>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Pollution</a:t>
            </a:r>
            <a:endParaRPr lang="cs-CZ" dirty="0"/>
          </a:p>
        </p:txBody>
      </p:sp>
      <p:sp>
        <p:nvSpPr>
          <p:cNvPr id="3" name="Zástupný symbol pro obsah 2"/>
          <p:cNvSpPr>
            <a:spLocks noGrp="1"/>
          </p:cNvSpPr>
          <p:nvPr>
            <p:ph idx="1"/>
          </p:nvPr>
        </p:nvSpPr>
        <p:spPr/>
        <p:txBody>
          <a:bodyPr>
            <a:normAutofit fontScale="92500" lnSpcReduction="10000"/>
          </a:bodyPr>
          <a:lstStyle/>
          <a:p>
            <a:pPr marL="514350" indent="-514350">
              <a:buAutoNum type="alphaLcParenR"/>
            </a:pPr>
            <a:r>
              <a:rPr lang="cs-CZ" dirty="0" smtClean="0"/>
              <a:t>By </a:t>
            </a:r>
            <a:r>
              <a:rPr lang="cs-CZ" dirty="0" err="1" smtClean="0"/>
              <a:t>chemical</a:t>
            </a:r>
            <a:r>
              <a:rPr lang="cs-CZ" dirty="0" smtClean="0"/>
              <a:t> </a:t>
            </a:r>
            <a:r>
              <a:rPr lang="cs-CZ" dirty="0" err="1" smtClean="0"/>
              <a:t>substances</a:t>
            </a:r>
            <a:endParaRPr lang="cs-CZ" dirty="0" smtClean="0"/>
          </a:p>
          <a:p>
            <a:pPr marL="514350" indent="-514350">
              <a:buAutoNum type="alphaLcParenR"/>
            </a:pPr>
            <a:r>
              <a:rPr lang="cs-CZ" dirty="0" err="1" smtClean="0"/>
              <a:t>Energy</a:t>
            </a:r>
            <a:r>
              <a:rPr lang="cs-CZ" dirty="0" smtClean="0"/>
              <a:t> (</a:t>
            </a:r>
            <a:r>
              <a:rPr lang="cs-CZ" dirty="0" err="1" smtClean="0"/>
              <a:t>noise</a:t>
            </a:r>
            <a:r>
              <a:rPr lang="cs-CZ" dirty="0" smtClean="0"/>
              <a:t>, </a:t>
            </a:r>
            <a:r>
              <a:rPr lang="cs-CZ" dirty="0" err="1" smtClean="0"/>
              <a:t>light</a:t>
            </a:r>
            <a:r>
              <a:rPr lang="cs-CZ" dirty="0" smtClean="0"/>
              <a:t>)</a:t>
            </a:r>
          </a:p>
          <a:p>
            <a:endParaRPr lang="cs-CZ" dirty="0" smtClean="0"/>
          </a:p>
          <a:p>
            <a:r>
              <a:rPr lang="cs-CZ" dirty="0" err="1" smtClean="0"/>
              <a:t>Air</a:t>
            </a:r>
            <a:r>
              <a:rPr lang="cs-CZ" dirty="0" smtClean="0"/>
              <a:t> - </a:t>
            </a:r>
            <a:r>
              <a:rPr lang="en-US" dirty="0" smtClean="0"/>
              <a:t>the introduction into the </a:t>
            </a:r>
            <a:r>
              <a:rPr lang="cs-CZ" dirty="0" err="1" smtClean="0"/>
              <a:t>atmosphere</a:t>
            </a:r>
            <a:r>
              <a:rPr lang="cs-CZ" dirty="0" smtClean="0"/>
              <a:t> </a:t>
            </a:r>
            <a:r>
              <a:rPr lang="en-US" dirty="0" smtClean="0"/>
              <a:t>of </a:t>
            </a:r>
            <a:r>
              <a:rPr lang="cs-CZ" dirty="0" err="1" smtClean="0"/>
              <a:t>chemicals</a:t>
            </a:r>
            <a:r>
              <a:rPr lang="cs-CZ" dirty="0" smtClean="0"/>
              <a:t> </a:t>
            </a:r>
            <a:r>
              <a:rPr lang="cs-CZ" dirty="0" err="1" smtClean="0"/>
              <a:t>or</a:t>
            </a:r>
            <a:r>
              <a:rPr lang="cs-CZ" dirty="0" smtClean="0"/>
              <a:t> </a:t>
            </a:r>
            <a:r>
              <a:rPr lang="cs-CZ" dirty="0" err="1" smtClean="0"/>
              <a:t>biological</a:t>
            </a:r>
            <a:r>
              <a:rPr lang="cs-CZ" dirty="0" smtClean="0"/>
              <a:t> </a:t>
            </a:r>
            <a:r>
              <a:rPr lang="cs-CZ" dirty="0" err="1" smtClean="0"/>
              <a:t>material</a:t>
            </a:r>
            <a:r>
              <a:rPr lang="cs-CZ" dirty="0" smtClean="0"/>
              <a:t> </a:t>
            </a:r>
            <a:r>
              <a:rPr lang="cs-CZ" dirty="0" err="1" smtClean="0"/>
              <a:t>which</a:t>
            </a:r>
            <a:r>
              <a:rPr lang="cs-CZ" dirty="0" smtClean="0"/>
              <a:t> </a:t>
            </a:r>
            <a:r>
              <a:rPr lang="cs-CZ" dirty="0" err="1" smtClean="0"/>
              <a:t>can</a:t>
            </a:r>
            <a:r>
              <a:rPr lang="cs-CZ" dirty="0" smtClean="0"/>
              <a:t> cause </a:t>
            </a:r>
            <a:r>
              <a:rPr lang="cs-CZ" dirty="0" err="1" smtClean="0"/>
              <a:t>health</a:t>
            </a:r>
            <a:r>
              <a:rPr lang="cs-CZ" dirty="0" smtClean="0"/>
              <a:t> </a:t>
            </a:r>
            <a:r>
              <a:rPr lang="cs-CZ" dirty="0" err="1" smtClean="0"/>
              <a:t>troubles</a:t>
            </a:r>
            <a:r>
              <a:rPr lang="cs-CZ" dirty="0" smtClean="0"/>
              <a:t> to </a:t>
            </a:r>
            <a:r>
              <a:rPr lang="cs-CZ" dirty="0" err="1" smtClean="0"/>
              <a:t>humans</a:t>
            </a:r>
            <a:r>
              <a:rPr lang="cs-CZ" dirty="0" smtClean="0"/>
              <a:t> </a:t>
            </a:r>
            <a:r>
              <a:rPr lang="cs-CZ" dirty="0" err="1" smtClean="0"/>
              <a:t>or</a:t>
            </a:r>
            <a:r>
              <a:rPr lang="cs-CZ" dirty="0" smtClean="0"/>
              <a:t> </a:t>
            </a:r>
            <a:r>
              <a:rPr lang="cs-CZ" dirty="0" err="1" smtClean="0"/>
              <a:t>pollute</a:t>
            </a:r>
            <a:r>
              <a:rPr lang="cs-CZ" dirty="0" smtClean="0"/>
              <a:t> </a:t>
            </a:r>
            <a:r>
              <a:rPr lang="cs-CZ" dirty="0" err="1" smtClean="0"/>
              <a:t>the</a:t>
            </a:r>
            <a:r>
              <a:rPr lang="cs-CZ" dirty="0" smtClean="0"/>
              <a:t> </a:t>
            </a:r>
            <a:r>
              <a:rPr lang="cs-CZ" dirty="0" err="1" smtClean="0"/>
              <a:t>nature</a:t>
            </a:r>
            <a:endParaRPr lang="cs-CZ" dirty="0" smtClean="0"/>
          </a:p>
          <a:p>
            <a:r>
              <a:rPr lang="cs-CZ" dirty="0" err="1" smtClean="0"/>
              <a:t>Water</a:t>
            </a:r>
            <a:r>
              <a:rPr lang="cs-CZ" dirty="0" smtClean="0"/>
              <a:t> – </a:t>
            </a:r>
            <a:r>
              <a:rPr lang="cs-CZ" dirty="0" err="1" smtClean="0"/>
              <a:t>contamination</a:t>
            </a:r>
            <a:r>
              <a:rPr lang="cs-CZ" dirty="0" smtClean="0"/>
              <a:t> </a:t>
            </a:r>
            <a:r>
              <a:rPr lang="cs-CZ" dirty="0" err="1" smtClean="0"/>
              <a:t>of</a:t>
            </a:r>
            <a:r>
              <a:rPr lang="cs-CZ" dirty="0" smtClean="0"/>
              <a:t> </a:t>
            </a:r>
            <a:r>
              <a:rPr lang="cs-CZ" dirty="0" err="1" smtClean="0"/>
              <a:t>water</a:t>
            </a:r>
            <a:r>
              <a:rPr lang="cs-CZ" dirty="0" smtClean="0"/>
              <a:t> </a:t>
            </a:r>
            <a:r>
              <a:rPr lang="cs-CZ" dirty="0" err="1" smtClean="0"/>
              <a:t>with</a:t>
            </a:r>
            <a:r>
              <a:rPr lang="cs-CZ" dirty="0" smtClean="0"/>
              <a:t> </a:t>
            </a:r>
            <a:r>
              <a:rPr lang="cs-CZ" dirty="0" err="1" smtClean="0"/>
              <a:t>harmful</a:t>
            </a:r>
            <a:r>
              <a:rPr lang="cs-CZ" dirty="0" smtClean="0"/>
              <a:t> </a:t>
            </a:r>
            <a:r>
              <a:rPr lang="cs-CZ" dirty="0" err="1" smtClean="0"/>
              <a:t>substances</a:t>
            </a:r>
            <a:endParaRPr lang="cs-CZ" dirty="0" smtClean="0"/>
          </a:p>
          <a:p>
            <a:r>
              <a:rPr lang="cs-CZ" dirty="0" err="1" smtClean="0"/>
              <a:t>Soil</a:t>
            </a:r>
            <a:r>
              <a:rPr lang="cs-CZ" dirty="0" smtClean="0"/>
              <a:t> – presence </a:t>
            </a:r>
            <a:r>
              <a:rPr lang="cs-CZ" dirty="0" err="1" smtClean="0"/>
              <a:t>of</a:t>
            </a:r>
            <a:r>
              <a:rPr lang="cs-CZ" dirty="0" smtClean="0"/>
              <a:t> </a:t>
            </a:r>
            <a:r>
              <a:rPr lang="cs-CZ" dirty="0" err="1" smtClean="0"/>
              <a:t>chemicals</a:t>
            </a:r>
            <a:r>
              <a:rPr lang="cs-CZ" dirty="0" smtClean="0"/>
              <a:t> in </a:t>
            </a:r>
            <a:r>
              <a:rPr lang="cs-CZ" dirty="0" err="1" smtClean="0"/>
              <a:t>the</a:t>
            </a:r>
            <a:r>
              <a:rPr lang="cs-CZ" dirty="0" smtClean="0"/>
              <a:t> </a:t>
            </a:r>
            <a:r>
              <a:rPr lang="cs-CZ" dirty="0" err="1" smtClean="0"/>
              <a:t>soil</a:t>
            </a:r>
            <a:endParaRPr lang="cs-CZ" dirty="0" smtClean="0"/>
          </a:p>
          <a:p>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Air</a:t>
            </a:r>
            <a:r>
              <a:rPr lang="cs-CZ" dirty="0" smtClean="0"/>
              <a:t> </a:t>
            </a:r>
            <a:r>
              <a:rPr lang="cs-CZ" dirty="0" err="1" smtClean="0"/>
              <a:t>pollution</a:t>
            </a:r>
            <a:endParaRPr lang="cs-CZ" dirty="0"/>
          </a:p>
        </p:txBody>
      </p:sp>
      <p:pic>
        <p:nvPicPr>
          <p:cNvPr id="4" name="Zástupný symbol pro obsah 3" descr="800px-Air_Pollution-Causes&amp;Effects.svg.png"/>
          <p:cNvPicPr>
            <a:picLocks noGrp="1" noChangeAspect="1"/>
          </p:cNvPicPr>
          <p:nvPr>
            <p:ph idx="1"/>
          </p:nvPr>
        </p:nvPicPr>
        <p:blipFill>
          <a:blip r:embed="rId3" cstate="print"/>
          <a:stretch>
            <a:fillRect/>
          </a:stretch>
        </p:blipFill>
        <p:spPr>
          <a:xfrm>
            <a:off x="348568" y="1600200"/>
            <a:ext cx="8255880" cy="4804740"/>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Water</a:t>
            </a:r>
            <a:r>
              <a:rPr lang="cs-CZ" dirty="0" smtClean="0"/>
              <a:t> </a:t>
            </a:r>
            <a:r>
              <a:rPr lang="cs-CZ" dirty="0" err="1" smtClean="0"/>
              <a:t>pollution</a:t>
            </a:r>
            <a:endParaRPr lang="cs-CZ" dirty="0"/>
          </a:p>
        </p:txBody>
      </p:sp>
      <p:sp>
        <p:nvSpPr>
          <p:cNvPr id="3" name="Zástupný symbol pro obsah 2"/>
          <p:cNvSpPr>
            <a:spLocks noGrp="1"/>
          </p:cNvSpPr>
          <p:nvPr>
            <p:ph idx="1"/>
          </p:nvPr>
        </p:nvSpPr>
        <p:spPr/>
        <p:txBody>
          <a:bodyPr/>
          <a:lstStyle/>
          <a:p>
            <a:pPr>
              <a:buNone/>
            </a:pPr>
            <a:r>
              <a:rPr lang="cs-CZ" dirty="0" err="1" smtClean="0"/>
              <a:t>Watch</a:t>
            </a:r>
            <a:r>
              <a:rPr lang="cs-CZ" dirty="0" smtClean="0"/>
              <a:t> </a:t>
            </a:r>
            <a:r>
              <a:rPr lang="cs-CZ" dirty="0" err="1" smtClean="0"/>
              <a:t>the</a:t>
            </a:r>
            <a:r>
              <a:rPr lang="cs-CZ" dirty="0" smtClean="0"/>
              <a:t> </a:t>
            </a:r>
            <a:r>
              <a:rPr lang="cs-CZ" dirty="0" err="1" smtClean="0"/>
              <a:t>animated</a:t>
            </a:r>
            <a:r>
              <a:rPr lang="cs-CZ" dirty="0" smtClean="0"/>
              <a:t> video:</a:t>
            </a:r>
          </a:p>
          <a:p>
            <a:pPr>
              <a:buNone/>
            </a:pPr>
            <a:r>
              <a:rPr lang="cs-CZ" dirty="0" smtClean="0">
                <a:hlinkClick r:id="rId2"/>
              </a:rPr>
              <a:t>http://www.</a:t>
            </a:r>
            <a:r>
              <a:rPr lang="cs-CZ" dirty="0" err="1" smtClean="0">
                <a:hlinkClick r:id="rId2"/>
              </a:rPr>
              <a:t>youtube.com</a:t>
            </a:r>
            <a:r>
              <a:rPr lang="cs-CZ" dirty="0" smtClean="0">
                <a:hlinkClick r:id="rId2"/>
              </a:rPr>
              <a:t>/</a:t>
            </a:r>
            <a:r>
              <a:rPr lang="cs-CZ" dirty="0" err="1" smtClean="0">
                <a:hlinkClick r:id="rId2"/>
              </a:rPr>
              <a:t>watch</a:t>
            </a:r>
            <a:r>
              <a:rPr lang="cs-CZ" dirty="0" smtClean="0">
                <a:hlinkClick r:id="rId2"/>
              </a:rPr>
              <a:t>?v=y1ObvXZDQNs</a:t>
            </a:r>
            <a:endParaRPr lang="cs-CZ" dirty="0" smtClean="0"/>
          </a:p>
          <a:p>
            <a:pPr>
              <a:buNone/>
            </a:pPr>
            <a:endParaRPr lang="cs-CZ" dirty="0"/>
          </a:p>
        </p:txBody>
      </p:sp>
      <p:pic>
        <p:nvPicPr>
          <p:cNvPr id="4" name="Obrázek 3" descr="Ganges_river_at_Varanasi_2008.jpeg.jpeg"/>
          <p:cNvPicPr>
            <a:picLocks noChangeAspect="1"/>
          </p:cNvPicPr>
          <p:nvPr/>
        </p:nvPicPr>
        <p:blipFill>
          <a:blip r:embed="rId3" cstate="print"/>
          <a:stretch>
            <a:fillRect/>
          </a:stretch>
        </p:blipFill>
        <p:spPr>
          <a:xfrm>
            <a:off x="467544" y="3356992"/>
            <a:ext cx="4464496" cy="3048000"/>
          </a:xfrm>
          <a:prstGeom prst="rect">
            <a:avLst/>
          </a:prstGeom>
        </p:spPr>
      </p:pic>
      <p:sp>
        <p:nvSpPr>
          <p:cNvPr id="5" name="TextovéPole 4"/>
          <p:cNvSpPr txBox="1"/>
          <p:nvPr/>
        </p:nvSpPr>
        <p:spPr>
          <a:xfrm>
            <a:off x="5364088" y="4005064"/>
            <a:ext cx="2641813" cy="369332"/>
          </a:xfrm>
          <a:prstGeom prst="rect">
            <a:avLst/>
          </a:prstGeom>
          <a:noFill/>
        </p:spPr>
        <p:txBody>
          <a:bodyPr wrap="none" rtlCol="0">
            <a:spAutoFit/>
          </a:bodyPr>
          <a:lstStyle/>
          <a:p>
            <a:r>
              <a:rPr lang="cs-CZ" dirty="0" err="1" smtClean="0"/>
              <a:t>The</a:t>
            </a:r>
            <a:r>
              <a:rPr lang="cs-CZ" dirty="0" smtClean="0"/>
              <a:t> </a:t>
            </a:r>
            <a:r>
              <a:rPr lang="cs-CZ" dirty="0" err="1" smtClean="0"/>
              <a:t>polluted</a:t>
            </a:r>
            <a:r>
              <a:rPr lang="cs-CZ" dirty="0" smtClean="0"/>
              <a:t> Ganges </a:t>
            </a:r>
            <a:r>
              <a:rPr lang="cs-CZ" dirty="0" err="1" smtClean="0"/>
              <a:t>River</a:t>
            </a:r>
            <a:endParaRPr lang="cs-CZ"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Soil</a:t>
            </a:r>
            <a:r>
              <a:rPr lang="cs-CZ" dirty="0" smtClean="0"/>
              <a:t> </a:t>
            </a:r>
            <a:r>
              <a:rPr lang="cs-CZ" dirty="0" err="1" smtClean="0"/>
              <a:t>pollution</a:t>
            </a:r>
            <a:endParaRPr lang="cs-CZ" dirty="0"/>
          </a:p>
        </p:txBody>
      </p:sp>
      <p:sp>
        <p:nvSpPr>
          <p:cNvPr id="3" name="Zástupný symbol pro obsah 2"/>
          <p:cNvSpPr>
            <a:spLocks noGrp="1"/>
          </p:cNvSpPr>
          <p:nvPr>
            <p:ph idx="1"/>
          </p:nvPr>
        </p:nvSpPr>
        <p:spPr/>
        <p:txBody>
          <a:bodyPr/>
          <a:lstStyle/>
          <a:p>
            <a:r>
              <a:rPr lang="cs-CZ" dirty="0" smtClean="0"/>
              <a:t>Presence </a:t>
            </a:r>
            <a:r>
              <a:rPr lang="cs-CZ" dirty="0" err="1" smtClean="0"/>
              <a:t>of</a:t>
            </a:r>
            <a:r>
              <a:rPr lang="cs-CZ" dirty="0" smtClean="0"/>
              <a:t> </a:t>
            </a:r>
            <a:r>
              <a:rPr lang="cs-CZ" dirty="0" err="1" smtClean="0"/>
              <a:t>chemicals</a:t>
            </a:r>
            <a:r>
              <a:rPr lang="cs-CZ" dirty="0" smtClean="0"/>
              <a:t> in </a:t>
            </a:r>
            <a:r>
              <a:rPr lang="cs-CZ" dirty="0" err="1" smtClean="0"/>
              <a:t>the</a:t>
            </a:r>
            <a:r>
              <a:rPr lang="cs-CZ" dirty="0" smtClean="0"/>
              <a:t> </a:t>
            </a:r>
            <a:r>
              <a:rPr lang="cs-CZ" dirty="0" err="1" smtClean="0"/>
              <a:t>natural</a:t>
            </a:r>
            <a:r>
              <a:rPr lang="cs-CZ" dirty="0" smtClean="0"/>
              <a:t> </a:t>
            </a:r>
            <a:r>
              <a:rPr lang="cs-CZ" dirty="0" err="1" smtClean="0"/>
              <a:t>soil</a:t>
            </a:r>
            <a:r>
              <a:rPr lang="cs-CZ" dirty="0" smtClean="0"/>
              <a:t> </a:t>
            </a:r>
            <a:r>
              <a:rPr lang="cs-CZ" dirty="0" err="1" smtClean="0"/>
              <a:t>environment</a:t>
            </a:r>
            <a:endParaRPr lang="cs-CZ" dirty="0" smtClean="0"/>
          </a:p>
          <a:p>
            <a:r>
              <a:rPr lang="cs-CZ" dirty="0" err="1" smtClean="0"/>
              <a:t>Industry</a:t>
            </a:r>
            <a:r>
              <a:rPr lang="cs-CZ" dirty="0" smtClean="0"/>
              <a:t>, </a:t>
            </a:r>
            <a:r>
              <a:rPr lang="cs-CZ" dirty="0" err="1" smtClean="0"/>
              <a:t>agriculture</a:t>
            </a:r>
            <a:r>
              <a:rPr lang="cs-CZ" dirty="0" smtClean="0"/>
              <a:t>, </a:t>
            </a:r>
            <a:r>
              <a:rPr lang="cs-CZ" dirty="0" err="1" smtClean="0"/>
              <a:t>waste</a:t>
            </a:r>
            <a:r>
              <a:rPr lang="cs-CZ" dirty="0" smtClean="0"/>
              <a:t> </a:t>
            </a:r>
            <a:r>
              <a:rPr lang="cs-CZ" dirty="0" err="1" smtClean="0"/>
              <a:t>disposal</a:t>
            </a:r>
            <a:endParaRPr lang="cs-CZ" dirty="0" smtClean="0"/>
          </a:p>
          <a:p>
            <a:r>
              <a:rPr lang="cs-CZ" dirty="0" err="1" smtClean="0"/>
              <a:t>Coal</a:t>
            </a:r>
            <a:r>
              <a:rPr lang="cs-CZ" dirty="0" smtClean="0"/>
              <a:t> </a:t>
            </a:r>
            <a:r>
              <a:rPr lang="cs-CZ" dirty="0" err="1" smtClean="0"/>
              <a:t>ash</a:t>
            </a:r>
            <a:r>
              <a:rPr lang="cs-CZ" dirty="0" smtClean="0"/>
              <a:t>, </a:t>
            </a:r>
            <a:r>
              <a:rPr lang="cs-CZ" dirty="0" err="1" smtClean="0"/>
              <a:t>sewage</a:t>
            </a:r>
            <a:r>
              <a:rPr lang="cs-CZ" dirty="0" smtClean="0"/>
              <a:t>, </a:t>
            </a:r>
            <a:r>
              <a:rPr lang="cs-CZ" dirty="0" err="1" smtClean="0"/>
              <a:t>pesticides</a:t>
            </a:r>
            <a:r>
              <a:rPr lang="cs-CZ" dirty="0" smtClean="0"/>
              <a:t>, </a:t>
            </a:r>
            <a:r>
              <a:rPr lang="cs-CZ" dirty="0" err="1" smtClean="0"/>
              <a:t>herbicides</a:t>
            </a:r>
            <a:r>
              <a:rPr lang="cs-CZ" dirty="0" smtClean="0"/>
              <a:t>, </a:t>
            </a:r>
            <a:endParaRPr lang="cs-CZ"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62074"/>
          </a:xfrm>
        </p:spPr>
        <p:txBody>
          <a:bodyPr>
            <a:normAutofit fontScale="90000"/>
          </a:bodyPr>
          <a:lstStyle/>
          <a:p>
            <a:r>
              <a:rPr lang="cs-CZ" dirty="0" err="1" smtClean="0"/>
              <a:t>light</a:t>
            </a:r>
            <a:r>
              <a:rPr lang="cs-CZ" dirty="0" smtClean="0"/>
              <a:t> </a:t>
            </a:r>
            <a:r>
              <a:rPr lang="cs-CZ" dirty="0" err="1" smtClean="0"/>
              <a:t>pollution</a:t>
            </a:r>
            <a:endParaRPr lang="cs-CZ" dirty="0"/>
          </a:p>
        </p:txBody>
      </p:sp>
      <p:sp>
        <p:nvSpPr>
          <p:cNvPr id="3" name="Zástupný symbol pro obsah 2"/>
          <p:cNvSpPr>
            <a:spLocks noGrp="1"/>
          </p:cNvSpPr>
          <p:nvPr>
            <p:ph idx="1"/>
          </p:nvPr>
        </p:nvSpPr>
        <p:spPr>
          <a:xfrm>
            <a:off x="457200" y="1124744"/>
            <a:ext cx="8229600" cy="5328592"/>
          </a:xfrm>
        </p:spPr>
        <p:txBody>
          <a:bodyPr/>
          <a:lstStyle/>
          <a:p>
            <a:r>
              <a:rPr lang="cs-CZ" dirty="0" err="1" smtClean="0"/>
              <a:t>Too</a:t>
            </a:r>
            <a:r>
              <a:rPr lang="cs-CZ" dirty="0" smtClean="0"/>
              <a:t> much </a:t>
            </a:r>
            <a:r>
              <a:rPr lang="cs-CZ" dirty="0" err="1" smtClean="0"/>
              <a:t>artificial</a:t>
            </a:r>
            <a:r>
              <a:rPr lang="cs-CZ" dirty="0" smtClean="0"/>
              <a:t> </a:t>
            </a:r>
            <a:r>
              <a:rPr lang="cs-CZ" dirty="0" err="1" smtClean="0"/>
              <a:t>light</a:t>
            </a:r>
            <a:endParaRPr lang="cs-CZ" dirty="0" smtClean="0"/>
          </a:p>
          <a:p>
            <a:r>
              <a:rPr lang="cs-CZ" dirty="0" smtClean="0"/>
              <a:t>A </a:t>
            </a:r>
            <a:r>
              <a:rPr lang="cs-CZ" dirty="0" err="1" smtClean="0"/>
              <a:t>side</a:t>
            </a:r>
            <a:r>
              <a:rPr lang="cs-CZ" dirty="0" smtClean="0"/>
              <a:t> </a:t>
            </a:r>
            <a:r>
              <a:rPr lang="cs-CZ" dirty="0" err="1" smtClean="0"/>
              <a:t>effect</a:t>
            </a:r>
            <a:r>
              <a:rPr lang="cs-CZ" dirty="0" smtClean="0"/>
              <a:t> </a:t>
            </a:r>
            <a:r>
              <a:rPr lang="cs-CZ" dirty="0" err="1" smtClean="0"/>
              <a:t>of</a:t>
            </a:r>
            <a:r>
              <a:rPr lang="cs-CZ" dirty="0" smtClean="0"/>
              <a:t> </a:t>
            </a:r>
            <a:r>
              <a:rPr lang="cs-CZ" dirty="0" err="1" smtClean="0"/>
              <a:t>industrial</a:t>
            </a:r>
            <a:r>
              <a:rPr lang="cs-CZ" dirty="0" smtClean="0"/>
              <a:t> </a:t>
            </a:r>
            <a:r>
              <a:rPr lang="cs-CZ" dirty="0" err="1" smtClean="0"/>
              <a:t>revolution</a:t>
            </a:r>
            <a:endParaRPr lang="cs-CZ" dirty="0" smtClean="0"/>
          </a:p>
          <a:p>
            <a:r>
              <a:rPr lang="cs-CZ" dirty="0" err="1" smtClean="0"/>
              <a:t>Health</a:t>
            </a:r>
            <a:r>
              <a:rPr lang="cs-CZ" dirty="0" smtClean="0"/>
              <a:t> risk </a:t>
            </a:r>
            <a:r>
              <a:rPr lang="cs-CZ" dirty="0" err="1" smtClean="0"/>
              <a:t>for</a:t>
            </a:r>
            <a:r>
              <a:rPr lang="cs-CZ" dirty="0" smtClean="0"/>
              <a:t> </a:t>
            </a:r>
            <a:r>
              <a:rPr lang="cs-CZ" dirty="0" err="1" smtClean="0"/>
              <a:t>humans</a:t>
            </a:r>
            <a:r>
              <a:rPr lang="cs-CZ" dirty="0" smtClean="0"/>
              <a:t>, </a:t>
            </a:r>
            <a:r>
              <a:rPr lang="cs-CZ" dirty="0" err="1" smtClean="0"/>
              <a:t>problems</a:t>
            </a:r>
            <a:r>
              <a:rPr lang="cs-CZ" dirty="0" smtClean="0"/>
              <a:t> </a:t>
            </a:r>
            <a:r>
              <a:rPr lang="cs-CZ" dirty="0" err="1" smtClean="0"/>
              <a:t>for</a:t>
            </a:r>
            <a:r>
              <a:rPr lang="cs-CZ" dirty="0" smtClean="0"/>
              <a:t> </a:t>
            </a:r>
            <a:r>
              <a:rPr lang="cs-CZ" dirty="0" err="1" smtClean="0"/>
              <a:t>animals</a:t>
            </a:r>
            <a:r>
              <a:rPr lang="cs-CZ" dirty="0" smtClean="0"/>
              <a:t> </a:t>
            </a:r>
            <a:r>
              <a:rPr lang="cs-CZ" dirty="0" err="1" smtClean="0"/>
              <a:t>and</a:t>
            </a:r>
            <a:r>
              <a:rPr lang="cs-CZ" dirty="0" smtClean="0"/>
              <a:t> </a:t>
            </a:r>
            <a:r>
              <a:rPr lang="cs-CZ" dirty="0" err="1" smtClean="0"/>
              <a:t>their</a:t>
            </a:r>
            <a:r>
              <a:rPr lang="cs-CZ" dirty="0" smtClean="0"/>
              <a:t> </a:t>
            </a:r>
            <a:r>
              <a:rPr lang="cs-CZ" dirty="0" err="1" smtClean="0"/>
              <a:t>habitats</a:t>
            </a:r>
            <a:endParaRPr lang="cs-CZ" dirty="0" smtClean="0"/>
          </a:p>
          <a:p>
            <a:pPr>
              <a:buNone/>
            </a:pPr>
            <a:endParaRPr lang="cs-CZ" dirty="0"/>
          </a:p>
        </p:txBody>
      </p:sp>
      <p:pic>
        <p:nvPicPr>
          <p:cNvPr id="4" name="Obrázek 3" descr="Earthlights_dmsp.jpg"/>
          <p:cNvPicPr>
            <a:picLocks noChangeAspect="1"/>
          </p:cNvPicPr>
          <p:nvPr/>
        </p:nvPicPr>
        <p:blipFill>
          <a:blip r:embed="rId2" cstate="print"/>
          <a:stretch>
            <a:fillRect/>
          </a:stretch>
        </p:blipFill>
        <p:spPr>
          <a:xfrm>
            <a:off x="0" y="3356992"/>
            <a:ext cx="9144000" cy="3501008"/>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634082"/>
          </a:xfrm>
        </p:spPr>
        <p:txBody>
          <a:bodyPr>
            <a:normAutofit fontScale="90000"/>
          </a:bodyPr>
          <a:lstStyle/>
          <a:p>
            <a:r>
              <a:rPr lang="cs-CZ" dirty="0" err="1" smtClean="0"/>
              <a:t>Noise</a:t>
            </a:r>
            <a:r>
              <a:rPr lang="cs-CZ" dirty="0" smtClean="0"/>
              <a:t> </a:t>
            </a:r>
            <a:r>
              <a:rPr lang="cs-CZ" dirty="0" err="1" smtClean="0"/>
              <a:t>pollution</a:t>
            </a:r>
            <a:endParaRPr lang="cs-CZ" dirty="0"/>
          </a:p>
        </p:txBody>
      </p:sp>
      <p:sp>
        <p:nvSpPr>
          <p:cNvPr id="3" name="Zástupný symbol pro obsah 2"/>
          <p:cNvSpPr>
            <a:spLocks noGrp="1"/>
          </p:cNvSpPr>
          <p:nvPr>
            <p:ph idx="1"/>
          </p:nvPr>
        </p:nvSpPr>
        <p:spPr>
          <a:xfrm>
            <a:off x="457200" y="1124744"/>
            <a:ext cx="8229600" cy="5001419"/>
          </a:xfrm>
        </p:spPr>
        <p:txBody>
          <a:bodyPr/>
          <a:lstStyle/>
          <a:p>
            <a:r>
              <a:rPr lang="cs-CZ" dirty="0" err="1" smtClean="0"/>
              <a:t>Too</a:t>
            </a:r>
            <a:r>
              <a:rPr lang="cs-CZ" dirty="0" smtClean="0"/>
              <a:t> much </a:t>
            </a:r>
            <a:r>
              <a:rPr lang="cs-CZ" dirty="0" err="1" smtClean="0"/>
              <a:t>human</a:t>
            </a:r>
            <a:r>
              <a:rPr lang="cs-CZ" dirty="0" smtClean="0"/>
              <a:t>, </a:t>
            </a:r>
            <a:r>
              <a:rPr lang="cs-CZ" dirty="0" err="1" smtClean="0"/>
              <a:t>artificial</a:t>
            </a:r>
            <a:r>
              <a:rPr lang="cs-CZ" dirty="0" smtClean="0"/>
              <a:t> </a:t>
            </a:r>
            <a:r>
              <a:rPr lang="cs-CZ" dirty="0" err="1" smtClean="0"/>
              <a:t>noise</a:t>
            </a:r>
            <a:r>
              <a:rPr lang="cs-CZ" dirty="0" smtClean="0"/>
              <a:t> (</a:t>
            </a:r>
            <a:r>
              <a:rPr lang="cs-CZ" dirty="0" err="1" smtClean="0"/>
              <a:t>aircrafts</a:t>
            </a:r>
            <a:r>
              <a:rPr lang="cs-CZ" dirty="0" smtClean="0"/>
              <a:t>, </a:t>
            </a:r>
            <a:r>
              <a:rPr lang="cs-CZ" dirty="0" err="1" smtClean="0"/>
              <a:t>cars</a:t>
            </a:r>
            <a:r>
              <a:rPr lang="cs-CZ" dirty="0" smtClean="0"/>
              <a:t>, </a:t>
            </a:r>
            <a:r>
              <a:rPr lang="cs-CZ" dirty="0" err="1" smtClean="0"/>
              <a:t>railway</a:t>
            </a:r>
            <a:r>
              <a:rPr lang="cs-CZ" dirty="0" smtClean="0"/>
              <a:t>)</a:t>
            </a:r>
          </a:p>
          <a:p>
            <a:pPr>
              <a:buNone/>
            </a:pPr>
            <a:endParaRPr lang="cs-CZ" dirty="0"/>
          </a:p>
        </p:txBody>
      </p:sp>
      <p:pic>
        <p:nvPicPr>
          <p:cNvPr id="4" name="Obrázek 3" descr="800px-Qantas_b747_over_houses_arp.jpg"/>
          <p:cNvPicPr>
            <a:picLocks noChangeAspect="1"/>
          </p:cNvPicPr>
          <p:nvPr/>
        </p:nvPicPr>
        <p:blipFill>
          <a:blip r:embed="rId3" cstate="print"/>
          <a:stretch>
            <a:fillRect/>
          </a:stretch>
        </p:blipFill>
        <p:spPr>
          <a:xfrm>
            <a:off x="1691680" y="2276872"/>
            <a:ext cx="5328592" cy="3803284"/>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Podcast</a:t>
            </a:r>
            <a:endParaRPr lang="cs-CZ" dirty="0"/>
          </a:p>
        </p:txBody>
      </p:sp>
      <p:sp>
        <p:nvSpPr>
          <p:cNvPr id="3" name="Zástupný symbol pro obsah 2"/>
          <p:cNvSpPr>
            <a:spLocks noGrp="1"/>
          </p:cNvSpPr>
          <p:nvPr>
            <p:ph idx="1"/>
          </p:nvPr>
        </p:nvSpPr>
        <p:spPr/>
        <p:txBody>
          <a:bodyPr>
            <a:normAutofit fontScale="70000" lnSpcReduction="20000"/>
          </a:bodyPr>
          <a:lstStyle/>
          <a:p>
            <a:r>
              <a:rPr lang="en-US" dirty="0" smtClean="0"/>
              <a:t>Join Dan and Kate this week as they talk about pollution. How is plastic affecting the environment and what can we do to make the situation better?</a:t>
            </a:r>
            <a:br>
              <a:rPr lang="en-US" dirty="0" smtClean="0"/>
            </a:br>
            <a:r>
              <a:rPr lang="en-US" dirty="0" smtClean="0"/>
              <a:t/>
            </a:r>
            <a:br>
              <a:rPr lang="en-US" dirty="0" smtClean="0"/>
            </a:br>
            <a:r>
              <a:rPr lang="en-US" b="1" dirty="0" smtClean="0"/>
              <a:t>This week's question:</a:t>
            </a:r>
            <a:r>
              <a:rPr lang="en-US" dirty="0" smtClean="0"/>
              <a:t/>
            </a:r>
            <a:br>
              <a:rPr lang="en-US" dirty="0" smtClean="0"/>
            </a:br>
            <a:r>
              <a:rPr lang="en-US" dirty="0" smtClean="0"/>
              <a:t/>
            </a:r>
            <a:br>
              <a:rPr lang="en-US" dirty="0" smtClean="0"/>
            </a:br>
            <a:r>
              <a:rPr lang="en-US" dirty="0" smtClean="0"/>
              <a:t>How many pieces of plastic are there in each square </a:t>
            </a:r>
            <a:r>
              <a:rPr lang="en-US" dirty="0" err="1" smtClean="0"/>
              <a:t>kilometre</a:t>
            </a:r>
            <a:r>
              <a:rPr lang="en-US" dirty="0" smtClean="0"/>
              <a:t> of the world’s oceans? Is it: </a:t>
            </a:r>
            <a:br>
              <a:rPr lang="en-US" dirty="0" smtClean="0"/>
            </a:br>
            <a:r>
              <a:rPr lang="en-US" dirty="0" smtClean="0"/>
              <a:t/>
            </a:r>
            <a:br>
              <a:rPr lang="en-US" dirty="0" smtClean="0"/>
            </a:br>
            <a:r>
              <a:rPr lang="en-US" dirty="0" smtClean="0"/>
              <a:t>a) 22,000 pieces of plastic</a:t>
            </a:r>
            <a:br>
              <a:rPr lang="en-US" dirty="0" smtClean="0"/>
            </a:br>
            <a:r>
              <a:rPr lang="en-US" dirty="0" smtClean="0"/>
              <a:t>b) 38,000 pieces of plastic</a:t>
            </a:r>
            <a:br>
              <a:rPr lang="en-US" dirty="0" smtClean="0"/>
            </a:br>
            <a:r>
              <a:rPr lang="en-US" dirty="0" smtClean="0"/>
              <a:t>c) 46,000 pieces of plastic</a:t>
            </a:r>
            <a:br>
              <a:rPr lang="en-US" dirty="0" smtClean="0"/>
            </a:br>
            <a:r>
              <a:rPr lang="cs-CZ" dirty="0" smtClean="0"/>
              <a:t>Listen to </a:t>
            </a:r>
            <a:r>
              <a:rPr lang="cs-CZ" dirty="0" err="1" smtClean="0"/>
              <a:t>the</a:t>
            </a:r>
            <a:r>
              <a:rPr lang="cs-CZ" dirty="0" smtClean="0"/>
              <a:t> </a:t>
            </a:r>
            <a:r>
              <a:rPr lang="cs-CZ" dirty="0" err="1" smtClean="0"/>
              <a:t>following</a:t>
            </a:r>
            <a:r>
              <a:rPr lang="cs-CZ" dirty="0" smtClean="0"/>
              <a:t> </a:t>
            </a:r>
            <a:r>
              <a:rPr lang="cs-CZ" dirty="0" err="1" smtClean="0"/>
              <a:t>podcast</a:t>
            </a:r>
            <a:r>
              <a:rPr lang="cs-CZ" dirty="0" smtClean="0"/>
              <a:t>:</a:t>
            </a:r>
          </a:p>
          <a:p>
            <a:r>
              <a:rPr lang="cs-CZ" dirty="0" smtClean="0">
                <a:hlinkClick r:id="rId2"/>
              </a:rPr>
              <a:t>http://www.</a:t>
            </a:r>
            <a:r>
              <a:rPr lang="cs-CZ" dirty="0" err="1" smtClean="0">
                <a:hlinkClick r:id="rId2"/>
              </a:rPr>
              <a:t>bbc.co.uk</a:t>
            </a:r>
            <a:r>
              <a:rPr lang="cs-CZ" dirty="0" smtClean="0">
                <a:hlinkClick r:id="rId2"/>
              </a:rPr>
              <a:t>/</a:t>
            </a:r>
            <a:r>
              <a:rPr lang="cs-CZ" dirty="0" err="1" smtClean="0">
                <a:hlinkClick r:id="rId2"/>
              </a:rPr>
              <a:t>worldservice</a:t>
            </a:r>
            <a:r>
              <a:rPr lang="cs-CZ" dirty="0" smtClean="0">
                <a:hlinkClick r:id="rId2"/>
              </a:rPr>
              <a:t>/</a:t>
            </a:r>
            <a:r>
              <a:rPr lang="cs-CZ" dirty="0" err="1" smtClean="0">
                <a:hlinkClick r:id="rId2"/>
              </a:rPr>
              <a:t>learningenglish</a:t>
            </a:r>
            <a:r>
              <a:rPr lang="cs-CZ" dirty="0" smtClean="0">
                <a:hlinkClick r:id="rId2"/>
              </a:rPr>
              <a:t>/</a:t>
            </a:r>
            <a:r>
              <a:rPr lang="cs-CZ" dirty="0" err="1" smtClean="0">
                <a:hlinkClick r:id="rId2"/>
              </a:rPr>
              <a:t>general</a:t>
            </a:r>
            <a:r>
              <a:rPr lang="cs-CZ" dirty="0" smtClean="0">
                <a:hlinkClick r:id="rId2"/>
              </a:rPr>
              <a:t>/</a:t>
            </a:r>
            <a:r>
              <a:rPr lang="cs-CZ" dirty="0" err="1" smtClean="0">
                <a:hlinkClick r:id="rId2"/>
              </a:rPr>
              <a:t>sixminute</a:t>
            </a:r>
            <a:r>
              <a:rPr lang="cs-CZ" dirty="0" smtClean="0">
                <a:hlinkClick r:id="rId2"/>
              </a:rPr>
              <a:t>/2010/02/100218_6min_</a:t>
            </a:r>
            <a:r>
              <a:rPr lang="cs-CZ" dirty="0" err="1" smtClean="0">
                <a:hlinkClick r:id="rId2"/>
              </a:rPr>
              <a:t>plastic</a:t>
            </a:r>
            <a:r>
              <a:rPr lang="cs-CZ" dirty="0" smtClean="0">
                <a:hlinkClick r:id="rId2"/>
              </a:rPr>
              <a:t>_</a:t>
            </a:r>
            <a:r>
              <a:rPr lang="cs-CZ" dirty="0" err="1" smtClean="0">
                <a:hlinkClick r:id="rId2"/>
              </a:rPr>
              <a:t>page.shtml</a:t>
            </a:r>
            <a:endParaRPr lang="cs-CZ" dirty="0" smtClean="0"/>
          </a:p>
          <a:p>
            <a:endParaRPr lang="cs-CZ"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err="1" smtClean="0"/>
              <a:t>sources</a:t>
            </a:r>
            <a:endParaRPr lang="cs-CZ" dirty="0"/>
          </a:p>
        </p:txBody>
      </p:sp>
      <p:sp>
        <p:nvSpPr>
          <p:cNvPr id="3" name="Zástupný symbol pro obsah 2"/>
          <p:cNvSpPr>
            <a:spLocks noGrp="1"/>
          </p:cNvSpPr>
          <p:nvPr>
            <p:ph idx="1"/>
          </p:nvPr>
        </p:nvSpPr>
        <p:spPr/>
        <p:txBody>
          <a:bodyPr>
            <a:normAutofit fontScale="55000" lnSpcReduction="20000"/>
          </a:bodyPr>
          <a:lstStyle/>
          <a:p>
            <a:pPr marL="514350" indent="-514350">
              <a:buAutoNum type="arabicParenR"/>
            </a:pPr>
            <a:r>
              <a:rPr lang="cs-CZ" dirty="0" smtClean="0"/>
              <a:t>TRENBERTH; FASSULO. </a:t>
            </a:r>
            <a:r>
              <a:rPr lang="cs-CZ" i="1" dirty="0" smtClean="0"/>
              <a:t>www.</a:t>
            </a:r>
            <a:r>
              <a:rPr lang="cs-CZ" i="1" dirty="0" err="1" smtClean="0"/>
              <a:t>enwikipedia.org</a:t>
            </a:r>
            <a:r>
              <a:rPr lang="cs-CZ" dirty="0" smtClean="0"/>
              <a:t> [online]. [cit. 2.2.2013]. Dostupný na WWW: http://en.wikipedia.org/wiki/File:The_green_house_effect.svg </a:t>
            </a:r>
          </a:p>
          <a:p>
            <a:pPr marL="514350" indent="-514350">
              <a:buAutoNum type="arabicParenR"/>
            </a:pPr>
            <a:r>
              <a:rPr lang="pl-PL" dirty="0" smtClean="0"/>
              <a:t>NASA. </a:t>
            </a:r>
            <a:r>
              <a:rPr lang="pl-PL" i="1" dirty="0" err="1" smtClean="0"/>
              <a:t>www.enwikipedia.org</a:t>
            </a:r>
            <a:r>
              <a:rPr lang="pl-PL" dirty="0" smtClean="0"/>
              <a:t> [</a:t>
            </a:r>
            <a:r>
              <a:rPr lang="pl-PL" dirty="0" err="1" smtClean="0"/>
              <a:t>online</a:t>
            </a:r>
            <a:r>
              <a:rPr lang="pl-PL" dirty="0" smtClean="0"/>
              <a:t>]. [cit. 2.2.2013]. </a:t>
            </a:r>
            <a:r>
              <a:rPr lang="pl-PL" dirty="0" err="1" smtClean="0"/>
              <a:t>Dostupný</a:t>
            </a:r>
            <a:r>
              <a:rPr lang="pl-PL" dirty="0" smtClean="0"/>
              <a:t> na WWW: </a:t>
            </a:r>
            <a:r>
              <a:rPr lang="pl-PL" dirty="0" smtClean="0">
                <a:hlinkClick r:id="rId2"/>
              </a:rPr>
              <a:t>http://en.wikipedia.org/wiki/File:Haiti_deforestation.jpg</a:t>
            </a:r>
            <a:endParaRPr lang="pl-PL" dirty="0" smtClean="0"/>
          </a:p>
          <a:p>
            <a:pPr marL="514350" indent="-514350">
              <a:buAutoNum type="arabicParenR"/>
            </a:pPr>
            <a:r>
              <a:rPr lang="cs-CZ" dirty="0" smtClean="0"/>
              <a:t>JOHN. </a:t>
            </a:r>
            <a:r>
              <a:rPr lang="cs-CZ" i="1" dirty="0" smtClean="0"/>
              <a:t>www.</a:t>
            </a:r>
            <a:r>
              <a:rPr lang="cs-CZ" i="1" dirty="0" err="1" smtClean="0"/>
              <a:t>enwikipedia.org</a:t>
            </a:r>
            <a:r>
              <a:rPr lang="cs-CZ" dirty="0" smtClean="0"/>
              <a:t> [online]. [cit. 2.2.2013]. Dostupný na WWW: http://en.wikipedia.org/wiki/File:Grangemouth04nov06.jpg </a:t>
            </a:r>
          </a:p>
          <a:p>
            <a:pPr marL="514350" indent="-514350">
              <a:buAutoNum type="arabicParenR"/>
            </a:pPr>
            <a:r>
              <a:rPr lang="cs-CZ" dirty="0" smtClean="0"/>
              <a:t>FITZPATRICK, </a:t>
            </a:r>
            <a:r>
              <a:rPr lang="cs-CZ" dirty="0" err="1" smtClean="0"/>
              <a:t>Matt</a:t>
            </a:r>
            <a:r>
              <a:rPr lang="cs-CZ" dirty="0" smtClean="0"/>
              <a:t>. </a:t>
            </a:r>
            <a:r>
              <a:rPr lang="cs-CZ" i="1" dirty="0" smtClean="0"/>
              <a:t>www.</a:t>
            </a:r>
            <a:r>
              <a:rPr lang="cs-CZ" i="1" dirty="0" err="1" smtClean="0"/>
              <a:t>enwikipedia.org</a:t>
            </a:r>
            <a:r>
              <a:rPr lang="cs-CZ" dirty="0" smtClean="0"/>
              <a:t> [online]. [cit. 2.2.2013]. Dostupný na WWW: http://en.wikipedia.org/wiki/File:Air_Pollution-Causes%26Effects.svg </a:t>
            </a:r>
          </a:p>
          <a:p>
            <a:pPr marL="514350" indent="-514350">
              <a:buAutoNum type="arabicParenR"/>
            </a:pPr>
            <a:r>
              <a:rPr lang="cs-CZ" dirty="0" smtClean="0"/>
              <a:t>SUAREZ, </a:t>
            </a:r>
            <a:r>
              <a:rPr lang="cs-CZ" dirty="0" err="1" smtClean="0"/>
              <a:t>J.m</a:t>
            </a:r>
            <a:r>
              <a:rPr lang="cs-CZ" dirty="0" smtClean="0"/>
              <a:t>.. </a:t>
            </a:r>
            <a:r>
              <a:rPr lang="cs-CZ" i="1" dirty="0" smtClean="0"/>
              <a:t>www.</a:t>
            </a:r>
            <a:r>
              <a:rPr lang="cs-CZ" i="1" dirty="0" err="1" smtClean="0"/>
              <a:t>enwikipedia.org</a:t>
            </a:r>
            <a:r>
              <a:rPr lang="cs-CZ" dirty="0" smtClean="0"/>
              <a:t> [online]. [cit. 2.2.2013]. Dostupný na WWW: http://en.wikipedia.org/wiki/File:Ganges_river_at_Varanasi_2008.jpeg </a:t>
            </a:r>
          </a:p>
          <a:p>
            <a:pPr marL="514350" indent="-514350">
              <a:buAutoNum type="arabicParenR"/>
            </a:pPr>
            <a:r>
              <a:rPr lang="cs-CZ" dirty="0" smtClean="0"/>
              <a:t>ANONYMOUS. </a:t>
            </a:r>
            <a:r>
              <a:rPr lang="cs-CZ" i="1" dirty="0" smtClean="0"/>
              <a:t>www.</a:t>
            </a:r>
            <a:r>
              <a:rPr lang="cs-CZ" i="1" dirty="0" err="1" smtClean="0"/>
              <a:t>enwikipedia.org</a:t>
            </a:r>
            <a:r>
              <a:rPr lang="cs-CZ" dirty="0" smtClean="0"/>
              <a:t> [online]. [cit. 2.2.2013]. Dostupný na WWW: http://en.wikipedia.org/wiki/Air_pollution </a:t>
            </a:r>
          </a:p>
          <a:p>
            <a:pPr marL="514350" indent="-514350">
              <a:buAutoNum type="arabicParenR"/>
            </a:pPr>
            <a:r>
              <a:rPr lang="cs-CZ" dirty="0" smtClean="0"/>
              <a:t>IMHOFF, </a:t>
            </a:r>
            <a:r>
              <a:rPr lang="cs-CZ" dirty="0" err="1" smtClean="0"/>
              <a:t>Mark</a:t>
            </a:r>
            <a:r>
              <a:rPr lang="cs-CZ" dirty="0" smtClean="0"/>
              <a:t>. </a:t>
            </a:r>
            <a:r>
              <a:rPr lang="cs-CZ" i="1" dirty="0" smtClean="0"/>
              <a:t>www.</a:t>
            </a:r>
            <a:r>
              <a:rPr lang="cs-CZ" i="1" dirty="0" err="1" smtClean="0"/>
              <a:t>enwikipedia.org</a:t>
            </a:r>
            <a:r>
              <a:rPr lang="cs-CZ" dirty="0" smtClean="0"/>
              <a:t> [online]. [cit. 2.2.2013]. Dostupný na WWW: http://en.wikipedia.org/wiki/File:Earthlights_dmsp.jpg </a:t>
            </a:r>
          </a:p>
          <a:p>
            <a:pPr marL="514350" indent="-514350">
              <a:buAutoNum type="arabicParenR"/>
            </a:pPr>
            <a:r>
              <a:rPr lang="cs-CZ" dirty="0" smtClean="0"/>
              <a:t>PINGSTON, Adrian. </a:t>
            </a:r>
            <a:r>
              <a:rPr lang="cs-CZ" i="1" dirty="0" smtClean="0"/>
              <a:t>www.</a:t>
            </a:r>
            <a:r>
              <a:rPr lang="cs-CZ" i="1" dirty="0" err="1" smtClean="0"/>
              <a:t>enwikipedia.org</a:t>
            </a:r>
            <a:r>
              <a:rPr lang="cs-CZ" dirty="0" smtClean="0"/>
              <a:t> [online]. [cit. 2.2.2013]. Dostupný na WWW: http://en.wikipedia.org/wiki/File:Qantas_b747_over_houses_arp.jpg </a:t>
            </a:r>
            <a:endParaRPr lang="pl-PL" dirty="0" smtClean="0"/>
          </a:p>
          <a:p>
            <a:pPr marL="514350" indent="-514350">
              <a:buAutoNum type="arabicParenR"/>
            </a:pPr>
            <a:endParaRPr lang="cs-CZ" dirty="0" smtClean="0"/>
          </a:p>
          <a:p>
            <a:pPr marL="514350" indent="-514350">
              <a:buAutoNum type="arabicParenR"/>
            </a:pPr>
            <a:endParaRPr lang="cs-CZ"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alent">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296</TotalTime>
  <Words>785</Words>
  <Application>Microsoft Office PowerPoint</Application>
  <PresentationFormat>Předvádění na obrazovce (4:3)</PresentationFormat>
  <Paragraphs>92</Paragraphs>
  <Slides>16</Slides>
  <Notes>2</Notes>
  <HiddenSlides>0</HiddenSlides>
  <MMClips>0</MMClips>
  <ScaleCrop>false</ScaleCrop>
  <HeadingPairs>
    <vt:vector size="4" baseType="variant">
      <vt:variant>
        <vt:lpstr>Motiv</vt:lpstr>
      </vt:variant>
      <vt:variant>
        <vt:i4>1</vt:i4>
      </vt:variant>
      <vt:variant>
        <vt:lpstr>Nadpisy snímků</vt:lpstr>
      </vt:variant>
      <vt:variant>
        <vt:i4>16</vt:i4>
      </vt:variant>
    </vt:vector>
  </HeadingPairs>
  <TitlesOfParts>
    <vt:vector size="17" baseType="lpstr">
      <vt:lpstr>Motiv sady Office</vt:lpstr>
      <vt:lpstr>Prezentace aplikace PowerPoint</vt:lpstr>
      <vt:lpstr>Environment Pollution</vt:lpstr>
      <vt:lpstr>Greenhouse effect</vt:lpstr>
      <vt:lpstr>Greenhouse effect diagram</vt:lpstr>
      <vt:lpstr>Global warming</vt:lpstr>
      <vt:lpstr>Vocabulary</vt:lpstr>
      <vt:lpstr>Greenhouse gases</vt:lpstr>
      <vt:lpstr>Fossil fuels</vt:lpstr>
      <vt:lpstr>Pollution</vt:lpstr>
      <vt:lpstr>Air pollution</vt:lpstr>
      <vt:lpstr>Water pollution</vt:lpstr>
      <vt:lpstr>Soil pollution</vt:lpstr>
      <vt:lpstr>light pollution</vt:lpstr>
      <vt:lpstr>Noise pollution</vt:lpstr>
      <vt:lpstr>Podcast</vt:lpstr>
      <vt:lpstr>sources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Environment</dc:title>
  <dc:creator>Kateřina Schleierocá</dc:creator>
  <cp:lastModifiedBy>Učitel</cp:lastModifiedBy>
  <cp:revision>13</cp:revision>
  <dcterms:created xsi:type="dcterms:W3CDTF">2013-02-02T11:36:41Z</dcterms:created>
  <dcterms:modified xsi:type="dcterms:W3CDTF">2014-02-16T17:14:27Z</dcterms:modified>
</cp:coreProperties>
</file>