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Obdélník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wX954Xp8L4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8Sm-tXBK6M4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0"/>
            <a:ext cx="381000" cy="4572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graphicFrame>
        <p:nvGraphicFramePr>
          <p:cNvPr id="4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174377"/>
              </p:ext>
            </p:extLst>
          </p:nvPr>
        </p:nvGraphicFramePr>
        <p:xfrm>
          <a:off x="838200" y="927114"/>
          <a:ext cx="10601706" cy="5925171"/>
        </p:xfrm>
        <a:graphic>
          <a:graphicData uri="http://schemas.openxmlformats.org/drawingml/2006/table">
            <a:tbl>
              <a:tblPr/>
              <a:tblGrid>
                <a:gridCol w="2073021"/>
                <a:gridCol w="8528685"/>
              </a:tblGrid>
              <a:tr h="24472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Číslo</a:t>
                      </a:r>
                      <a:r>
                        <a:rPr lang="cs-CZ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projektu</a:t>
                      </a:r>
                      <a:endParaRPr lang="zh-CN" altLang="en-US" sz="1200" dirty="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mpd="sng">
                      <a:solidFill>
                        <a:srgbClr val="000000"/>
                      </a:solidFill>
                      <a:prstDash val="soli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mpd="sng">
                      <a:solidFill>
                        <a:srgbClr val="000000"/>
                      </a:solidFill>
                      <a:prstDash val="soli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CZ.1.07/1.5.00/34.0565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mpd="sng">
                      <a:solidFill>
                        <a:srgbClr val="000000"/>
                      </a:solidFill>
                      <a:prstDash val="soli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728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Číslo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materiálu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VY_32_INOVACE_84_FARMING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1484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Název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školy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Masarykova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střední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škola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zemědělská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Vyšší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odborná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škola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Opava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příspěvková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organizace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72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Autor</a:t>
                      </a:r>
                      <a:endParaRPr lang="zh-CN" altLang="en-US" sz="1202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Mgr.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Kateřina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Slaninová</a:t>
                      </a:r>
                      <a:endParaRPr lang="zh-CN" altLang="en-US" sz="1202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855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Průřezové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téma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ČLOVĚK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SVĚT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PRÁCE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72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Tématický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celek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Anglický</a:t>
                      </a:r>
                      <a:r>
                        <a:rPr lang="cs-CZ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jazyk</a:t>
                      </a:r>
                      <a:r>
                        <a:rPr lang="cs-CZ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–</a:t>
                      </a:r>
                      <a:r>
                        <a:rPr lang="cs-CZ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ANGLICKÉ</a:t>
                      </a:r>
                      <a:r>
                        <a:rPr lang="cs-CZ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REÁLIE</a:t>
                      </a:r>
                      <a:endParaRPr lang="zh-CN" altLang="en-US" sz="1200" dirty="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72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Ročník</a:t>
                      </a:r>
                      <a:endParaRPr lang="zh-CN" altLang="en-US" sz="1202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3.-4.</a:t>
                      </a:r>
                      <a:endParaRPr lang="zh-CN" altLang="en-US" sz="1202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4728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Datum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tvorby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04.02.2013</a:t>
                      </a:r>
                      <a:endParaRPr lang="zh-CN" altLang="en-US" sz="1200" dirty="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Datum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místo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ověření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cs-CZ" altLang="zh-CN" sz="1200" kern="1200" dirty="0" smtClean="0">
                          <a:solidFill>
                            <a:srgbClr val="9A5315"/>
                          </a:solidFill>
                          <a:latin typeface="Calibri" pitchFamily="18" charset="0"/>
                          <a:ea typeface="+mn-ea"/>
                          <a:cs typeface="Calibri" pitchFamily="18" charset="0"/>
                        </a:rPr>
                        <a:t>27. 02. 2014, 4.A</a:t>
                      </a:r>
                      <a:endParaRPr kumimoji="0" lang="zh-CN" altLang="en-US" sz="1200" kern="1200" dirty="0">
                        <a:solidFill>
                          <a:srgbClr val="9A5315"/>
                        </a:solidFill>
                        <a:latin typeface="Calibri" pitchFamily="18" charset="0"/>
                        <a:ea typeface="+mn-ea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Druh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učebního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materiálu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PPTPREZENTACE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16532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Anotace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prezentuje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základní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rozšířenou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zásobu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téma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farmaření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Zabývá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pracemi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farmáře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jeho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denním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životem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typy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farem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vytvořena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velmi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názornou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formou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vložena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jsou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videa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téma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farmaření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otázkami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porozumění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mluvenému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pochopení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práce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farmáře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Další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částí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jsou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otázky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k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biologickému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farmaření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představení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rozdílu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mezi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běžnou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biofarmou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5237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Klíčová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slova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Farmaření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farming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091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Metodický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pokyn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Prezentace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je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určena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do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jedné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až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dvou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vyučovacích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hodin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podle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toho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do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jaké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míry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využijí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interaktivní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videa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prezentaci</a:t>
                      </a:r>
                      <a:r>
                        <a:rPr lang="cs-CZ" altLang="zh-CN" sz="1202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jsou</a:t>
                      </a:r>
                      <a:endParaRPr lang="zh-CN" altLang="en-US" sz="1202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Uvedena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nová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slovíčka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která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vyučující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může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zpracovat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různou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formou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Doporučujeme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práci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slovníkem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nechat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žáky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definovat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Jednotlivá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anglicky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Zkoušet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vysvětlit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významy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Slovní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zásoba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může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rozšířit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na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domácí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zvířata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druhy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obilí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Doporučujeme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Rozhodně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pracovat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videi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,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to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oživí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studenti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více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pochopí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err="1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porozumí</a:t>
                      </a:r>
                      <a:r>
                        <a:rPr lang="en-US" altLang="zh-CN" sz="1200" smtClean="0">
                          <a:solidFill>
                            <a:srgbClr val="9A5315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smtClean="0">
                        <a:solidFill>
                          <a:srgbClr val="9A5315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0919"/>
            <a:ext cx="9448800" cy="902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204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7300" y="190500"/>
            <a:ext cx="7493000" cy="11684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356100" y="2501900"/>
            <a:ext cx="29083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400"/>
              </a:lnSpc>
              <a:tabLst/>
            </a:pPr>
            <a:r>
              <a:rPr lang="en-US" altLang="zh-CN" sz="54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Farming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2057400"/>
            <a:ext cx="4762500" cy="29718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787400"/>
            <a:ext cx="4330700" cy="711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Life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in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the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country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155700" y="1689100"/>
            <a:ext cx="19685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Rural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area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155700" y="2324100"/>
            <a:ext cx="2298700" cy="166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2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Remote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area</a:t>
            </a:r>
          </a:p>
          <a:p>
            <a:pPr>
              <a:lnSpc>
                <a:spcPts val="46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Village</a:t>
            </a:r>
          </a:p>
          <a:p>
            <a:pPr>
              <a:lnSpc>
                <a:spcPts val="46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Woods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155700" y="4064000"/>
            <a:ext cx="15240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Cottage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155700" y="4660900"/>
            <a:ext cx="21082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countryside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787400"/>
            <a:ext cx="8851900" cy="711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Working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in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the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country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–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farming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life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6299200" y="1765300"/>
            <a:ext cx="43942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2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There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are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6DC025"/>
                </a:solidFill>
                <a:latin typeface="Segoe Print" pitchFamily="18" charset="0"/>
                <a:cs typeface="Segoe Print" pitchFamily="18" charset="0"/>
              </a:rPr>
              <a:t>different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6DC025"/>
                </a:solidFill>
                <a:latin typeface="Segoe Print" pitchFamily="18" charset="0"/>
                <a:cs typeface="Segoe Print" pitchFamily="18" charset="0"/>
              </a:rPr>
              <a:t>jobs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in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6642100" y="2095500"/>
            <a:ext cx="17653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each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season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6299200" y="3213100"/>
            <a:ext cx="33528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FF0000"/>
                </a:solidFill>
                <a:latin typeface="Segoe Print" pitchFamily="18" charset="0"/>
                <a:cs typeface="Segoe Print" pitchFamily="18" charset="0"/>
              </a:rPr>
              <a:t>Answer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FF0000"/>
                </a:solidFill>
                <a:latin typeface="Segoe Print" pitchFamily="18" charset="0"/>
                <a:cs typeface="Segoe Print" pitchFamily="18" charset="0"/>
              </a:rPr>
              <a:t>the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FF0000"/>
                </a:solidFill>
                <a:latin typeface="Segoe Print" pitchFamily="18" charset="0"/>
                <a:cs typeface="Segoe Print" pitchFamily="18" charset="0"/>
              </a:rPr>
              <a:t>questions: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6299200" y="3771900"/>
            <a:ext cx="40005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What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does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farmer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do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in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642100" y="4102100"/>
            <a:ext cx="31369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/>
            </a:pP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spring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and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autumn?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6299200" y="4673600"/>
            <a:ext cx="4114800" cy="1130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>
                <a:tab pos="342900" algn="l"/>
              </a:tabLst>
            </a:pP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Can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you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describe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the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daily</a:t>
            </a:r>
          </a:p>
          <a:p>
            <a:pPr>
              <a:lnSpc>
                <a:spcPts val="2500"/>
              </a:lnSpc>
              <a:tabLst>
                <a:tab pos="342900" algn="l"/>
              </a:tabLst>
            </a:pPr>
            <a:r>
              <a:rPr lang="en-US" altLang="zh-CN" smtClean="0"/>
              <a:t>	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routine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of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farmer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who</a:t>
            </a:r>
          </a:p>
          <a:p>
            <a:pPr>
              <a:lnSpc>
                <a:spcPts val="2500"/>
              </a:lnSpc>
              <a:tabLst>
                <a:tab pos="342900" algn="l"/>
              </a:tabLst>
            </a:pPr>
            <a:r>
              <a:rPr lang="en-US" altLang="zh-CN" smtClean="0"/>
              <a:t>	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owns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an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own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farm?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6449567" y="1825802"/>
            <a:ext cx="2093722" cy="1256233"/>
          </a:xfrm>
          <a:custGeom>
            <a:avLst/>
            <a:gdLst>
              <a:gd name="connsiteX0" fmla="*/ 0 w 2093722"/>
              <a:gd name="connsiteY0" fmla="*/ 1256233 h 1256233"/>
              <a:gd name="connsiteX1" fmla="*/ 2093722 w 2093722"/>
              <a:gd name="connsiteY1" fmla="*/ 1256233 h 1256233"/>
              <a:gd name="connsiteX2" fmla="*/ 2093722 w 2093722"/>
              <a:gd name="connsiteY2" fmla="*/ 0 h 1256233"/>
              <a:gd name="connsiteX3" fmla="*/ 0 w 2093722"/>
              <a:gd name="connsiteY3" fmla="*/ 0 h 1256233"/>
              <a:gd name="connsiteX4" fmla="*/ 0 w 2093722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2" h="1256233">
                <a:moveTo>
                  <a:pt x="0" y="1256233"/>
                </a:moveTo>
                <a:lnTo>
                  <a:pt x="2093722" y="1256233"/>
                </a:lnTo>
                <a:lnTo>
                  <a:pt x="2093722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8BBEF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6443217" y="1819452"/>
            <a:ext cx="2106422" cy="1268933"/>
          </a:xfrm>
          <a:custGeom>
            <a:avLst/>
            <a:gdLst>
              <a:gd name="connsiteX0" fmla="*/ 6350 w 2106422"/>
              <a:gd name="connsiteY0" fmla="*/ 1262583 h 1268933"/>
              <a:gd name="connsiteX1" fmla="*/ 2100072 w 2106422"/>
              <a:gd name="connsiteY1" fmla="*/ 1262583 h 1268933"/>
              <a:gd name="connsiteX2" fmla="*/ 2100072 w 2106422"/>
              <a:gd name="connsiteY2" fmla="*/ 6350 h 1268933"/>
              <a:gd name="connsiteX3" fmla="*/ 6350 w 2106422"/>
              <a:gd name="connsiteY3" fmla="*/ 6350 h 1268933"/>
              <a:gd name="connsiteX4" fmla="*/ 6350 w 2106422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2" h="1268933">
                <a:moveTo>
                  <a:pt x="6350" y="1262583"/>
                </a:moveTo>
                <a:lnTo>
                  <a:pt x="2100072" y="1262583"/>
                </a:lnTo>
                <a:lnTo>
                  <a:pt x="2100072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8752585" y="1825802"/>
            <a:ext cx="2093721" cy="1256233"/>
          </a:xfrm>
          <a:custGeom>
            <a:avLst/>
            <a:gdLst>
              <a:gd name="connsiteX0" fmla="*/ 0 w 2093721"/>
              <a:gd name="connsiteY0" fmla="*/ 1256233 h 1256233"/>
              <a:gd name="connsiteX1" fmla="*/ 2093721 w 2093721"/>
              <a:gd name="connsiteY1" fmla="*/ 1256233 h 1256233"/>
              <a:gd name="connsiteX2" fmla="*/ 2093721 w 2093721"/>
              <a:gd name="connsiteY2" fmla="*/ 0 h 1256233"/>
              <a:gd name="connsiteX3" fmla="*/ 0 w 2093721"/>
              <a:gd name="connsiteY3" fmla="*/ 0 h 1256233"/>
              <a:gd name="connsiteX4" fmla="*/ 0 w 2093721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1" h="1256233">
                <a:moveTo>
                  <a:pt x="0" y="1256233"/>
                </a:moveTo>
                <a:lnTo>
                  <a:pt x="2093721" y="1256233"/>
                </a:lnTo>
                <a:lnTo>
                  <a:pt x="2093721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6DC02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8746235" y="1819452"/>
            <a:ext cx="2106421" cy="1268933"/>
          </a:xfrm>
          <a:custGeom>
            <a:avLst/>
            <a:gdLst>
              <a:gd name="connsiteX0" fmla="*/ 6350 w 2106421"/>
              <a:gd name="connsiteY0" fmla="*/ 1262583 h 1268933"/>
              <a:gd name="connsiteX1" fmla="*/ 2100071 w 2106421"/>
              <a:gd name="connsiteY1" fmla="*/ 1262583 h 1268933"/>
              <a:gd name="connsiteX2" fmla="*/ 2100071 w 2106421"/>
              <a:gd name="connsiteY2" fmla="*/ 6350 h 1268933"/>
              <a:gd name="connsiteX3" fmla="*/ 6350 w 2106421"/>
              <a:gd name="connsiteY3" fmla="*/ 6350 h 1268933"/>
              <a:gd name="connsiteX4" fmla="*/ 6350 w 2106421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1" h="1268933">
                <a:moveTo>
                  <a:pt x="6350" y="1262583"/>
                </a:moveTo>
                <a:lnTo>
                  <a:pt x="2100071" y="1262583"/>
                </a:lnTo>
                <a:lnTo>
                  <a:pt x="2100071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6449567" y="3291382"/>
            <a:ext cx="2093722" cy="1256233"/>
          </a:xfrm>
          <a:custGeom>
            <a:avLst/>
            <a:gdLst>
              <a:gd name="connsiteX0" fmla="*/ 0 w 2093722"/>
              <a:gd name="connsiteY0" fmla="*/ 1256233 h 1256233"/>
              <a:gd name="connsiteX1" fmla="*/ 2093722 w 2093722"/>
              <a:gd name="connsiteY1" fmla="*/ 1256233 h 1256233"/>
              <a:gd name="connsiteX2" fmla="*/ 2093722 w 2093722"/>
              <a:gd name="connsiteY2" fmla="*/ 0 h 1256233"/>
              <a:gd name="connsiteX3" fmla="*/ 0 w 2093722"/>
              <a:gd name="connsiteY3" fmla="*/ 0 h 1256233"/>
              <a:gd name="connsiteX4" fmla="*/ 0 w 2093722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2" h="1256233">
                <a:moveTo>
                  <a:pt x="0" y="1256233"/>
                </a:moveTo>
                <a:lnTo>
                  <a:pt x="2093722" y="1256233"/>
                </a:lnTo>
                <a:lnTo>
                  <a:pt x="2093722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9A531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6443217" y="3285032"/>
            <a:ext cx="2106422" cy="1268933"/>
          </a:xfrm>
          <a:custGeom>
            <a:avLst/>
            <a:gdLst>
              <a:gd name="connsiteX0" fmla="*/ 6350 w 2106422"/>
              <a:gd name="connsiteY0" fmla="*/ 1262583 h 1268933"/>
              <a:gd name="connsiteX1" fmla="*/ 2100072 w 2106422"/>
              <a:gd name="connsiteY1" fmla="*/ 1262583 h 1268933"/>
              <a:gd name="connsiteX2" fmla="*/ 2100072 w 2106422"/>
              <a:gd name="connsiteY2" fmla="*/ 6350 h 1268933"/>
              <a:gd name="connsiteX3" fmla="*/ 6350 w 2106422"/>
              <a:gd name="connsiteY3" fmla="*/ 6350 h 1268933"/>
              <a:gd name="connsiteX4" fmla="*/ 6350 w 2106422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2" h="1268933">
                <a:moveTo>
                  <a:pt x="6350" y="1262583"/>
                </a:moveTo>
                <a:lnTo>
                  <a:pt x="2100072" y="1262583"/>
                </a:lnTo>
                <a:lnTo>
                  <a:pt x="2100072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8752585" y="3291382"/>
            <a:ext cx="2093721" cy="1256233"/>
          </a:xfrm>
          <a:custGeom>
            <a:avLst/>
            <a:gdLst>
              <a:gd name="connsiteX0" fmla="*/ 0 w 2093721"/>
              <a:gd name="connsiteY0" fmla="*/ 1256233 h 1256233"/>
              <a:gd name="connsiteX1" fmla="*/ 2093721 w 2093721"/>
              <a:gd name="connsiteY1" fmla="*/ 1256233 h 1256233"/>
              <a:gd name="connsiteX2" fmla="*/ 2093721 w 2093721"/>
              <a:gd name="connsiteY2" fmla="*/ 0 h 1256233"/>
              <a:gd name="connsiteX3" fmla="*/ 0 w 2093721"/>
              <a:gd name="connsiteY3" fmla="*/ 0 h 1256233"/>
              <a:gd name="connsiteX4" fmla="*/ 0 w 2093721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1" h="1256233">
                <a:moveTo>
                  <a:pt x="0" y="1256233"/>
                </a:moveTo>
                <a:lnTo>
                  <a:pt x="2093721" y="1256233"/>
                </a:lnTo>
                <a:lnTo>
                  <a:pt x="2093721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F1471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8746235" y="3285032"/>
            <a:ext cx="2106421" cy="1268933"/>
          </a:xfrm>
          <a:custGeom>
            <a:avLst/>
            <a:gdLst>
              <a:gd name="connsiteX0" fmla="*/ 6350 w 2106421"/>
              <a:gd name="connsiteY0" fmla="*/ 1262583 h 1268933"/>
              <a:gd name="connsiteX1" fmla="*/ 2100071 w 2106421"/>
              <a:gd name="connsiteY1" fmla="*/ 1262583 h 1268933"/>
              <a:gd name="connsiteX2" fmla="*/ 2100071 w 2106421"/>
              <a:gd name="connsiteY2" fmla="*/ 6350 h 1268933"/>
              <a:gd name="connsiteX3" fmla="*/ 6350 w 2106421"/>
              <a:gd name="connsiteY3" fmla="*/ 6350 h 1268933"/>
              <a:gd name="connsiteX4" fmla="*/ 6350 w 2106421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1" h="1268933">
                <a:moveTo>
                  <a:pt x="6350" y="1262583"/>
                </a:moveTo>
                <a:lnTo>
                  <a:pt x="2100071" y="1262583"/>
                </a:lnTo>
                <a:lnTo>
                  <a:pt x="2100071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6449567" y="4757013"/>
            <a:ext cx="2093722" cy="1256233"/>
          </a:xfrm>
          <a:custGeom>
            <a:avLst/>
            <a:gdLst>
              <a:gd name="connsiteX0" fmla="*/ 0 w 2093722"/>
              <a:gd name="connsiteY0" fmla="*/ 1256233 h 1256233"/>
              <a:gd name="connsiteX1" fmla="*/ 2093722 w 2093722"/>
              <a:gd name="connsiteY1" fmla="*/ 1256233 h 1256233"/>
              <a:gd name="connsiteX2" fmla="*/ 2093722 w 2093722"/>
              <a:gd name="connsiteY2" fmla="*/ 0 h 1256233"/>
              <a:gd name="connsiteX3" fmla="*/ 0 w 2093722"/>
              <a:gd name="connsiteY3" fmla="*/ 0 h 1256233"/>
              <a:gd name="connsiteX4" fmla="*/ 0 w 2093722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2" h="1256233">
                <a:moveTo>
                  <a:pt x="0" y="1256233"/>
                </a:moveTo>
                <a:lnTo>
                  <a:pt x="2093722" y="1256233"/>
                </a:lnTo>
                <a:lnTo>
                  <a:pt x="2093722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DA6FE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3"/>
          <p:cNvSpPr/>
          <p:nvPr/>
        </p:nvSpPr>
        <p:spPr>
          <a:xfrm>
            <a:off x="6443217" y="4750663"/>
            <a:ext cx="2106422" cy="1268933"/>
          </a:xfrm>
          <a:custGeom>
            <a:avLst/>
            <a:gdLst>
              <a:gd name="connsiteX0" fmla="*/ 6350 w 2106422"/>
              <a:gd name="connsiteY0" fmla="*/ 1262583 h 1268933"/>
              <a:gd name="connsiteX1" fmla="*/ 2100072 w 2106422"/>
              <a:gd name="connsiteY1" fmla="*/ 1262583 h 1268933"/>
              <a:gd name="connsiteX2" fmla="*/ 2100072 w 2106422"/>
              <a:gd name="connsiteY2" fmla="*/ 6350 h 1268933"/>
              <a:gd name="connsiteX3" fmla="*/ 6350 w 2106422"/>
              <a:gd name="connsiteY3" fmla="*/ 6350 h 1268933"/>
              <a:gd name="connsiteX4" fmla="*/ 6350 w 2106422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2" h="1268933">
                <a:moveTo>
                  <a:pt x="6350" y="1262583"/>
                </a:moveTo>
                <a:lnTo>
                  <a:pt x="2100072" y="1262583"/>
                </a:lnTo>
                <a:lnTo>
                  <a:pt x="2100072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3"/>
          <p:cNvSpPr/>
          <p:nvPr/>
        </p:nvSpPr>
        <p:spPr>
          <a:xfrm>
            <a:off x="8752585" y="4757013"/>
            <a:ext cx="2093721" cy="1256233"/>
          </a:xfrm>
          <a:custGeom>
            <a:avLst/>
            <a:gdLst>
              <a:gd name="connsiteX0" fmla="*/ 0 w 2093721"/>
              <a:gd name="connsiteY0" fmla="*/ 1256233 h 1256233"/>
              <a:gd name="connsiteX1" fmla="*/ 2093721 w 2093721"/>
              <a:gd name="connsiteY1" fmla="*/ 1256233 h 1256233"/>
              <a:gd name="connsiteX2" fmla="*/ 2093721 w 2093721"/>
              <a:gd name="connsiteY2" fmla="*/ 0 h 1256233"/>
              <a:gd name="connsiteX3" fmla="*/ 0 w 2093721"/>
              <a:gd name="connsiteY3" fmla="*/ 0 h 1256233"/>
              <a:gd name="connsiteX4" fmla="*/ 0 w 2093721"/>
              <a:gd name="connsiteY4" fmla="*/ 1256233 h 12562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93721" h="1256233">
                <a:moveTo>
                  <a:pt x="0" y="1256233"/>
                </a:moveTo>
                <a:lnTo>
                  <a:pt x="2093721" y="1256233"/>
                </a:lnTo>
                <a:lnTo>
                  <a:pt x="2093721" y="0"/>
                </a:lnTo>
                <a:lnTo>
                  <a:pt x="0" y="0"/>
                </a:lnTo>
                <a:lnTo>
                  <a:pt x="0" y="1256233"/>
                </a:lnTo>
              </a:path>
            </a:pathLst>
          </a:custGeom>
          <a:solidFill>
            <a:srgbClr val="8BBEF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3"/>
          <p:cNvSpPr/>
          <p:nvPr/>
        </p:nvSpPr>
        <p:spPr>
          <a:xfrm>
            <a:off x="8746235" y="4750663"/>
            <a:ext cx="2106421" cy="1268933"/>
          </a:xfrm>
          <a:custGeom>
            <a:avLst/>
            <a:gdLst>
              <a:gd name="connsiteX0" fmla="*/ 6350 w 2106421"/>
              <a:gd name="connsiteY0" fmla="*/ 1262583 h 1268933"/>
              <a:gd name="connsiteX1" fmla="*/ 2100071 w 2106421"/>
              <a:gd name="connsiteY1" fmla="*/ 1262583 h 1268933"/>
              <a:gd name="connsiteX2" fmla="*/ 2100071 w 2106421"/>
              <a:gd name="connsiteY2" fmla="*/ 6350 h 1268933"/>
              <a:gd name="connsiteX3" fmla="*/ 6350 w 2106421"/>
              <a:gd name="connsiteY3" fmla="*/ 6350 h 1268933"/>
              <a:gd name="connsiteX4" fmla="*/ 6350 w 2106421"/>
              <a:gd name="connsiteY4" fmla="*/ 1262583 h 126893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106421" h="1268933">
                <a:moveTo>
                  <a:pt x="6350" y="1262583"/>
                </a:moveTo>
                <a:lnTo>
                  <a:pt x="2100071" y="1262583"/>
                </a:lnTo>
                <a:lnTo>
                  <a:pt x="2100071" y="6350"/>
                </a:lnTo>
                <a:lnTo>
                  <a:pt x="6350" y="6350"/>
                </a:lnTo>
                <a:lnTo>
                  <a:pt x="6350" y="126258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43000" y="749300"/>
            <a:ext cx="3111500" cy="711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Farmer´s</a:t>
            </a:r>
            <a:r>
              <a:rPr lang="en-US" altLang="zh-CN" sz="36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602" smtClean="0">
                <a:solidFill>
                  <a:srgbClr val="4D290B"/>
                </a:solidFill>
                <a:latin typeface="Segoe Print" pitchFamily="18" charset="0"/>
                <a:cs typeface="Segoe Print" pitchFamily="18" charset="0"/>
              </a:rPr>
              <a:t>jobs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55700" y="1828800"/>
            <a:ext cx="4749800" cy="2159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700"/>
              </a:lnSpc>
              <a:tabLst>
                <a:tab pos="342900" algn="l"/>
              </a:tabLst>
            </a:pPr>
            <a:r>
              <a:rPr lang="en-US" altLang="zh-CN" sz="2402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What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jobs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must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a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farmer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do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smtClean="0"/>
              <a:t>	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first?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Put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the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jobs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into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the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smtClean="0"/>
              <a:t>	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right</a:t>
            </a:r>
            <a:r>
              <a:rPr lang="en-US" altLang="zh-CN" sz="2402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2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order.</a:t>
            </a:r>
          </a:p>
          <a:p>
            <a:pPr>
              <a:lnSpc>
                <a:spcPts val="4600"/>
              </a:lnSpc>
              <a:tabLst>
                <a:tab pos="342900" algn="l"/>
              </a:tabLst>
            </a:pPr>
            <a:r>
              <a:rPr lang="en-US" altLang="zh-CN" sz="2400" smtClean="0">
                <a:solidFill>
                  <a:srgbClr val="9A5315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Describe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what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each</a:t>
            </a:r>
            <a:r>
              <a:rPr lang="en-US" altLang="zh-CN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job</a:t>
            </a:r>
          </a:p>
          <a:p>
            <a:pPr>
              <a:lnSpc>
                <a:spcPts val="2800"/>
              </a:lnSpc>
              <a:tabLst>
                <a:tab pos="342900" algn="l"/>
              </a:tabLst>
            </a:pPr>
            <a:r>
              <a:rPr lang="en-US" altLang="zh-CN" smtClean="0"/>
              <a:t>	</a:t>
            </a:r>
            <a:r>
              <a:rPr lang="en-US" altLang="zh-CN" sz="2400" smtClean="0">
                <a:solidFill>
                  <a:srgbClr val="9A5315"/>
                </a:solidFill>
                <a:latin typeface="Segoe Print" pitchFamily="18" charset="0"/>
                <a:cs typeface="Segoe Print" pitchFamily="18" charset="0"/>
              </a:rPr>
              <a:t>means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6591300" y="2146300"/>
            <a:ext cx="1549400" cy="3657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7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plough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65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seed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65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water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8890000" y="2146300"/>
            <a:ext cx="1752600" cy="3657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7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harvest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65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fertilize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6500"/>
              </a:lnSpc>
              <a:tabLst/>
            </a:pPr>
            <a:r>
              <a:rPr lang="en-US" altLang="zh-CN" sz="3698" smtClean="0">
                <a:solidFill>
                  <a:srgbClr val="FFFFFF"/>
                </a:solidFill>
                <a:latin typeface="Segoe Print" pitchFamily="18" charset="0"/>
                <a:cs typeface="Segoe Print" pitchFamily="18" charset="0"/>
              </a:rPr>
              <a:t>grow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en-US" smtClean="0"/>
              <a:t>Daily life of a farmer on a dairy farm </a:t>
            </a:r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14525" y="1982015"/>
            <a:ext cx="4876800" cy="374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smtClean="0"/>
          </a:p>
          <a:p>
            <a:pPr>
              <a:buNone/>
            </a:pPr>
            <a:r>
              <a:rPr lang="cs-CZ" err="1" smtClean="0"/>
              <a:t>Watch</a:t>
            </a:r>
            <a:r>
              <a:rPr lang="cs-CZ" smtClean="0"/>
              <a:t> </a:t>
            </a:r>
            <a:r>
              <a:rPr lang="cs-CZ" err="1" smtClean="0"/>
              <a:t>the</a:t>
            </a:r>
            <a:r>
              <a:rPr lang="cs-CZ" smtClean="0"/>
              <a:t> video </a:t>
            </a:r>
          </a:p>
          <a:p>
            <a:r>
              <a:rPr lang="cs-CZ" smtClean="0">
                <a:hlinkClick r:id="rId3"/>
              </a:rPr>
              <a:t>http://www.</a:t>
            </a:r>
            <a:r>
              <a:rPr lang="cs-CZ" err="1" smtClean="0">
                <a:hlinkClick r:id="rId3"/>
              </a:rPr>
              <a:t>youtube.com</a:t>
            </a:r>
            <a:r>
              <a:rPr lang="cs-CZ" smtClean="0">
                <a:hlinkClick r:id="rId3"/>
              </a:rPr>
              <a:t>/</a:t>
            </a:r>
            <a:r>
              <a:rPr lang="cs-CZ" err="1" smtClean="0">
                <a:hlinkClick r:id="rId3"/>
              </a:rPr>
              <a:t>watch</a:t>
            </a:r>
            <a:r>
              <a:rPr lang="cs-CZ" smtClean="0">
                <a:hlinkClick r:id="rId3"/>
              </a:rPr>
              <a:t>?v=JwX954Xp8L4</a:t>
            </a:r>
            <a:r>
              <a:rPr lang="cs-CZ" smtClean="0"/>
              <a:t> </a:t>
            </a:r>
          </a:p>
          <a:p>
            <a:pPr>
              <a:buNone/>
            </a:pPr>
            <a:r>
              <a:rPr lang="en-US" smtClean="0"/>
              <a:t>and answer the following questions: </a:t>
            </a:r>
          </a:p>
          <a:p>
            <a:r>
              <a:rPr lang="en-US" smtClean="0"/>
              <a:t>How many jobs can you see in the video? </a:t>
            </a:r>
          </a:p>
          <a:p>
            <a:r>
              <a:rPr lang="en-US" smtClean="0"/>
              <a:t>Can you name some of the jobs </a:t>
            </a:r>
            <a:r>
              <a:rPr lang="en-US" err="1" smtClean="0"/>
              <a:t>tha</a:t>
            </a:r>
            <a:r>
              <a:rPr lang="en-US" smtClean="0"/>
              <a:t> farmer does? </a:t>
            </a:r>
          </a:p>
          <a:p>
            <a:r>
              <a:rPr lang="en-US" smtClean="0"/>
              <a:t>What machinery do you see there? 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 </a:t>
            </a:r>
            <a:r>
              <a:rPr lang="cs-CZ" err="1" smtClean="0"/>
              <a:t>Farm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err="1" smtClean="0"/>
              <a:t>Dairy</a:t>
            </a:r>
            <a:r>
              <a:rPr lang="cs-CZ" smtClean="0"/>
              <a:t> </a:t>
            </a:r>
            <a:r>
              <a:rPr lang="cs-CZ" err="1" smtClean="0"/>
              <a:t>farm</a:t>
            </a:r>
            <a:r>
              <a:rPr lang="cs-CZ" smtClean="0"/>
              <a:t> </a:t>
            </a:r>
          </a:p>
          <a:p>
            <a:pPr>
              <a:buNone/>
            </a:pPr>
            <a:r>
              <a:rPr lang="cs-CZ" b="1" err="1" smtClean="0"/>
              <a:t>Vocabulary</a:t>
            </a:r>
            <a:r>
              <a:rPr lang="cs-CZ" b="1" smtClean="0"/>
              <a:t> </a:t>
            </a:r>
            <a:r>
              <a:rPr lang="cs-CZ" b="1" err="1" smtClean="0"/>
              <a:t>around</a:t>
            </a:r>
            <a:r>
              <a:rPr lang="cs-CZ" b="1" smtClean="0"/>
              <a:t> </a:t>
            </a:r>
            <a:r>
              <a:rPr lang="cs-CZ" b="1" err="1" smtClean="0"/>
              <a:t>dairy</a:t>
            </a:r>
            <a:r>
              <a:rPr lang="cs-CZ" b="1" smtClean="0"/>
              <a:t> </a:t>
            </a:r>
            <a:r>
              <a:rPr lang="cs-CZ" b="1" err="1" smtClean="0"/>
              <a:t>farm</a:t>
            </a:r>
            <a:r>
              <a:rPr lang="cs-CZ" b="1" smtClean="0"/>
              <a:t> </a:t>
            </a:r>
          </a:p>
          <a:p>
            <a:r>
              <a:rPr lang="cs-CZ" err="1" smtClean="0"/>
              <a:t>Feed</a:t>
            </a:r>
            <a:r>
              <a:rPr lang="cs-CZ" smtClean="0"/>
              <a:t> </a:t>
            </a:r>
            <a:r>
              <a:rPr lang="cs-CZ" err="1" smtClean="0"/>
              <a:t>the</a:t>
            </a:r>
            <a:r>
              <a:rPr lang="cs-CZ" smtClean="0"/>
              <a:t> </a:t>
            </a:r>
            <a:r>
              <a:rPr lang="cs-CZ" err="1" smtClean="0"/>
              <a:t>cow</a:t>
            </a:r>
            <a:r>
              <a:rPr lang="cs-CZ" smtClean="0"/>
              <a:t> </a:t>
            </a:r>
          </a:p>
          <a:p>
            <a:r>
              <a:rPr lang="cs-CZ" err="1" smtClean="0"/>
              <a:t>Spread</a:t>
            </a:r>
            <a:r>
              <a:rPr lang="cs-CZ" smtClean="0"/>
              <a:t> </a:t>
            </a:r>
            <a:r>
              <a:rPr lang="cs-CZ" err="1" smtClean="0"/>
              <a:t>the</a:t>
            </a:r>
            <a:r>
              <a:rPr lang="cs-CZ" smtClean="0"/>
              <a:t> </a:t>
            </a:r>
            <a:r>
              <a:rPr lang="cs-CZ" err="1" smtClean="0"/>
              <a:t>manure</a:t>
            </a:r>
            <a:r>
              <a:rPr lang="cs-CZ" smtClean="0"/>
              <a:t> </a:t>
            </a:r>
          </a:p>
          <a:p>
            <a:r>
              <a:rPr lang="cs-CZ" err="1" smtClean="0"/>
              <a:t>Milk</a:t>
            </a:r>
            <a:r>
              <a:rPr lang="cs-CZ" smtClean="0"/>
              <a:t> </a:t>
            </a:r>
            <a:r>
              <a:rPr lang="cs-CZ" err="1" smtClean="0"/>
              <a:t>the</a:t>
            </a:r>
            <a:r>
              <a:rPr lang="cs-CZ" smtClean="0"/>
              <a:t> </a:t>
            </a:r>
            <a:r>
              <a:rPr lang="cs-CZ" err="1" smtClean="0"/>
              <a:t>cows</a:t>
            </a:r>
            <a:r>
              <a:rPr lang="cs-CZ" smtClean="0"/>
              <a:t> </a:t>
            </a:r>
          </a:p>
          <a:p>
            <a:r>
              <a:rPr lang="en-US" smtClean="0"/>
              <a:t>Take care of the calves </a:t>
            </a:r>
          </a:p>
          <a:p>
            <a:r>
              <a:rPr lang="cs-CZ" err="1" smtClean="0"/>
              <a:t>Pastures</a:t>
            </a:r>
            <a:r>
              <a:rPr lang="cs-CZ" smtClean="0"/>
              <a:t> </a:t>
            </a:r>
          </a:p>
          <a:p>
            <a:r>
              <a:rPr lang="cs-CZ" smtClean="0"/>
              <a:t>fence </a:t>
            </a:r>
          </a:p>
          <a:p>
            <a:pPr>
              <a:buNone/>
            </a:pP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err="1" smtClean="0"/>
              <a:t>Poultry</a:t>
            </a:r>
            <a:r>
              <a:rPr lang="cs-CZ" smtClean="0"/>
              <a:t> </a:t>
            </a:r>
            <a:r>
              <a:rPr lang="cs-CZ" err="1" smtClean="0"/>
              <a:t>farm</a:t>
            </a:r>
            <a:r>
              <a:rPr lang="cs-CZ" smtClean="0"/>
              <a:t> </a:t>
            </a:r>
          </a:p>
          <a:p>
            <a:pPr>
              <a:buNone/>
            </a:pPr>
            <a:endParaRPr lang="cs-CZ" smtClean="0"/>
          </a:p>
          <a:p>
            <a:r>
              <a:rPr lang="cs-CZ" err="1" smtClean="0"/>
              <a:t>Henhouse</a:t>
            </a:r>
            <a:r>
              <a:rPr lang="cs-CZ" smtClean="0"/>
              <a:t> </a:t>
            </a:r>
          </a:p>
          <a:p>
            <a:r>
              <a:rPr lang="cs-CZ" err="1" smtClean="0"/>
              <a:t>Chicks</a:t>
            </a:r>
            <a:r>
              <a:rPr lang="cs-CZ" smtClean="0"/>
              <a:t> </a:t>
            </a:r>
          </a:p>
          <a:p>
            <a:r>
              <a:rPr lang="cs-CZ" err="1" smtClean="0"/>
              <a:t>Cock</a:t>
            </a:r>
            <a:r>
              <a:rPr lang="cs-CZ" smtClean="0"/>
              <a:t> </a:t>
            </a:r>
          </a:p>
          <a:p>
            <a:r>
              <a:rPr lang="cs-CZ" err="1" smtClean="0"/>
              <a:t>Eggs</a:t>
            </a:r>
            <a:r>
              <a:rPr lang="cs-CZ" smtClean="0"/>
              <a:t> </a:t>
            </a:r>
          </a:p>
          <a:p>
            <a:r>
              <a:rPr lang="cs-CZ" err="1" smtClean="0"/>
              <a:t>Lay</a:t>
            </a:r>
            <a:r>
              <a:rPr lang="cs-CZ" smtClean="0"/>
              <a:t> </a:t>
            </a:r>
            <a:r>
              <a:rPr lang="cs-CZ" err="1" smtClean="0"/>
              <a:t>eggs</a:t>
            </a:r>
            <a:r>
              <a:rPr lang="cs-CZ" smtClean="0"/>
              <a:t> </a:t>
            </a:r>
          </a:p>
          <a:p>
            <a:r>
              <a:rPr lang="cs-CZ" err="1" smtClean="0"/>
              <a:t>Laying</a:t>
            </a:r>
            <a:r>
              <a:rPr lang="cs-CZ" smtClean="0"/>
              <a:t> hen 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err="1" smtClean="0"/>
              <a:t>Horse</a:t>
            </a:r>
            <a:r>
              <a:rPr lang="cs-CZ" smtClean="0"/>
              <a:t> </a:t>
            </a:r>
            <a:r>
              <a:rPr lang="cs-CZ" err="1" smtClean="0"/>
              <a:t>farms</a:t>
            </a:r>
            <a:r>
              <a:rPr lang="cs-CZ" smtClean="0"/>
              <a:t> - </a:t>
            </a:r>
            <a:r>
              <a:rPr lang="cs-CZ" err="1" smtClean="0"/>
              <a:t>studs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smtClean="0"/>
          </a:p>
          <a:p>
            <a:r>
              <a:rPr lang="cs-CZ" err="1" smtClean="0"/>
              <a:t>Stallion</a:t>
            </a:r>
            <a:r>
              <a:rPr lang="cs-CZ" smtClean="0"/>
              <a:t> </a:t>
            </a:r>
          </a:p>
          <a:p>
            <a:r>
              <a:rPr lang="cs-CZ" smtClean="0"/>
              <a:t>Mare </a:t>
            </a:r>
          </a:p>
          <a:p>
            <a:r>
              <a:rPr lang="cs-CZ" err="1" smtClean="0"/>
              <a:t>Foal</a:t>
            </a:r>
            <a:r>
              <a:rPr lang="cs-CZ" smtClean="0"/>
              <a:t> </a:t>
            </a:r>
          </a:p>
          <a:p>
            <a:r>
              <a:rPr lang="cs-CZ" err="1" smtClean="0"/>
              <a:t>Breeding</a:t>
            </a:r>
            <a:r>
              <a:rPr lang="cs-CZ" smtClean="0"/>
              <a:t> </a:t>
            </a:r>
          </a:p>
          <a:p>
            <a:r>
              <a:rPr lang="cs-CZ" err="1" smtClean="0"/>
              <a:t>Pedigree</a:t>
            </a:r>
            <a:r>
              <a:rPr lang="cs-CZ" smtClean="0"/>
              <a:t> </a:t>
            </a:r>
          </a:p>
          <a:p>
            <a:r>
              <a:rPr lang="cs-CZ" err="1" smtClean="0"/>
              <a:t>Warmblood</a:t>
            </a:r>
            <a:r>
              <a:rPr lang="cs-CZ" smtClean="0"/>
              <a:t> </a:t>
            </a:r>
          </a:p>
          <a:p>
            <a:r>
              <a:rPr lang="cs-CZ" err="1" smtClean="0"/>
              <a:t>Thoroughbreds</a:t>
            </a:r>
            <a:r>
              <a:rPr lang="cs-CZ" smtClean="0"/>
              <a:t> </a:t>
            </a:r>
          </a:p>
          <a:p>
            <a:r>
              <a:rPr lang="cs-CZ" err="1" smtClean="0"/>
              <a:t>Hay</a:t>
            </a:r>
            <a:r>
              <a:rPr lang="cs-CZ" smtClean="0"/>
              <a:t> </a:t>
            </a:r>
          </a:p>
          <a:p>
            <a:r>
              <a:rPr lang="cs-CZ" err="1" smtClean="0"/>
              <a:t>Oats</a:t>
            </a:r>
            <a:r>
              <a:rPr lang="cs-CZ" smtClean="0"/>
              <a:t>, </a:t>
            </a:r>
            <a:r>
              <a:rPr lang="cs-CZ" err="1" smtClean="0"/>
              <a:t>barley</a:t>
            </a:r>
            <a:r>
              <a:rPr lang="cs-CZ" smtClean="0"/>
              <a:t> </a:t>
            </a:r>
          </a:p>
          <a:p>
            <a:r>
              <a:rPr lang="cs-CZ" err="1" smtClean="0"/>
              <a:t>pellets</a:t>
            </a:r>
            <a:r>
              <a:rPr lang="cs-CZ" smtClean="0"/>
              <a:t> </a:t>
            </a:r>
          </a:p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140575" y="1524000"/>
            <a:ext cx="466407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err="1" smtClean="0"/>
              <a:t>Organic</a:t>
            </a:r>
            <a:r>
              <a:rPr lang="cs-CZ" smtClean="0"/>
              <a:t> </a:t>
            </a:r>
            <a:r>
              <a:rPr lang="cs-CZ" err="1" smtClean="0"/>
              <a:t>farming</a:t>
            </a:r>
            <a:r>
              <a:rPr lang="cs-CZ" smtClean="0"/>
              <a:t>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mtClean="0"/>
              <a:t>A form of agriculture using special techniques, green manure and compost </a:t>
            </a:r>
          </a:p>
          <a:p>
            <a:r>
              <a:rPr lang="en-US" smtClean="0"/>
              <a:t>Special and better treatment of animals </a:t>
            </a:r>
          </a:p>
          <a:p>
            <a:r>
              <a:rPr lang="en-US" smtClean="0"/>
              <a:t>More space for animals, organic feed </a:t>
            </a:r>
          </a:p>
          <a:p>
            <a:r>
              <a:rPr lang="en-US" smtClean="0"/>
              <a:t>Farming in harmony with nature </a:t>
            </a:r>
          </a:p>
          <a:p>
            <a:pPr>
              <a:buNone/>
            </a:pP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err="1" smtClean="0"/>
              <a:t>Watch</a:t>
            </a:r>
            <a:r>
              <a:rPr lang="cs-CZ" smtClean="0"/>
              <a:t> </a:t>
            </a:r>
            <a:r>
              <a:rPr lang="cs-CZ" err="1" smtClean="0"/>
              <a:t>the</a:t>
            </a:r>
            <a:r>
              <a:rPr lang="cs-CZ" smtClean="0"/>
              <a:t> video </a:t>
            </a:r>
          </a:p>
          <a:p>
            <a:r>
              <a:rPr lang="cs-CZ" smtClean="0">
                <a:hlinkClick r:id="rId2"/>
              </a:rPr>
              <a:t>http://www.</a:t>
            </a:r>
            <a:r>
              <a:rPr lang="cs-CZ" err="1" smtClean="0">
                <a:hlinkClick r:id="rId2"/>
              </a:rPr>
              <a:t>youtube.com</a:t>
            </a:r>
            <a:r>
              <a:rPr lang="cs-CZ" smtClean="0">
                <a:hlinkClick r:id="rId2"/>
              </a:rPr>
              <a:t>/</a:t>
            </a:r>
            <a:r>
              <a:rPr lang="cs-CZ" err="1" smtClean="0">
                <a:hlinkClick r:id="rId2"/>
              </a:rPr>
              <a:t>watch</a:t>
            </a:r>
            <a:r>
              <a:rPr lang="cs-CZ" smtClean="0">
                <a:hlinkClick r:id="rId2"/>
              </a:rPr>
              <a:t>?v=8Sm-tXBK6M4</a:t>
            </a:r>
            <a:endParaRPr lang="cs-CZ" smtClean="0"/>
          </a:p>
          <a:p>
            <a:pPr>
              <a:buNone/>
            </a:pPr>
            <a:r>
              <a:rPr lang="cs-CZ" smtClean="0"/>
              <a:t> </a:t>
            </a:r>
          </a:p>
          <a:p>
            <a:r>
              <a:rPr lang="en-US" smtClean="0"/>
              <a:t>What are the farmers forbidden to use? </a:t>
            </a:r>
          </a:p>
          <a:p>
            <a:r>
              <a:rPr lang="en-US" smtClean="0"/>
              <a:t>What is your opinion on organic farming? 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err="1" smtClean="0"/>
              <a:t>Sources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/>
              <a:t>MS Office </a:t>
            </a:r>
            <a:r>
              <a:rPr lang="cs-CZ" err="1" smtClean="0"/>
              <a:t>Kliparts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</TotalTime>
  <Words>422</Words>
  <Application>Microsoft Office PowerPoint</Application>
  <PresentationFormat>Vlastní</PresentationFormat>
  <Paragraphs>129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Daily life of a farmer on a dairy farm </vt:lpstr>
      <vt:lpstr>A Farm</vt:lpstr>
      <vt:lpstr> Horse farms - studs </vt:lpstr>
      <vt:lpstr> Organic farming 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Katka</dc:creator>
  <cp:lastModifiedBy>Učitel</cp:lastModifiedBy>
  <cp:revision>9</cp:revision>
  <dcterms:created xsi:type="dcterms:W3CDTF">2006-08-16T00:00:00Z</dcterms:created>
  <dcterms:modified xsi:type="dcterms:W3CDTF">2014-02-16T17:17:34Z</dcterms:modified>
</cp:coreProperties>
</file>