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50" y="9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3/21/2014</a:t>
            </a:fld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://www.office.microsoft.com/" TargetMode="Externa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US_national_park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RhPlrgk0-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6304"/>
            <a:ext cx="8814815" cy="2505455"/>
          </a:xfrm>
          <a:custGeom>
            <a:avLst/>
            <a:gdLst>
              <a:gd name="connsiteX0" fmla="*/ 295821 w 8814815"/>
              <a:gd name="connsiteY0" fmla="*/ 0 h 2505455"/>
              <a:gd name="connsiteX1" fmla="*/ 8814815 w 8814815"/>
              <a:gd name="connsiteY1" fmla="*/ 0 h 2505455"/>
              <a:gd name="connsiteX2" fmla="*/ 8814815 w 8814815"/>
              <a:gd name="connsiteY2" fmla="*/ 0 h 2505455"/>
              <a:gd name="connsiteX3" fmla="*/ 8814815 w 8814815"/>
              <a:gd name="connsiteY3" fmla="*/ 2209672 h 2505455"/>
              <a:gd name="connsiteX4" fmla="*/ 8814815 w 8814815"/>
              <a:gd name="connsiteY4" fmla="*/ 2209672 h 2505455"/>
              <a:gd name="connsiteX5" fmla="*/ 8519032 w 8814815"/>
              <a:gd name="connsiteY5" fmla="*/ 2505456 h 2505455"/>
              <a:gd name="connsiteX6" fmla="*/ 8519032 w 8814815"/>
              <a:gd name="connsiteY6" fmla="*/ 2505456 h 2505455"/>
              <a:gd name="connsiteX7" fmla="*/ 8519032 w 8814815"/>
              <a:gd name="connsiteY7" fmla="*/ 2505456 h 2505455"/>
              <a:gd name="connsiteX8" fmla="*/ 0 w 8814815"/>
              <a:gd name="connsiteY8" fmla="*/ 2505456 h 2505455"/>
              <a:gd name="connsiteX9" fmla="*/ 0 w 8814815"/>
              <a:gd name="connsiteY9" fmla="*/ 2505456 h 2505455"/>
              <a:gd name="connsiteX10" fmla="*/ 0 w 8814815"/>
              <a:gd name="connsiteY10" fmla="*/ 295783 h 2505455"/>
              <a:gd name="connsiteX11" fmla="*/ 0 w 8814815"/>
              <a:gd name="connsiteY11" fmla="*/ 295783 h 2505455"/>
              <a:gd name="connsiteX12" fmla="*/ 295821 w 8814815"/>
              <a:gd name="connsiteY12" fmla="*/ 0 h 2505455"/>
              <a:gd name="connsiteX13" fmla="*/ 295821 w 8814815"/>
              <a:gd name="connsiteY13" fmla="*/ 0 h 250545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</a:cxnLst>
            <a:rect l="l" t="t" r="r" b="b"/>
            <a:pathLst>
              <a:path w="8814815" h="2505455">
                <a:moveTo>
                  <a:pt x="295821" y="0"/>
                </a:moveTo>
                <a:lnTo>
                  <a:pt x="8814815" y="0"/>
                </a:lnTo>
                <a:lnTo>
                  <a:pt x="8814815" y="0"/>
                </a:lnTo>
                <a:lnTo>
                  <a:pt x="8814815" y="2209672"/>
                </a:lnTo>
                <a:lnTo>
                  <a:pt x="8814815" y="2209672"/>
                </a:lnTo>
                <a:cubicBezTo>
                  <a:pt x="8814815" y="2372994"/>
                  <a:pt x="8682354" y="2505456"/>
                  <a:pt x="8519032" y="2505456"/>
                </a:cubicBezTo>
                <a:cubicBezTo>
                  <a:pt x="8519032" y="2505456"/>
                  <a:pt x="8519032" y="2505456"/>
                  <a:pt x="8519032" y="2505456"/>
                </a:cubicBezTo>
                <a:lnTo>
                  <a:pt x="8519032" y="2505456"/>
                </a:lnTo>
                <a:lnTo>
                  <a:pt x="0" y="2505456"/>
                </a:lnTo>
                <a:lnTo>
                  <a:pt x="0" y="2505456"/>
                </a:lnTo>
                <a:lnTo>
                  <a:pt x="0" y="295783"/>
                </a:lnTo>
                <a:lnTo>
                  <a:pt x="0" y="295783"/>
                </a:lnTo>
                <a:cubicBezTo>
                  <a:pt x="0" y="132461"/>
                  <a:pt x="132448" y="0"/>
                  <a:pt x="295821" y="0"/>
                </a:cubicBezTo>
                <a:cubicBezTo>
                  <a:pt x="295821" y="0"/>
                  <a:pt x="295821" y="0"/>
                  <a:pt x="295821" y="0"/>
                </a:cubicBez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158242" y="139954"/>
            <a:ext cx="8827515" cy="2518155"/>
          </a:xfrm>
          <a:custGeom>
            <a:avLst/>
            <a:gdLst>
              <a:gd name="connsiteX0" fmla="*/ 302171 w 8827515"/>
              <a:gd name="connsiteY0" fmla="*/ 6350 h 2518155"/>
              <a:gd name="connsiteX1" fmla="*/ 8821165 w 8827515"/>
              <a:gd name="connsiteY1" fmla="*/ 6350 h 2518155"/>
              <a:gd name="connsiteX2" fmla="*/ 8821165 w 8827515"/>
              <a:gd name="connsiteY2" fmla="*/ 6350 h 2518155"/>
              <a:gd name="connsiteX3" fmla="*/ 8821165 w 8827515"/>
              <a:gd name="connsiteY3" fmla="*/ 2216022 h 2518155"/>
              <a:gd name="connsiteX4" fmla="*/ 8821165 w 8827515"/>
              <a:gd name="connsiteY4" fmla="*/ 2216022 h 2518155"/>
              <a:gd name="connsiteX5" fmla="*/ 8525382 w 8827515"/>
              <a:gd name="connsiteY5" fmla="*/ 2511806 h 2518155"/>
              <a:gd name="connsiteX6" fmla="*/ 8525382 w 8827515"/>
              <a:gd name="connsiteY6" fmla="*/ 2511806 h 2518155"/>
              <a:gd name="connsiteX7" fmla="*/ 8525382 w 8827515"/>
              <a:gd name="connsiteY7" fmla="*/ 2511806 h 2518155"/>
              <a:gd name="connsiteX8" fmla="*/ 6350 w 8827515"/>
              <a:gd name="connsiteY8" fmla="*/ 2511806 h 2518155"/>
              <a:gd name="connsiteX9" fmla="*/ 6350 w 8827515"/>
              <a:gd name="connsiteY9" fmla="*/ 2511806 h 2518155"/>
              <a:gd name="connsiteX10" fmla="*/ 6350 w 8827515"/>
              <a:gd name="connsiteY10" fmla="*/ 302133 h 2518155"/>
              <a:gd name="connsiteX11" fmla="*/ 6350 w 8827515"/>
              <a:gd name="connsiteY11" fmla="*/ 302133 h 2518155"/>
              <a:gd name="connsiteX12" fmla="*/ 302171 w 8827515"/>
              <a:gd name="connsiteY12" fmla="*/ 6350 h 2518155"/>
              <a:gd name="connsiteX13" fmla="*/ 302171 w 8827515"/>
              <a:gd name="connsiteY13" fmla="*/ 6350 h 251815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</a:cxnLst>
            <a:rect l="l" t="t" r="r" b="b"/>
            <a:pathLst>
              <a:path w="8827515" h="2518155">
                <a:moveTo>
                  <a:pt x="302171" y="6350"/>
                </a:moveTo>
                <a:lnTo>
                  <a:pt x="8821165" y="6350"/>
                </a:lnTo>
                <a:lnTo>
                  <a:pt x="8821165" y="6350"/>
                </a:lnTo>
                <a:lnTo>
                  <a:pt x="8821165" y="2216022"/>
                </a:lnTo>
                <a:lnTo>
                  <a:pt x="8821165" y="2216022"/>
                </a:lnTo>
                <a:cubicBezTo>
                  <a:pt x="8821165" y="2379344"/>
                  <a:pt x="8688704" y="2511806"/>
                  <a:pt x="8525382" y="2511806"/>
                </a:cubicBezTo>
                <a:cubicBezTo>
                  <a:pt x="8525382" y="2511806"/>
                  <a:pt x="8525382" y="2511806"/>
                  <a:pt x="8525382" y="2511806"/>
                </a:cubicBezTo>
                <a:lnTo>
                  <a:pt x="8525382" y="2511806"/>
                </a:lnTo>
                <a:lnTo>
                  <a:pt x="6350" y="2511806"/>
                </a:lnTo>
                <a:lnTo>
                  <a:pt x="6350" y="2511806"/>
                </a:lnTo>
                <a:lnTo>
                  <a:pt x="6350" y="302133"/>
                </a:lnTo>
                <a:lnTo>
                  <a:pt x="6350" y="302133"/>
                </a:lnTo>
                <a:cubicBezTo>
                  <a:pt x="6350" y="138811"/>
                  <a:pt x="138798" y="6350"/>
                  <a:pt x="302171" y="6350"/>
                </a:cubicBezTo>
                <a:cubicBezTo>
                  <a:pt x="302171" y="6350"/>
                  <a:pt x="302171" y="6350"/>
                  <a:pt x="302171" y="6350"/>
                </a:cubicBez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27000"/>
            <a:ext cx="8890000" cy="25400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95700" y="3556000"/>
            <a:ext cx="1638300" cy="16383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76400" y="5575300"/>
            <a:ext cx="5765800" cy="8255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000"/>
            <a:ext cx="381000" cy="4572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graphicFrame>
        <p:nvGraphicFramePr>
          <p:cNvPr id="6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1909"/>
              </p:ext>
            </p:extLst>
          </p:nvPr>
        </p:nvGraphicFramePr>
        <p:xfrm>
          <a:off x="357537" y="281436"/>
          <a:ext cx="8424988" cy="6205539"/>
        </p:xfrm>
        <a:graphic>
          <a:graphicData uri="http://schemas.openxmlformats.org/drawingml/2006/table">
            <a:tbl>
              <a:tblPr/>
              <a:tblGrid>
                <a:gridCol w="3670363"/>
                <a:gridCol w="4754625"/>
              </a:tblGrid>
              <a:tr h="223774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73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VY_32_INOVACE_92_THEU.S.A.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53467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Vyšší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Opava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Příspěvková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7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202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Mgr.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Kateřina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202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73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ČLOVĚK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SVĚT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KOLEM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NÁS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73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Anglickýjazyk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–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REÁLIE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647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3.-4.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7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17.02.2012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31647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altLang="zh-CN" sz="1200" kern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18.02.2013, 3.A</a:t>
                      </a:r>
                      <a:endParaRPr kumimoji="0" lang="zh-CN" altLang="en-US" sz="1200" kern="1200" dirty="0">
                        <a:solidFill>
                          <a:srgbClr val="FFFFFF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1503933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Šablona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představuje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informace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Spojených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Státech,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nikoli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ale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jen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klasickou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formou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slidů,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ale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zapojením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internetových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odkazů,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jako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endParaRPr lang="zh-CN" altLang="en-US" sz="1202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Seznam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národních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parků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popisy,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tedy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může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vybrat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informace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má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zájem.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krátkém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videu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seznamují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interaktivní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formou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geografií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Spojených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Států.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položeny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otázky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ýkající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USA,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ně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hledají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odpovědi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dalším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interne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-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tovém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odkazu.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Posledním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bodem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potom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grafika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politického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uspořádáním,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názorně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vysvětlí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systém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vlády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40665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Spojené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Státy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Americké,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Amerika,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historie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USA,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politický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systém,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The</a:t>
                      </a:r>
                      <a:endParaRPr lang="zh-CN" altLang="en-US" sz="1202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United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States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of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America,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of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the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USA,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political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systém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1138148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Šablonu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použít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jedné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jako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úvod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tématu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Spojené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Státy.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šabloně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dostatek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odkazů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prostoru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rozšíření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tématu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dvě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202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více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hodin,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zá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leží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vyučujícím,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co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chce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soustředit.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žáky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projít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slidy,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aby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měli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přehled,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zastavitse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základních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dat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americké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historie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geografie,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případně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rozvinout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témata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dle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svého</a:t>
                      </a:r>
                      <a:r>
                        <a:rPr lang="cs-CZ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uvážení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  <a:tr h="223761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Obrázky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: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office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Kliparty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  <a:hlinkClick r:id="rId5"/>
                        </a:rPr>
                        <a:t>www.office.microsoft.com</a:t>
                      </a:r>
                      <a:r>
                        <a:rPr lang="en-US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ostatní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uvedeny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posledním</a:t>
                      </a:r>
                      <a:r>
                        <a:rPr lang="cs-CZ" altLang="zh-CN" sz="1200" dirty="0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FFFFFF"/>
                          </a:solidFill>
                          <a:latin typeface="Calibri" pitchFamily="18" charset="0"/>
                          <a:cs typeface="Calibri" pitchFamily="18" charset="0"/>
                        </a:rPr>
                        <a:t>snímku</a:t>
                      </a:r>
                      <a:endParaRPr lang="zh-CN" altLang="en-US" sz="1200" dirty="0" smtClean="0">
                        <a:solidFill>
                          <a:srgbClr val="FFFFFF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B2B3A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B3A8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7065"/>
            <a:ext cx="441737" cy="437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7065"/>
            <a:ext cx="499990" cy="494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444500"/>
            <a:ext cx="8585200" cy="10287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24100" y="2692400"/>
            <a:ext cx="1295400" cy="12954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1612900"/>
            <a:ext cx="43053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Capital:Washington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D.C.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46100" y="1981200"/>
            <a:ext cx="65151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Largest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cities:NewYork,Los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Angeles,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838200" y="2349500"/>
            <a:ext cx="14605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0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Chicago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46100" y="2717800"/>
            <a:ext cx="41402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Symbols: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flag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2349500" y="4178300"/>
            <a:ext cx="24511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Great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Seal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546100" y="4546600"/>
            <a:ext cx="39370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0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Population:295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million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546100" y="4914900"/>
            <a:ext cx="75819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Land:includes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Alaska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and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Hawai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50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states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444500"/>
            <a:ext cx="8585200" cy="10287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98700" y="1638300"/>
            <a:ext cx="4546600" cy="45466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444500"/>
            <a:ext cx="8585200" cy="10287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1714500"/>
            <a:ext cx="11938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West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841500" y="1714500"/>
            <a:ext cx="48895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Coast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Pacific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Oceans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46100" y="2235200"/>
            <a:ext cx="7429500" cy="1447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>
                <a:tab pos="292100" algn="l"/>
              </a:tabLst>
            </a:pPr>
            <a:r>
              <a:rPr lang="en-US" altLang="zh-CN" dirty="0" smtClean="0"/>
              <a:t>	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influences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climate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moderate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dirty="0" smtClean="0"/>
              <a:t>	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temperatures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Inland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southwest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very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hot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summer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46100" y="4191000"/>
            <a:ext cx="1536700" cy="1447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Alaska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46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Hawaii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2184400" y="4191000"/>
            <a:ext cx="1727200" cy="1447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arctic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46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–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tropical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ranges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394744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Rocky </a:t>
            </a:r>
            <a:r>
              <a:rPr lang="cs-CZ" dirty="0" err="1" smtClean="0"/>
              <a:t>Mountains</a:t>
            </a:r>
            <a:r>
              <a:rPr lang="cs-CZ" dirty="0" smtClean="0"/>
              <a:t> – </a:t>
            </a:r>
            <a:r>
              <a:rPr lang="cs-CZ" dirty="0" err="1" smtClean="0"/>
              <a:t>north</a:t>
            </a:r>
            <a:r>
              <a:rPr lang="cs-CZ" dirty="0" smtClean="0"/>
              <a:t>-</a:t>
            </a:r>
            <a:r>
              <a:rPr lang="cs-CZ" dirty="0" err="1" smtClean="0"/>
              <a:t>west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Appalachian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Sierra Nevada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McKinley</a:t>
            </a:r>
            <a:r>
              <a:rPr lang="cs-CZ" dirty="0" smtClean="0"/>
              <a:t> in </a:t>
            </a:r>
            <a:r>
              <a:rPr lang="cs-CZ" dirty="0" err="1" smtClean="0"/>
              <a:t>Alaska</a:t>
            </a:r>
            <a:r>
              <a:rPr lang="cs-CZ" dirty="0" smtClean="0"/>
              <a:t> 6,194m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2563860"/>
            <a:ext cx="4038600" cy="2690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59 </a:t>
            </a:r>
            <a:r>
              <a:rPr lang="cs-CZ" dirty="0" err="1" smtClean="0"/>
              <a:t>protected</a:t>
            </a:r>
            <a:r>
              <a:rPr lang="cs-CZ" dirty="0" smtClean="0"/>
              <a:t> </a:t>
            </a:r>
            <a:r>
              <a:rPr lang="cs-CZ" dirty="0" err="1" smtClean="0"/>
              <a:t>areas</a:t>
            </a:r>
            <a:r>
              <a:rPr lang="cs-CZ" dirty="0" smtClean="0"/>
              <a:t> </a:t>
            </a:r>
          </a:p>
          <a:p>
            <a:r>
              <a:rPr lang="en-US" dirty="0" smtClean="0"/>
              <a:t>The largest and most famous parks: </a:t>
            </a:r>
          </a:p>
          <a:p>
            <a:r>
              <a:rPr lang="cs-CZ" dirty="0" smtClean="0">
                <a:hlinkClick r:id="rId2"/>
              </a:rPr>
              <a:t>http://en.wikipedia.org/wiki/US_national_parks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Geography</a:t>
            </a:r>
            <a:r>
              <a:rPr lang="cs-CZ" dirty="0" smtClean="0"/>
              <a:t> 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en-US" dirty="0" smtClean="0"/>
              <a:t>Watch the video and write notes: 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?v=9RhPlrgk0-0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Brief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1.Who </a:t>
            </a:r>
            <a:r>
              <a:rPr lang="cs-CZ" dirty="0" err="1" smtClean="0"/>
              <a:t>discovered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en-US" dirty="0" smtClean="0"/>
              <a:t>2.What was the name of the first colony? </a:t>
            </a:r>
          </a:p>
          <a:p>
            <a:pPr>
              <a:buNone/>
            </a:pPr>
            <a:r>
              <a:rPr lang="en-US" dirty="0" smtClean="0"/>
              <a:t>3.What is Thanksgiving and why is it celebrated? </a:t>
            </a:r>
          </a:p>
          <a:p>
            <a:pPr>
              <a:buNone/>
            </a:pPr>
            <a:r>
              <a:rPr lang="en-US" dirty="0" smtClean="0"/>
              <a:t>4.How many colonies fought for Independence? </a:t>
            </a:r>
          </a:p>
          <a:p>
            <a:pPr>
              <a:buNone/>
            </a:pPr>
            <a:r>
              <a:rPr lang="en-US" dirty="0" smtClean="0"/>
              <a:t>5.Who signed the Declaration of Independence? </a:t>
            </a:r>
          </a:p>
          <a:p>
            <a:pPr>
              <a:buNone/>
            </a:pPr>
            <a:r>
              <a:rPr lang="en-US" dirty="0" smtClean="0"/>
              <a:t>6.What was the Boston Tea Party and when? </a:t>
            </a:r>
          </a:p>
          <a:p>
            <a:pPr>
              <a:buNone/>
            </a:pPr>
            <a:r>
              <a:rPr lang="en-US" dirty="0" smtClean="0"/>
              <a:t>7.Who was the first US President?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6202" y="1646238"/>
            <a:ext cx="679159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432" y="1066800"/>
            <a:ext cx="7870767" cy="5523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1)U.S.GOVERNMENT.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i="1" dirty="0" smtClean="0"/>
              <a:t> [online]. [cit. 17.2.2013]. Dostupný na WWW: http://en.wikipedia.org/wiki/File:Great_Seal_of_the_United_States_%28obverse%29.svg </a:t>
            </a:r>
          </a:p>
          <a:p>
            <a:r>
              <a:rPr lang="pl-PL" dirty="0" smtClean="0"/>
              <a:t>2)GORGO. </a:t>
            </a:r>
            <a:r>
              <a:rPr lang="pl-PL" i="1" dirty="0" err="1" smtClean="0"/>
              <a:t>www.wikipedia.org</a:t>
            </a:r>
            <a:r>
              <a:rPr lang="pl-PL" i="1" dirty="0" smtClean="0"/>
              <a:t> [</a:t>
            </a:r>
            <a:r>
              <a:rPr lang="pl-PL" i="1" dirty="0" err="1" smtClean="0"/>
              <a:t>online</a:t>
            </a:r>
            <a:r>
              <a:rPr lang="pl-PL" i="1" dirty="0" smtClean="0"/>
              <a:t>]. [cit. 17.2.2013]. </a:t>
            </a:r>
            <a:r>
              <a:rPr lang="pl-PL" i="1" dirty="0" err="1" smtClean="0"/>
              <a:t>Dostupný</a:t>
            </a:r>
            <a:r>
              <a:rPr lang="pl-PL" i="1" dirty="0" smtClean="0"/>
              <a:t> na WWW: http://en.wikipedia.org/wiki/File:Moraine_Lake_17092005.jpg </a:t>
            </a:r>
          </a:p>
          <a:p>
            <a:r>
              <a:rPr lang="pl-PL" dirty="0" smtClean="0"/>
              <a:t>3)MCPHEE, Nic. </a:t>
            </a:r>
            <a:r>
              <a:rPr lang="pl-PL" i="1" dirty="0" err="1" smtClean="0"/>
              <a:t>www.wikipedia.org</a:t>
            </a:r>
            <a:r>
              <a:rPr lang="pl-PL" i="1" dirty="0" smtClean="0"/>
              <a:t> [</a:t>
            </a:r>
            <a:r>
              <a:rPr lang="pl-PL" i="1" dirty="0" err="1" smtClean="0"/>
              <a:t>online</a:t>
            </a:r>
            <a:r>
              <a:rPr lang="pl-PL" i="1" dirty="0" smtClean="0"/>
              <a:t>]. [cit. 17.2.2013]. </a:t>
            </a:r>
            <a:r>
              <a:rPr lang="pl-PL" i="1" dirty="0" err="1" smtClean="0"/>
              <a:t>Dostupný</a:t>
            </a:r>
            <a:r>
              <a:rPr lang="pl-PL" i="1" dirty="0" smtClean="0"/>
              <a:t> na WWW: http://en.wikipedia.org/wiki/File:Mt._McKinley,_Denali_National_Park.jpg </a:t>
            </a:r>
          </a:p>
          <a:p>
            <a:r>
              <a:rPr lang="cs-CZ" dirty="0" smtClean="0"/>
              <a:t>4)ALLESKÖNNER.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i="1" dirty="0" smtClean="0"/>
              <a:t> [online]. [cit. 17.2.2013]. Dostupný na WWW: http://en.wikipedia.org/wiki/File:Political_System_of_the_United_States.svg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24</TotalTime>
  <Words>493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Mountain ranges</vt:lpstr>
      <vt:lpstr>Mt. McKinley in Alaska 6,194m</vt:lpstr>
      <vt:lpstr>National Parks</vt:lpstr>
      <vt:lpstr>Basic Geography Video</vt:lpstr>
      <vt:lpstr>Brief History of the USA</vt:lpstr>
      <vt:lpstr>The Government</vt:lpstr>
      <vt:lpstr>Prezentace aplikace PowerPoint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Katka</dc:creator>
  <cp:lastModifiedBy>jitka</cp:lastModifiedBy>
  <cp:revision>7</cp:revision>
  <dcterms:created xsi:type="dcterms:W3CDTF">2006-08-16T00:00:00Z</dcterms:created>
  <dcterms:modified xsi:type="dcterms:W3CDTF">2014-03-21T19:51:48Z</dcterms:modified>
</cp:coreProperties>
</file>