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395" autoAdjust="0"/>
  </p:normalViewPr>
  <p:slideViewPr>
    <p:cSldViewPr>
      <p:cViewPr>
        <p:scale>
          <a:sx n="118" d="100"/>
          <a:sy n="118" d="100"/>
        </p:scale>
        <p:origin x="2208" y="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3/15/2014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3/15/2014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3/15/2014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3/15/2014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3/15/2014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3/15/2014</a:t>
            </a:fld>
            <a:endParaRPr lang="en-US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3/15/2014</a:t>
            </a:fld>
            <a:endParaRPr lang="en-US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3/15/2014</a:t>
            </a:fld>
            <a:endParaRPr lang="en-US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NLhwUwWDawc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2900" y="393700"/>
            <a:ext cx="6477000" cy="1028700"/>
          </a:xfrm>
          <a:prstGeom prst="rect">
            <a:avLst/>
          </a:prstGeom>
          <a:noFill/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3200" y="5194300"/>
            <a:ext cx="8940800" cy="1574800"/>
          </a:xfrm>
          <a:prstGeom prst="rect">
            <a:avLst/>
          </a:prstGeom>
          <a:noFill/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469900" y="4953000"/>
            <a:ext cx="4381500" cy="982320"/>
          </a:xfrm>
          <a:prstGeom prst="rect">
            <a:avLst/>
          </a:prstGeom>
          <a:noFill/>
        </p:spPr>
        <p:txBody>
          <a:bodyPr wrap="squar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194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LIFE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IN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THE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COUNTRY</a:t>
            </a:r>
          </a:p>
          <a:p>
            <a:pPr>
              <a:lnSpc>
                <a:spcPts val="3800"/>
              </a:lnSpc>
              <a:tabLst/>
            </a:pPr>
            <a:r>
              <a:rPr lang="en-US" altLang="zh-CN" sz="3194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X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469900" y="5905500"/>
            <a:ext cx="3721100" cy="495007"/>
          </a:xfrm>
          <a:prstGeom prst="rect">
            <a:avLst/>
          </a:prstGeom>
          <a:noFill/>
        </p:spPr>
        <p:txBody>
          <a:bodyPr wrap="squar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19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LIFE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IN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THE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CITY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6200" y="5638800"/>
            <a:ext cx="914400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27000"/>
            <a:ext cx="381000" cy="457200"/>
          </a:xfrm>
          <a:prstGeom prst="rect">
            <a:avLst/>
          </a:prstGeom>
          <a:noFill/>
        </p:spPr>
      </p:pic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aphicFrame>
        <p:nvGraphicFramePr>
          <p:cNvPr id="4" name="表格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569078"/>
              </p:ext>
            </p:extLst>
          </p:nvPr>
        </p:nvGraphicFramePr>
        <p:xfrm>
          <a:off x="179514" y="548640"/>
          <a:ext cx="8785033" cy="5973342"/>
        </p:xfrm>
        <a:graphic>
          <a:graphicData uri="http://schemas.openxmlformats.org/drawingml/2006/table">
            <a:tbl>
              <a:tblPr/>
              <a:tblGrid>
                <a:gridCol w="3800538"/>
                <a:gridCol w="4984495"/>
              </a:tblGrid>
              <a:tr h="22479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Číslo</a:t>
                      </a:r>
                      <a:r>
                        <a:rPr lang="cs-CZ" altLang="zh-CN" sz="12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projektu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mpd="sng">
                      <a:solidFill>
                        <a:srgbClr val="000000"/>
                      </a:solidFill>
                      <a:prstDash val="soli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mpd="sng">
                      <a:solidFill>
                        <a:srgbClr val="000000"/>
                      </a:solidFill>
                      <a:prstDash val="soli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CZ.1.07/1.5.00/34.0565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mpd="sng">
                      <a:solidFill>
                        <a:srgbClr val="000000"/>
                      </a:solidFill>
                      <a:prstDash val="soli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7236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Číslo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materiálu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VY_32_INOVACE_98_HOUSING,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LIFEINTHETOWNANDVILLAGE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35558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Název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školy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Masarykova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střední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škola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zemědělská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Vyšší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odborná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škola,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Opava</a:t>
                      </a:r>
                      <a:r>
                        <a:rPr lang="en-US" altLang="zh-CN" sz="12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,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Příspěvková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organizace</a:t>
                      </a:r>
                      <a:endParaRPr lang="zh-CN" altLang="en-US" sz="1202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24789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Autor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Mgr.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Kateřina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Slaninová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24789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Průřezové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téma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ČLOVĚK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SVĚT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KOLEM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NÁS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24663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Tématický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celek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Anglický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jazyk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–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SLOVNÍ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ZÁSOBA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24789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Ročník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3.-4.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24663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Datum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tvorby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23.02.2012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37236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Datum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místo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ověření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altLang="zh-CN" sz="1200" kern="1200" dirty="0" smtClean="0">
                          <a:solidFill>
                            <a:srgbClr val="000000"/>
                          </a:solidFill>
                          <a:latin typeface="Calibri" pitchFamily="18" charset="0"/>
                          <a:ea typeface="+mn-ea"/>
                          <a:cs typeface="Calibri" pitchFamily="18" charset="0"/>
                        </a:rPr>
                        <a:t>18. 06. 2013, 2.L</a:t>
                      </a:r>
                      <a:endParaRPr kumimoji="0" lang="zh-CN" altLang="en-US" sz="1200" kern="1200" dirty="0">
                        <a:solidFill>
                          <a:srgbClr val="000000"/>
                        </a:solidFill>
                        <a:latin typeface="Calibri" pitchFamily="18" charset="0"/>
                        <a:ea typeface="+mn-ea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13919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Anotace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Prezentace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zpracována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jako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multimediáln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íšablona,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jejíž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součástí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práce</a:t>
                      </a:r>
                      <a:endParaRPr lang="zh-CN" altLang="en-US" sz="1202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videi.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Srovnává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rozdíly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českého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britského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venkova.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Žáci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pracují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videi</a:t>
                      </a:r>
                      <a:r>
                        <a:rPr lang="en-US" altLang="zh-CN" sz="12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,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odpovídají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otázky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zároveň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si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uvědomují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základě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vizuálna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hlavní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rozdíly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ezi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venkovem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České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republiky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Velké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Británie</a:t>
                      </a:r>
                      <a:r>
                        <a:rPr lang="en-US" altLang="zh-CN" sz="12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.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Další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části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potom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popis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života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ve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velkoměstě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srovnání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života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venkově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v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e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městě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důrazem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výhody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nevýhody</a:t>
                      </a:r>
                      <a:r>
                        <a:rPr lang="en-US" altLang="zh-CN" sz="12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.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07542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Klíčová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slova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Bydlení,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život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venkově,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život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ve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městě,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housing,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life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in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the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country,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life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in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the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c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ity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322031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Metodický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pokyn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Šablona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určena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do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jedné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až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dvou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hodin.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Doporučujeme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postupovat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podle</a:t>
                      </a:r>
                      <a:endParaRPr lang="zh-CN" altLang="en-US" sz="1202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snímků,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provést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brainstorming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začátku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hodiny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té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začít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pracovat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videi</a:t>
                      </a:r>
                      <a:r>
                        <a:rPr lang="en-US" altLang="zh-CN" sz="12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.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Učitel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by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měl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žáky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upozornit,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co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se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ve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videích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mají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soustředit.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Videa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jsou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krátká,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dají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se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zkrátit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i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více.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Pokud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to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vhodné,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lze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ponechat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část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životě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ve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velkoměstě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další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hodinu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i</a:t>
                      </a:r>
                      <a:r>
                        <a:rPr lang="cs-CZ" altLang="zh-CN" sz="1202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sporovnáním.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Jsou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přiloženy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obrázky,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které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se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mohou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případě,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že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zbude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čas,</a:t>
                      </a:r>
                      <a:r>
                        <a:rPr lang="cs-CZ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p</a:t>
                      </a:r>
                      <a:r>
                        <a:rPr lang="en-US" altLang="zh-CN" sz="120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opisovat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28206">
                <a:tc gridSpan="2">
                  <a:txBody>
                    <a:bodyPr/>
                    <a:lstStyle/>
                    <a:p>
                      <a:pPr algn="l"/>
                      <a:r>
                        <a:rPr lang="en-US" altLang="zh-CN" sz="120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Obrázky:officeKliparty</a:t>
                      </a:r>
                      <a:endParaRPr lang="zh-CN" altLang="en-US" sz="1200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mpd="sng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00"/>
            <a:ext cx="539015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7000" y="685800"/>
            <a:ext cx="9017000" cy="1092200"/>
          </a:xfrm>
          <a:prstGeom prst="rect">
            <a:avLst/>
          </a:prstGeom>
          <a:noFill/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75200" y="2768600"/>
            <a:ext cx="3162300" cy="3162300"/>
          </a:xfrm>
          <a:prstGeom prst="rect">
            <a:avLst/>
          </a:prstGeom>
          <a:noFill/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393700" y="431800"/>
            <a:ext cx="4178300" cy="9271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19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LIVING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IN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THE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COUNTRY</a:t>
            </a:r>
          </a:p>
          <a:p>
            <a:pPr>
              <a:lnSpc>
                <a:spcPts val="3800"/>
              </a:lnSpc>
              <a:tabLst/>
            </a:pPr>
            <a:r>
              <a:rPr lang="en-US" altLang="zh-CN" sz="3194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BRITAIN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393700" y="1651000"/>
            <a:ext cx="228600" cy="279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200"/>
              </a:lnSpc>
              <a:tabLst/>
            </a:pPr>
            <a:r>
              <a:rPr lang="en-US" altLang="zh-CN" sz="2114" dirty="0" smtClean="0">
                <a:solidFill>
                  <a:srgbClr val="F0A22E"/>
                </a:solidFill>
                <a:latin typeface="Wingdings 2" pitchFamily="18" charset="0"/>
                <a:cs typeface="Wingdings 2" pitchFamily="18" charset="0"/>
              </a:rPr>
              <a:t>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736600" y="1536700"/>
            <a:ext cx="2565400" cy="4191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300"/>
              </a:lnSpc>
              <a:tabLst/>
            </a:pP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Brainstorming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–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393700" y="2120900"/>
            <a:ext cx="7835900" cy="3987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300"/>
              </a:lnSpc>
              <a:tabLst>
                <a:tab pos="342900" algn="l"/>
              </a:tabLst>
            </a:pP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When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you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hear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the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phrase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„English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countryside“,</a:t>
            </a:r>
          </a:p>
          <a:p>
            <a:pPr>
              <a:lnSpc>
                <a:spcPts val="2800"/>
              </a:lnSpc>
              <a:tabLst>
                <a:tab pos="342900" algn="l"/>
              </a:tabLst>
            </a:pPr>
            <a:r>
              <a:rPr lang="en-US" altLang="zh-CN" dirty="0" smtClean="0"/>
              <a:t>	</a:t>
            </a: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what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comes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into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your</a:t>
            </a:r>
            <a:r>
              <a:rPr lang="en-US" altLang="zh-CN" sz="30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mind?</a:t>
            </a:r>
          </a:p>
          <a:p>
            <a:pPr>
              <a:lnSpc>
                <a:spcPts val="3500"/>
              </a:lnSpc>
              <a:tabLst>
                <a:tab pos="342900" algn="l"/>
              </a:tabLst>
            </a:pP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Think</a:t>
            </a:r>
            <a:r>
              <a:rPr lang="en-US" altLang="zh-CN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of:</a:t>
            </a:r>
          </a:p>
          <a:p>
            <a:pPr>
              <a:lnSpc>
                <a:spcPts val="3600"/>
              </a:lnSpc>
              <a:tabLst>
                <a:tab pos="342900" algn="l"/>
              </a:tabLst>
            </a:pP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Nature</a:t>
            </a:r>
          </a:p>
          <a:p>
            <a:pPr>
              <a:lnSpc>
                <a:spcPts val="3600"/>
              </a:lnSpc>
              <a:tabLst>
                <a:tab pos="342900" algn="l"/>
              </a:tabLst>
            </a:pP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People</a:t>
            </a:r>
          </a:p>
          <a:p>
            <a:pPr>
              <a:lnSpc>
                <a:spcPts val="3500"/>
              </a:lnSpc>
              <a:tabLst>
                <a:tab pos="342900" algn="l"/>
              </a:tabLst>
            </a:pP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Traditions</a:t>
            </a:r>
          </a:p>
          <a:p>
            <a:pPr>
              <a:lnSpc>
                <a:spcPts val="3600"/>
              </a:lnSpc>
              <a:tabLst>
                <a:tab pos="342900" algn="l"/>
              </a:tabLst>
            </a:pP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Houses</a:t>
            </a:r>
          </a:p>
          <a:p>
            <a:pPr>
              <a:lnSpc>
                <a:spcPts val="3600"/>
              </a:lnSpc>
              <a:tabLst>
                <a:tab pos="342900" algn="l"/>
              </a:tabLst>
            </a:pPr>
            <a:r>
              <a:rPr lang="en-US" altLang="zh-CN" sz="300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Gardens</a:t>
            </a:r>
          </a:p>
          <a:p>
            <a:pPr>
              <a:lnSpc>
                <a:spcPts val="3500"/>
              </a:lnSpc>
              <a:tabLst>
                <a:tab pos="342900" algn="l"/>
              </a:tabLst>
            </a:pPr>
            <a:r>
              <a:rPr lang="en-US" altLang="zh-CN" sz="3000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activities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8900" y="939800"/>
            <a:ext cx="9055100" cy="673100"/>
          </a:xfrm>
          <a:prstGeom prst="rect">
            <a:avLst/>
          </a:prstGeom>
          <a:noFill/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393700" y="635000"/>
            <a:ext cx="6134100" cy="495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900"/>
              </a:lnSpc>
              <a:tabLst/>
            </a:pPr>
            <a:r>
              <a:rPr lang="en-US" altLang="zh-CN" sz="360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LIFE</a:t>
            </a:r>
            <a:r>
              <a:rPr lang="en-US" altLang="zh-CN" sz="36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60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IN</a:t>
            </a:r>
            <a:r>
              <a:rPr lang="en-US" altLang="zh-CN" sz="36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60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ENGLISH</a:t>
            </a:r>
            <a:r>
              <a:rPr lang="en-US" altLang="zh-CN" sz="36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60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COUNTRYSIDE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393700" y="1778000"/>
            <a:ext cx="190500" cy="39624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800"/>
              </a:lnSpc>
              <a:tabLst/>
            </a:pPr>
            <a:r>
              <a:rPr lang="en-US" altLang="zh-CN" sz="1754" dirty="0" smtClean="0">
                <a:solidFill>
                  <a:srgbClr val="F0A22E"/>
                </a:solidFill>
                <a:latin typeface="Wingdings 2" pitchFamily="18" charset="0"/>
                <a:cs typeface="Wingdings 2" pitchFamily="18" charset="0"/>
              </a:rPr>
              <a:t>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900"/>
              </a:lnSpc>
              <a:tabLst/>
            </a:pPr>
            <a:r>
              <a:rPr lang="en-US" altLang="zh-CN" sz="1752" dirty="0" smtClean="0">
                <a:solidFill>
                  <a:srgbClr val="F0A22E"/>
                </a:solidFill>
                <a:latin typeface="Wingdings 2" pitchFamily="18" charset="0"/>
                <a:cs typeface="Wingdings 2" pitchFamily="18" charset="0"/>
              </a:rPr>
              <a:t>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2000"/>
              </a:lnSpc>
              <a:tabLst/>
            </a:pPr>
            <a:r>
              <a:rPr lang="en-US" altLang="zh-CN" sz="1754" dirty="0" smtClean="0">
                <a:solidFill>
                  <a:srgbClr val="F0A22E"/>
                </a:solidFill>
                <a:latin typeface="Wingdings 2" pitchFamily="18" charset="0"/>
                <a:cs typeface="Wingdings 2" pitchFamily="18" charset="0"/>
              </a:rPr>
              <a:t>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900"/>
              </a:lnSpc>
              <a:tabLst/>
            </a:pPr>
            <a:r>
              <a:rPr lang="en-US" altLang="zh-CN" sz="1752" dirty="0" smtClean="0">
                <a:solidFill>
                  <a:srgbClr val="F0A22E"/>
                </a:solidFill>
                <a:latin typeface="Franklin Gothic Book" pitchFamily="18" charset="0"/>
                <a:cs typeface="Franklin Gothic Book" pitchFamily="18" charset="0"/>
              </a:rPr>
              <a:t>-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2000"/>
              </a:lnSpc>
              <a:tabLst/>
            </a:pPr>
            <a:r>
              <a:rPr lang="en-US" altLang="zh-CN" sz="1754" dirty="0" smtClean="0">
                <a:solidFill>
                  <a:srgbClr val="F0A22E"/>
                </a:solidFill>
                <a:latin typeface="Franklin Gothic Book" pitchFamily="18" charset="0"/>
                <a:cs typeface="Franklin Gothic Book" pitchFamily="18" charset="0"/>
              </a:rPr>
              <a:t>-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900"/>
              </a:lnSpc>
              <a:tabLst/>
            </a:pPr>
            <a:r>
              <a:rPr lang="en-US" altLang="zh-CN" sz="1752" dirty="0" smtClean="0">
                <a:solidFill>
                  <a:srgbClr val="F0A22E"/>
                </a:solidFill>
                <a:latin typeface="Franklin Gothic Book" pitchFamily="18" charset="0"/>
                <a:cs typeface="Franklin Gothic Book" pitchFamily="18" charset="0"/>
              </a:rPr>
              <a:t>-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2000"/>
              </a:lnSpc>
              <a:tabLst/>
            </a:pPr>
            <a:r>
              <a:rPr lang="en-US" altLang="zh-CN" sz="1752" dirty="0" smtClean="0">
                <a:solidFill>
                  <a:srgbClr val="F0A22E"/>
                </a:solidFill>
                <a:latin typeface="Franklin Gothic Book" pitchFamily="18" charset="0"/>
                <a:cs typeface="Franklin Gothic Book" pitchFamily="18" charset="0"/>
              </a:rPr>
              <a:t>-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2400"/>
              </a:lnSpc>
              <a:tabLst/>
            </a:pPr>
            <a:r>
              <a:rPr lang="en-US" altLang="zh-CN" sz="1752" dirty="0" smtClean="0">
                <a:solidFill>
                  <a:srgbClr val="F0A22E"/>
                </a:solidFill>
                <a:latin typeface="Franklin Gothic Book" pitchFamily="18" charset="0"/>
                <a:cs typeface="Franklin Gothic Book" pitchFamily="18" charset="0"/>
              </a:rPr>
              <a:t>-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736600" y="1689100"/>
            <a:ext cx="7556500" cy="4381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700"/>
              </a:lnSpc>
              <a:tabLst/>
            </a:pPr>
            <a:r>
              <a:rPr lang="en-US" altLang="zh-CN" sz="2498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Watch</a:t>
            </a:r>
            <a:r>
              <a:rPr lang="en-US" altLang="zh-CN" sz="2498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8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the</a:t>
            </a:r>
            <a:r>
              <a:rPr lang="en-US" altLang="zh-CN" sz="2498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8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video</a:t>
            </a:r>
          </a:p>
          <a:p>
            <a:pPr>
              <a:lnSpc>
                <a:spcPts val="2900"/>
              </a:lnSpc>
              <a:tabLst/>
            </a:pPr>
            <a:r>
              <a:rPr lang="en-US" altLang="zh-CN" sz="2495" u="sng" dirty="0" smtClean="0">
                <a:solidFill>
                  <a:srgbClr val="AD1F1F"/>
                </a:solidFill>
                <a:latin typeface="Franklin Gothic Book" pitchFamily="18" charset="0"/>
                <a:cs typeface="Franklin Gothic Book" pitchFamily="18" charset="0"/>
              </a:rPr>
              <a:t>http://www.youtube.com/watch?v=jyp7icIOuEs</a:t>
            </a:r>
          </a:p>
          <a:p>
            <a:pPr>
              <a:lnSpc>
                <a:spcPts val="3000"/>
              </a:lnSpc>
              <a:tabLst/>
            </a:pPr>
            <a:r>
              <a:rPr lang="en-US" altLang="zh-CN" sz="2498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And</a:t>
            </a:r>
            <a:r>
              <a:rPr lang="en-US" altLang="zh-CN" sz="2498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8" u="sng" dirty="0" smtClean="0">
                <a:solidFill>
                  <a:srgbClr val="AD1F1F"/>
                </a:solidFill>
                <a:latin typeface="Franklin Gothic Book" pitchFamily="18" charset="0"/>
                <a:cs typeface="Franklin Gothic Book" pitchFamily="18" charset="0"/>
              </a:rPr>
              <a:t>http://www.youtube.com/watch?v=bbD3uaXQDCQ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3000"/>
              </a:lnSpc>
              <a:tabLst/>
            </a:pP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What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kind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of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houses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do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you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see?</a:t>
            </a:r>
          </a:p>
          <a:p>
            <a:pPr>
              <a:lnSpc>
                <a:spcPts val="3000"/>
              </a:lnSpc>
              <a:tabLst/>
            </a:pPr>
            <a:r>
              <a:rPr lang="en-US" altLang="zh-CN" sz="2498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What</a:t>
            </a:r>
            <a:r>
              <a:rPr lang="en-US" altLang="zh-CN" sz="2498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8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do</a:t>
            </a:r>
            <a:r>
              <a:rPr lang="en-US" altLang="zh-CN" sz="2498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8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you</a:t>
            </a:r>
            <a:r>
              <a:rPr lang="en-US" altLang="zh-CN" sz="2498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8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like</a:t>
            </a:r>
            <a:r>
              <a:rPr lang="en-US" altLang="zh-CN" sz="2498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8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on</a:t>
            </a:r>
            <a:r>
              <a:rPr lang="en-US" altLang="zh-CN" sz="2498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8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the</a:t>
            </a:r>
            <a:r>
              <a:rPr lang="en-US" altLang="zh-CN" sz="2498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8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pictures?</a:t>
            </a:r>
          </a:p>
          <a:p>
            <a:pPr>
              <a:lnSpc>
                <a:spcPts val="2900"/>
              </a:lnSpc>
              <a:tabLst/>
            </a:pP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Is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there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anything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you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dislike?</a:t>
            </a:r>
          </a:p>
          <a:p>
            <a:pPr>
              <a:lnSpc>
                <a:spcPts val="3000"/>
              </a:lnSpc>
              <a:tabLst/>
            </a:pP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What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are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the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most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common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materials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for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building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village</a:t>
            </a:r>
          </a:p>
          <a:p>
            <a:pPr>
              <a:lnSpc>
                <a:spcPts val="2400"/>
              </a:lnSpc>
              <a:tabLst/>
            </a:pPr>
            <a:r>
              <a:rPr lang="en-US" altLang="zh-CN" sz="2498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houses?</a:t>
            </a:r>
          </a:p>
          <a:p>
            <a:pPr>
              <a:lnSpc>
                <a:spcPts val="3000"/>
              </a:lnSpc>
              <a:tabLst/>
            </a:pP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What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activities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are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typical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for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the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British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according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to</a:t>
            </a:r>
            <a:r>
              <a:rPr lang="en-US" altLang="zh-CN" sz="2495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495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the</a:t>
            </a:r>
          </a:p>
          <a:p>
            <a:pPr>
              <a:lnSpc>
                <a:spcPts val="2400"/>
              </a:lnSpc>
              <a:tabLst/>
            </a:pPr>
            <a:r>
              <a:rPr lang="en-US" altLang="zh-CN" sz="2498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video?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8900" y="939800"/>
            <a:ext cx="9055100" cy="673100"/>
          </a:xfrm>
          <a:prstGeom prst="rect">
            <a:avLst/>
          </a:prstGeom>
          <a:noFill/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67200" y="3200400"/>
            <a:ext cx="3683000" cy="2463800"/>
          </a:xfrm>
          <a:prstGeom prst="rect">
            <a:avLst/>
          </a:prstGeom>
          <a:noFill/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393700" y="635000"/>
            <a:ext cx="4229100" cy="495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900"/>
              </a:lnSpc>
              <a:tabLst/>
            </a:pPr>
            <a:r>
              <a:rPr lang="en-US" altLang="zh-CN" sz="360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CZECH</a:t>
            </a:r>
            <a:r>
              <a:rPr lang="en-US" altLang="zh-CN" sz="360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602" dirty="0" smtClean="0">
                <a:solidFill>
                  <a:srgbClr val="4E3B30"/>
                </a:solidFill>
                <a:latin typeface="Franklin Gothic Medium" pitchFamily="18" charset="0"/>
                <a:cs typeface="Franklin Gothic Medium" pitchFamily="18" charset="0"/>
              </a:rPr>
              <a:t>COUNTRYSIDE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393700" y="1752600"/>
            <a:ext cx="241300" cy="2921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300"/>
              </a:lnSpc>
              <a:tabLst/>
            </a:pPr>
            <a:r>
              <a:rPr lang="en-US" altLang="zh-CN" sz="2234" dirty="0" smtClean="0">
                <a:solidFill>
                  <a:srgbClr val="F0A22E"/>
                </a:solidFill>
                <a:latin typeface="Wingdings 2" pitchFamily="18" charset="0"/>
                <a:cs typeface="Wingdings 2" pitchFamily="18" charset="0"/>
              </a:rPr>
              <a:t>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736600" y="1625600"/>
            <a:ext cx="7289800" cy="4445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/>
            </a:pP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Compare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what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you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have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seen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in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the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videos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393700" y="2235200"/>
            <a:ext cx="8204200" cy="3860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3500"/>
              </a:lnSpc>
              <a:tabLst>
                <a:tab pos="342900" algn="l"/>
              </a:tabLst>
            </a:pPr>
            <a:r>
              <a:rPr lang="en-US" altLang="zh-CN" dirty="0" smtClean="0"/>
              <a:t>	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about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English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countryside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with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what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you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know</a:t>
            </a:r>
          </a:p>
          <a:p>
            <a:pPr>
              <a:lnSpc>
                <a:spcPts val="3800"/>
              </a:lnSpc>
              <a:tabLst>
                <a:tab pos="342900" algn="l"/>
              </a:tabLst>
            </a:pPr>
            <a:r>
              <a:rPr lang="en-US" altLang="zh-CN" dirty="0" smtClean="0"/>
              <a:t>	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about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Czech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countryside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3600"/>
              </a:lnSpc>
              <a:tabLst>
                <a:tab pos="342900" algn="l"/>
              </a:tabLst>
            </a:pPr>
            <a:r>
              <a:rPr lang="en-US" altLang="zh-CN" sz="2234" dirty="0" smtClean="0">
                <a:solidFill>
                  <a:srgbClr val="F0A22E"/>
                </a:solidFill>
                <a:latin typeface="Wingdings 2" pitchFamily="18" charset="0"/>
                <a:cs typeface="Wingdings 2" pitchFamily="18" charset="0"/>
              </a:rPr>
              <a:t>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Think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of: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3600"/>
              </a:lnSpc>
              <a:tabLst>
                <a:tab pos="342900" algn="l"/>
              </a:tabLst>
            </a:pPr>
            <a:r>
              <a:rPr lang="en-US" altLang="zh-CN" sz="2234" dirty="0" smtClean="0">
                <a:solidFill>
                  <a:srgbClr val="F0A22E"/>
                </a:solidFill>
                <a:latin typeface="Wingdings 2" pitchFamily="18" charset="0"/>
                <a:cs typeface="Wingdings 2" pitchFamily="18" charset="0"/>
              </a:rPr>
              <a:t>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People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3600"/>
              </a:lnSpc>
              <a:tabLst>
                <a:tab pos="342900" algn="l"/>
              </a:tabLst>
            </a:pPr>
            <a:r>
              <a:rPr lang="en-US" altLang="zh-CN" sz="2231" dirty="0" smtClean="0">
                <a:solidFill>
                  <a:srgbClr val="F0A22E"/>
                </a:solidFill>
                <a:latin typeface="Wingdings 2" pitchFamily="18" charset="0"/>
                <a:cs typeface="Wingdings 2" pitchFamily="18" charset="0"/>
              </a:rPr>
              <a:t></a:t>
            </a:r>
            <a:r>
              <a:rPr lang="en-US" altLang="zh-CN" sz="31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4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Landscape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3600"/>
              </a:lnSpc>
              <a:tabLst>
                <a:tab pos="342900" algn="l"/>
              </a:tabLst>
            </a:pPr>
            <a:r>
              <a:rPr lang="en-US" altLang="zh-CN" sz="2231" dirty="0" smtClean="0">
                <a:solidFill>
                  <a:srgbClr val="F0A22E"/>
                </a:solidFill>
                <a:latin typeface="Wingdings 2" pitchFamily="18" charset="0"/>
                <a:cs typeface="Wingdings 2" pitchFamily="18" charset="0"/>
              </a:rPr>
              <a:t>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Activities</a:t>
            </a:r>
          </a:p>
          <a:p>
            <a:pPr>
              <a:lnSpc>
                <a:spcPts val="1000"/>
              </a:lnSpc>
            </a:pPr>
            <a:endParaRPr lang="en-US" altLang="zh-CN" dirty="0" smtClean="0"/>
          </a:p>
          <a:p>
            <a:pPr>
              <a:lnSpc>
                <a:spcPts val="3600"/>
              </a:lnSpc>
              <a:tabLst>
                <a:tab pos="342900" algn="l"/>
              </a:tabLst>
            </a:pPr>
            <a:r>
              <a:rPr lang="en-US" altLang="zh-CN" sz="2231" dirty="0" smtClean="0">
                <a:solidFill>
                  <a:srgbClr val="F0A22E"/>
                </a:solidFill>
                <a:latin typeface="Wingdings 2" pitchFamily="18" charset="0"/>
                <a:cs typeface="Wingdings 2" pitchFamily="18" charset="0"/>
              </a:rPr>
              <a:t></a:t>
            </a:r>
            <a:r>
              <a:rPr lang="en-US" altLang="zh-CN" sz="31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192" dirty="0" smtClean="0">
                <a:solidFill>
                  <a:srgbClr val="4E3B30"/>
                </a:solidFill>
                <a:latin typeface="Franklin Gothic Book" pitchFamily="18" charset="0"/>
                <a:cs typeface="Franklin Gothic Book" pitchFamily="18" charset="0"/>
              </a:rPr>
              <a:t>traditions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CZECH COUNTRYSIDE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Watch the video and compare with the English video </a:t>
            </a:r>
            <a:endParaRPr lang="cs-CZ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</a:t>
            </a:r>
            <a:r>
              <a:rPr lang="cs-CZ" dirty="0" err="1" smtClean="0">
                <a:hlinkClick r:id="rId2"/>
              </a:rPr>
              <a:t>NLhwUwWDawc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en-US" dirty="0" smtClean="0"/>
              <a:t>What is typical for Czech countryside? What is typical for some Czech regions?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LIFE IN THE CITY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dirty="0" smtClean="0"/>
              <a:t>What is the life in the city like? </a:t>
            </a:r>
          </a:p>
          <a:p>
            <a:pPr>
              <a:buNone/>
            </a:pPr>
            <a:r>
              <a:rPr lang="cs-CZ" dirty="0" err="1" smtClean="0"/>
              <a:t>Think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: </a:t>
            </a:r>
          </a:p>
          <a:p>
            <a:r>
              <a:rPr lang="cs-CZ" dirty="0" err="1" smtClean="0"/>
              <a:t>Air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People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Jobs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Opportunities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Culture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Education</a:t>
            </a:r>
            <a:r>
              <a:rPr lang="cs-CZ" dirty="0" smtClean="0"/>
              <a:t> </a:t>
            </a:r>
          </a:p>
          <a:p>
            <a:r>
              <a:rPr lang="cs-CZ" dirty="0" smtClean="0"/>
              <a:t>Sport </a:t>
            </a:r>
          </a:p>
          <a:p>
            <a:r>
              <a:rPr lang="cs-CZ" dirty="0" err="1" smtClean="0"/>
              <a:t>Crime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entertainment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648200" y="2514600"/>
            <a:ext cx="4343400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en-US" dirty="0" smtClean="0"/>
              <a:t>COMPARE LIFE IN THE CITY WITH THE LIFE IN THE COUNTRY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What are the advantages and disadvantages</a:t>
            </a:r>
            <a:r>
              <a:rPr lang="cs-CZ" dirty="0" smtClean="0"/>
              <a:t> </a:t>
            </a:r>
            <a:r>
              <a:rPr lang="en-US" dirty="0" smtClean="0"/>
              <a:t>of living in the city and in the country? 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19600" y="1752600"/>
            <a:ext cx="3124200" cy="22917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3962400"/>
            <a:ext cx="3771900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</TotalTime>
  <Words>414</Words>
  <Application>Microsoft Office PowerPoint</Application>
  <PresentationFormat>Předvádění na obrazovce (4:3)</PresentationFormat>
  <Paragraphs>123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CZECH COUNTRYSIDE </vt:lpstr>
      <vt:lpstr> LIFE IN THE CITY </vt:lpstr>
      <vt:lpstr> COMPARE LIFE IN THE CITY WITH THE LIFE IN THE COUNTRY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Katka</dc:creator>
  <cp:lastModifiedBy>Petula</cp:lastModifiedBy>
  <cp:revision>7</cp:revision>
  <dcterms:created xsi:type="dcterms:W3CDTF">2006-08-16T00:00:00Z</dcterms:created>
  <dcterms:modified xsi:type="dcterms:W3CDTF">2014-03-15T19:37:15Z</dcterms:modified>
</cp:coreProperties>
</file>