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38" y="5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Education_in_the_Czech_Republi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cie.edu/en/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en.wikipedia.org/wiki/Red_brick_university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58793"/>
              </p:ext>
            </p:extLst>
          </p:nvPr>
        </p:nvGraphicFramePr>
        <p:xfrm>
          <a:off x="287496" y="990600"/>
          <a:ext cx="8569007" cy="5639688"/>
        </p:xfrm>
        <a:graphic>
          <a:graphicData uri="http://schemas.openxmlformats.org/drawingml/2006/table">
            <a:tbl>
              <a:tblPr/>
              <a:tblGrid>
                <a:gridCol w="3477958"/>
                <a:gridCol w="5091049"/>
              </a:tblGrid>
              <a:tr h="941705">
                <a:tc>
                  <a:txBody>
                    <a:bodyPr/>
                    <a:lstStyle/>
                    <a:p>
                      <a:pPr algn="l"/>
                      <a:r>
                        <a:rPr lang="cs-CZ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/>
                      </a:r>
                      <a:br>
                        <a:rPr lang="cs-CZ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</a:br>
                      <a:r>
                        <a:rPr lang="en-US" altLang="zh-CN" sz="1200" dirty="0" err="1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Číslo</a:t>
                      </a:r>
                      <a:r>
                        <a:rPr lang="cs-CZ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err="1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projektu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mpd="sng">
                      <a:solidFill>
                        <a:srgbClr val="000000"/>
                      </a:solidFill>
                      <a:prstDash val="soli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mpd="sng">
                      <a:solidFill>
                        <a:srgbClr val="000000"/>
                      </a:solidFill>
                      <a:prstDash val="soli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/>
                      </a:r>
                      <a:b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</a:b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CZ.1.07/1.5.00/34.0565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mpd="sng">
                      <a:solidFill>
                        <a:srgbClr val="000000"/>
                      </a:solidFill>
                      <a:prstDash val="soli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Číslo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materiálu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VY_32_INOVACE_99_SCHOOLANDEDUCATION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8258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Název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školy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Masarykova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střední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zemědělská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Vyšší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odborná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škola,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Opava,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příspěvková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organizace</a:t>
                      </a:r>
                      <a:endParaRPr lang="zh-CN" altLang="en-US" sz="1202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Autor</a:t>
                      </a:r>
                      <a:endParaRPr lang="zh-CN" altLang="en-US" sz="1202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Mgr.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Kateřina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Slaninová</a:t>
                      </a:r>
                      <a:endParaRPr lang="zh-CN" altLang="en-US" sz="1202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2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Průřezové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téma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ČLOVĚK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SVĚT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KOLEM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NÁS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Tématickýc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elek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Anglický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jazyk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–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SLOVNÍ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ZÁSOBA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Ročník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3.-4.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Datum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tvorby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21.02.2012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8609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Datum</a:t>
                      </a:r>
                      <a:r>
                        <a:rPr lang="cs-CZ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dirty="0" err="1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místo</a:t>
                      </a:r>
                      <a:r>
                        <a:rPr lang="cs-CZ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ověření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cs-CZ" altLang="zh-CN" sz="1200" kern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ea typeface="+mn-ea"/>
                          <a:cs typeface="Calibri" pitchFamily="18" charset="0"/>
                        </a:rPr>
                        <a:t>26. 02. 2013, 4.L</a:t>
                      </a:r>
                      <a:endParaRPr kumimoji="0" lang="zh-CN" altLang="en-US" sz="1200" kern="1200" dirty="0">
                        <a:solidFill>
                          <a:srgbClr val="000000"/>
                        </a:solidFill>
                        <a:latin typeface="Calibri" pitchFamily="18" charset="0"/>
                        <a:ea typeface="+mn-ea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12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Anotace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Šablona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se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věnuje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hlavně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rozdílům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českého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anglického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školského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systému</a:t>
                      </a:r>
                      <a:r>
                        <a:rPr lang="en-US" altLang="zh-CN" sz="1202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2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Upozorňuje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na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rozdíly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věnuje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typům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univerzit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Velké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Británii</a:t>
                      </a:r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Rozebírá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úrovně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vzdělávání,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ukončení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studia</a:t>
                      </a:r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7363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Klíčová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slova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Škola,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vzdělávání,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school,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education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86015"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Metodický</a:t>
                      </a:r>
                      <a:r>
                        <a:rPr lang="cs-CZ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2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pokyn</a:t>
                      </a:r>
                      <a:endParaRPr lang="zh-CN" altLang="en-US" sz="1202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Šablona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je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určena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jako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přehled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do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jedné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či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dvou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výukových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hodin</a:t>
                      </a:r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Doporučujeme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začít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českým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školským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systémem,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který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je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žákům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znám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teprve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Poté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rozebír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atjednotlivé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úrovně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britského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vzdělávání.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Pro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názornost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jsou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zde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Popsány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typy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univerzit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elitních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středních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škol</a:t>
                      </a:r>
                      <a:r>
                        <a:rPr lang="en-US" altLang="zh-CN" sz="1200" dirty="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.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242">
                <a:tc gridSpan="2">
                  <a:txBody>
                    <a:bodyPr/>
                    <a:lstStyle/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Obrázky:office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Kliparty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  <a:p>
                      <a:pPr algn="l"/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Ostatní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uvedeny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na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konci</a:t>
                      </a:r>
                      <a:r>
                        <a:rPr lang="cs-CZ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 </a:t>
                      </a:r>
                      <a:r>
                        <a:rPr lang="en-US" altLang="zh-CN" sz="1200" smtClean="0">
                          <a:solidFill>
                            <a:srgbClr val="000000"/>
                          </a:solidFill>
                          <a:latin typeface="Calibri" pitchFamily="18" charset="0"/>
                          <a:cs typeface="Calibri" pitchFamily="18" charset="0"/>
                        </a:rPr>
                        <a:t>prezentace</a:t>
                      </a:r>
                      <a:endParaRPr lang="zh-CN" altLang="en-US" sz="1200" dirty="0" smtClean="0">
                        <a:solidFill>
                          <a:srgbClr val="000000"/>
                        </a:solidFill>
                        <a:latin typeface="Calibri" pitchFamily="18" charset="0"/>
                        <a:cs typeface="Calibri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342" y="345390"/>
            <a:ext cx="6096000" cy="798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65076"/>
            <a:ext cx="555106" cy="54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5135371"/>
          </a:xfrm>
          <a:custGeom>
            <a:avLst/>
            <a:gdLst>
              <a:gd name="connsiteX0" fmla="*/ 0 w 9144000"/>
              <a:gd name="connsiteY0" fmla="*/ 5135371 h 5135371"/>
              <a:gd name="connsiteX1" fmla="*/ 9144000 w 9144000"/>
              <a:gd name="connsiteY1" fmla="*/ 5135371 h 5135371"/>
              <a:gd name="connsiteX2" fmla="*/ 9144000 w 9144000"/>
              <a:gd name="connsiteY2" fmla="*/ 0 h 5135371"/>
              <a:gd name="connsiteX3" fmla="*/ 0 w 9144000"/>
              <a:gd name="connsiteY3" fmla="*/ 0 h 5135371"/>
              <a:gd name="connsiteX4" fmla="*/ 0 w 9144000"/>
              <a:gd name="connsiteY4" fmla="*/ 5135371 h 51353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5135371">
                <a:moveTo>
                  <a:pt x="0" y="5135371"/>
                </a:moveTo>
                <a:lnTo>
                  <a:pt x="9144000" y="5135371"/>
                </a:lnTo>
                <a:lnTo>
                  <a:pt x="9144000" y="0"/>
                </a:lnTo>
                <a:lnTo>
                  <a:pt x="0" y="0"/>
                </a:lnTo>
                <a:lnTo>
                  <a:pt x="0" y="5135371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3"/>
          <p:cNvSpPr/>
          <p:nvPr/>
        </p:nvSpPr>
        <p:spPr>
          <a:xfrm>
            <a:off x="0" y="5128386"/>
            <a:ext cx="9144000" cy="45720"/>
          </a:xfrm>
          <a:custGeom>
            <a:avLst/>
            <a:gdLst>
              <a:gd name="connsiteX0" fmla="*/ 0 w 9144000"/>
              <a:gd name="connsiteY0" fmla="*/ 22859 h 45720"/>
              <a:gd name="connsiteX1" fmla="*/ 9144000 w 9144000"/>
              <a:gd name="connsiteY1" fmla="*/ 22859 h 4572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144000" h="45720">
                <a:moveTo>
                  <a:pt x="0" y="22859"/>
                </a:moveTo>
                <a:lnTo>
                  <a:pt x="9144000" y="22859"/>
                </a:lnTo>
              </a:path>
            </a:pathLst>
          </a:custGeom>
          <a:ln w="381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54000"/>
            <a:ext cx="5765800" cy="8128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700" y="3149600"/>
            <a:ext cx="6464300" cy="939800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92700"/>
            <a:ext cx="9144000" cy="13970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22300" y="1955800"/>
            <a:ext cx="33274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Levels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of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education: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508000" y="2438400"/>
            <a:ext cx="18415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2568" dirty="0" smtClean="0">
                <a:solidFill>
                  <a:srgbClr val="F0AD00"/>
                </a:solidFill>
                <a:latin typeface="Corbel" pitchFamily="18" charset="0"/>
                <a:cs typeface="Corbel" pitchFamily="18" charset="0"/>
              </a:rPr>
              <a:t>1.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Primary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508000" y="2946400"/>
            <a:ext cx="2286000" cy="889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2570" dirty="0" smtClean="0">
                <a:solidFill>
                  <a:srgbClr val="F0AD00"/>
                </a:solidFill>
                <a:latin typeface="Corbel" pitchFamily="18" charset="0"/>
                <a:cs typeface="Corbel" pitchFamily="18" charset="0"/>
              </a:rPr>
              <a:t>2.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Secondary</a:t>
            </a:r>
          </a:p>
          <a:p>
            <a:pPr>
              <a:lnSpc>
                <a:spcPts val="3800"/>
              </a:lnSpc>
              <a:tabLst/>
            </a:pPr>
            <a:r>
              <a:rPr lang="en-US" altLang="zh-CN" sz="2568" dirty="0" smtClean="0">
                <a:solidFill>
                  <a:srgbClr val="F0AD00"/>
                </a:solidFill>
                <a:latin typeface="Corbel" pitchFamily="18" charset="0"/>
                <a:cs typeface="Corbel" pitchFamily="18" charset="0"/>
              </a:rPr>
              <a:t>3.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Terciary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1435861"/>
            <a:ext cx="9144000" cy="45720"/>
          </a:xfrm>
          <a:custGeom>
            <a:avLst/>
            <a:gdLst>
              <a:gd name="connsiteX0" fmla="*/ 0 w 9144000"/>
              <a:gd name="connsiteY0" fmla="*/ 22860 h 45720"/>
              <a:gd name="connsiteX1" fmla="*/ 9144000 w 9144000"/>
              <a:gd name="connsiteY1" fmla="*/ 22860 h 4572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144000" h="45720">
                <a:moveTo>
                  <a:pt x="0" y="22860"/>
                </a:moveTo>
                <a:lnTo>
                  <a:pt x="9144000" y="22860"/>
                </a:lnTo>
              </a:path>
            </a:pathLst>
          </a:custGeom>
          <a:ln w="381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0"/>
            <a:ext cx="9144000" cy="1433702"/>
          </a:xfrm>
          <a:custGeom>
            <a:avLst/>
            <a:gdLst>
              <a:gd name="connsiteX0" fmla="*/ 0 w 9144000"/>
              <a:gd name="connsiteY0" fmla="*/ 1433702 h 1433702"/>
              <a:gd name="connsiteX1" fmla="*/ 9144000 w 9144000"/>
              <a:gd name="connsiteY1" fmla="*/ 1433702 h 1433702"/>
              <a:gd name="connsiteX2" fmla="*/ 9144000 w 9144000"/>
              <a:gd name="connsiteY2" fmla="*/ 0 h 1433702"/>
              <a:gd name="connsiteX3" fmla="*/ 0 w 9144000"/>
              <a:gd name="connsiteY3" fmla="*/ 0 h 1433702"/>
              <a:gd name="connsiteX4" fmla="*/ 0 w 9144000"/>
              <a:gd name="connsiteY4" fmla="*/ 1433702 h 14337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1433702">
                <a:moveTo>
                  <a:pt x="0" y="1433702"/>
                </a:moveTo>
                <a:lnTo>
                  <a:pt x="9144000" y="1433702"/>
                </a:lnTo>
                <a:lnTo>
                  <a:pt x="9144000" y="0"/>
                </a:lnTo>
                <a:lnTo>
                  <a:pt x="0" y="0"/>
                </a:lnTo>
                <a:lnTo>
                  <a:pt x="0" y="1433702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4638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22300" y="1993900"/>
            <a:ext cx="177800" cy="825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/>
            </a:pPr>
            <a:r>
              <a:rPr lang="en-US" altLang="zh-CN" sz="2568" dirty="0" smtClean="0">
                <a:solidFill>
                  <a:srgbClr val="F0AD00"/>
                </a:solidFill>
                <a:latin typeface="Wingdings 2" pitchFamily="18" charset="0"/>
                <a:cs typeface="Wingdings 2" pitchFamily="18" charset="0"/>
              </a:rPr>
              <a:t>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2568" dirty="0" smtClean="0">
                <a:solidFill>
                  <a:srgbClr val="F0AD00"/>
                </a:solidFill>
                <a:latin typeface="Wingdings 2" pitchFamily="18" charset="0"/>
                <a:cs typeface="Wingdings 2" pitchFamily="18" charset="0"/>
              </a:rPr>
              <a:t>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939800" y="1968500"/>
            <a:ext cx="5943600" cy="889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Prep-school: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nursery,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kindergarden</a:t>
            </a:r>
          </a:p>
          <a:p>
            <a:pPr>
              <a:lnSpc>
                <a:spcPts val="38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Elementary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(basic,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primary)school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22300" y="3492500"/>
            <a:ext cx="7607300" cy="2349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>
                <a:tab pos="317500" algn="l"/>
                <a:tab pos="1371600" algn="l"/>
              </a:tabLst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Age: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6/7–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14</a:t>
            </a:r>
          </a:p>
          <a:p>
            <a:pPr>
              <a:lnSpc>
                <a:spcPts val="3800"/>
              </a:lnSpc>
              <a:tabLst>
                <a:tab pos="317500" algn="l"/>
                <a:tab pos="1371600" algn="l"/>
              </a:tabLst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Possibilities: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5thyear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–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grammar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school</a:t>
            </a:r>
          </a:p>
          <a:p>
            <a:pPr>
              <a:lnSpc>
                <a:spcPts val="3800"/>
              </a:lnSpc>
              <a:tabLst>
                <a:tab pos="317500" algn="l"/>
                <a:tab pos="1371600" algn="l"/>
              </a:tabLst>
            </a:pP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Subjects: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reading,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writing,counting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(1st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level)</a:t>
            </a:r>
          </a:p>
          <a:p>
            <a:pPr>
              <a:lnSpc>
                <a:spcPts val="3800"/>
              </a:lnSpc>
              <a:tabLst>
                <a:tab pos="317500" algn="l"/>
                <a:tab pos="1371600" algn="l"/>
              </a:tabLst>
            </a:pPr>
            <a:r>
              <a:rPr lang="en-US" altLang="zh-CN" dirty="0" smtClean="0"/>
              <a:t>		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Science,Art,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Music,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Math,Czech,</a:t>
            </a:r>
          </a:p>
          <a:p>
            <a:pPr>
              <a:lnSpc>
                <a:spcPts val="3800"/>
              </a:lnSpc>
              <a:tabLst>
                <a:tab pos="317500" algn="l"/>
                <a:tab pos="1371600" algn="l"/>
              </a:tabLst>
            </a:pPr>
            <a:r>
              <a:rPr lang="en-US" altLang="zh-CN" dirty="0" smtClean="0"/>
              <a:t>	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foreignlanguage,Geography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(2nd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level)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9144000"/>
              <a:gd name="connsiteY0" fmla="*/ 6858000 h 6858000"/>
              <a:gd name="connsiteX1" fmla="*/ 9144000 w 9144000"/>
              <a:gd name="connsiteY1" fmla="*/ 6858000 h 6858000"/>
              <a:gd name="connsiteX2" fmla="*/ 9144000 w 9144000"/>
              <a:gd name="connsiteY2" fmla="*/ 0 h 6858000"/>
              <a:gd name="connsiteX3" fmla="*/ 0 w 9144000"/>
              <a:gd name="connsiteY3" fmla="*/ 0 h 6858000"/>
              <a:gd name="connsiteX4" fmla="*/ 0 w 9144000"/>
              <a:gd name="connsiteY4" fmla="*/ 6858000 h 6858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0" y="1435861"/>
            <a:ext cx="9144000" cy="45720"/>
          </a:xfrm>
          <a:custGeom>
            <a:avLst/>
            <a:gdLst>
              <a:gd name="connsiteX0" fmla="*/ 0 w 9144000"/>
              <a:gd name="connsiteY0" fmla="*/ 22860 h 45720"/>
              <a:gd name="connsiteX1" fmla="*/ 9144000 w 9144000"/>
              <a:gd name="connsiteY1" fmla="*/ 22860 h 4572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144000" h="45720">
                <a:moveTo>
                  <a:pt x="0" y="22860"/>
                </a:moveTo>
                <a:lnTo>
                  <a:pt x="9144000" y="22860"/>
                </a:lnTo>
              </a:path>
            </a:pathLst>
          </a:custGeom>
          <a:ln w="38100">
            <a:solidFill>
              <a:srgbClr val="FFFF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0" y="0"/>
            <a:ext cx="9144000" cy="1433702"/>
          </a:xfrm>
          <a:custGeom>
            <a:avLst/>
            <a:gdLst>
              <a:gd name="connsiteX0" fmla="*/ 0 w 9144000"/>
              <a:gd name="connsiteY0" fmla="*/ 1433702 h 1433702"/>
              <a:gd name="connsiteX1" fmla="*/ 9144000 w 9144000"/>
              <a:gd name="connsiteY1" fmla="*/ 1433702 h 1433702"/>
              <a:gd name="connsiteX2" fmla="*/ 9144000 w 9144000"/>
              <a:gd name="connsiteY2" fmla="*/ 0 h 1433702"/>
              <a:gd name="connsiteX3" fmla="*/ 0 w 9144000"/>
              <a:gd name="connsiteY3" fmla="*/ 0 h 1433702"/>
              <a:gd name="connsiteX4" fmla="*/ 0 w 9144000"/>
              <a:gd name="connsiteY4" fmla="*/ 1433702 h 14337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1433702">
                <a:moveTo>
                  <a:pt x="0" y="1433702"/>
                </a:moveTo>
                <a:lnTo>
                  <a:pt x="9144000" y="1433702"/>
                </a:lnTo>
                <a:lnTo>
                  <a:pt x="9144000" y="0"/>
                </a:lnTo>
                <a:lnTo>
                  <a:pt x="0" y="0"/>
                </a:lnTo>
                <a:lnTo>
                  <a:pt x="0" y="1433702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9700"/>
            <a:ext cx="9144000" cy="139700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2900" y="2413000"/>
            <a:ext cx="3162300" cy="2108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622300" y="1816100"/>
            <a:ext cx="63500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1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Arial Black" pitchFamily="18" charset="0"/>
                <a:cs typeface="Arial Black" pitchFamily="18" charset="0"/>
              </a:rPr>
              <a:t>Types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Arial Black" pitchFamily="18" charset="0"/>
                <a:cs typeface="Arial Black" pitchFamily="18" charset="0"/>
              </a:rPr>
              <a:t>of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Arial Black" pitchFamily="18" charset="0"/>
                <a:cs typeface="Arial Black" pitchFamily="18" charset="0"/>
              </a:rPr>
              <a:t>secondary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Arial Black" pitchFamily="18" charset="0"/>
                <a:cs typeface="Arial Black" pitchFamily="18" charset="0"/>
              </a:rPr>
              <a:t>schools: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622300" y="2959100"/>
            <a:ext cx="3009900" cy="137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Grammarschool</a:t>
            </a:r>
          </a:p>
          <a:p>
            <a:pPr>
              <a:lnSpc>
                <a:spcPts val="38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Vocationalschool</a:t>
            </a:r>
          </a:p>
          <a:p>
            <a:pPr>
              <a:lnSpc>
                <a:spcPts val="38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Apprentice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school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622300" y="4876800"/>
            <a:ext cx="64516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Vocationalschools: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economic,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nurses´,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939800" y="5372100"/>
            <a:ext cx="56388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agricultural,logistics,</a:t>
            </a:r>
            <a:r>
              <a:rPr lang="en-US" altLang="zh-CN" sz="319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2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veterinary…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622300" y="5854700"/>
            <a:ext cx="64389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Finishedwith: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aleaving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maturita</a:t>
            </a:r>
            <a:r>
              <a:rPr lang="en-US" altLang="zh-CN" sz="31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194" dirty="0" smtClean="0">
                <a:solidFill>
                  <a:srgbClr val="000000"/>
                </a:solidFill>
                <a:latin typeface="Corbel" pitchFamily="18" charset="0"/>
                <a:cs typeface="Corbel" pitchFamily="18" charset="0"/>
              </a:rPr>
              <a:t>exam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Terciary</a:t>
            </a:r>
            <a:r>
              <a:rPr lang="cs-CZ" dirty="0" smtClean="0"/>
              <a:t> </a:t>
            </a:r>
            <a:r>
              <a:rPr lang="cs-CZ" dirty="0" err="1" smtClean="0"/>
              <a:t>level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Universities</a:t>
            </a:r>
            <a:r>
              <a:rPr lang="cs-CZ" dirty="0" smtClean="0"/>
              <a:t> – </a:t>
            </a:r>
            <a:r>
              <a:rPr lang="cs-CZ" dirty="0" err="1" smtClean="0"/>
              <a:t>bachelor</a:t>
            </a:r>
            <a:r>
              <a:rPr lang="cs-CZ" dirty="0" smtClean="0"/>
              <a:t> – 3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</a:p>
          <a:p>
            <a:r>
              <a:rPr lang="cs-CZ" dirty="0" smtClean="0"/>
              <a:t> Master – </a:t>
            </a:r>
            <a:r>
              <a:rPr lang="cs-CZ" dirty="0" err="1" smtClean="0"/>
              <a:t>another</a:t>
            </a:r>
            <a:r>
              <a:rPr lang="cs-CZ" dirty="0" smtClean="0"/>
              <a:t> 2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Engineer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err="1" smtClean="0"/>
              <a:t>Types</a:t>
            </a:r>
            <a:r>
              <a:rPr lang="cs-CZ" dirty="0" smtClean="0"/>
              <a:t>: </a:t>
            </a:r>
            <a:r>
              <a:rPr lang="cs-CZ" dirty="0" err="1" smtClean="0"/>
              <a:t>humanities</a:t>
            </a:r>
            <a:r>
              <a:rPr lang="cs-CZ" dirty="0" smtClean="0"/>
              <a:t>, science, </a:t>
            </a:r>
            <a:r>
              <a:rPr lang="cs-CZ" dirty="0" err="1" smtClean="0"/>
              <a:t>technical</a:t>
            </a:r>
            <a:r>
              <a:rPr lang="cs-CZ" dirty="0" smtClean="0"/>
              <a:t> </a:t>
            </a:r>
          </a:p>
          <a:p>
            <a:r>
              <a:rPr lang="cs-CZ" dirty="0" smtClean="0"/>
              <a:t>Post </a:t>
            </a:r>
            <a:r>
              <a:rPr lang="cs-CZ" dirty="0" err="1" smtClean="0"/>
              <a:t>graduate</a:t>
            </a:r>
            <a:r>
              <a:rPr lang="cs-CZ" dirty="0" smtClean="0"/>
              <a:t>: </a:t>
            </a:r>
            <a:r>
              <a:rPr lang="cs-CZ" dirty="0" err="1" smtClean="0"/>
              <a:t>doctor</a:t>
            </a:r>
            <a:r>
              <a:rPr lang="cs-CZ" dirty="0" smtClean="0"/>
              <a:t> </a:t>
            </a:r>
            <a:r>
              <a:rPr lang="cs-CZ" dirty="0" err="1" smtClean="0"/>
              <a:t>degree</a:t>
            </a:r>
            <a:r>
              <a:rPr lang="cs-CZ" dirty="0" smtClean="0"/>
              <a:t> PhD., PhDr., </a:t>
            </a:r>
            <a:r>
              <a:rPr lang="cs-CZ" dirty="0" err="1" smtClean="0"/>
              <a:t>PaeDr</a:t>
            </a:r>
            <a:r>
              <a:rPr lang="cs-CZ" dirty="0" smtClean="0"/>
              <a:t>., RNDr., PhDr., MBA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152400"/>
            <a:ext cx="1666875" cy="251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More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Czech</a:t>
            </a:r>
            <a:r>
              <a:rPr lang="cs-CZ" dirty="0" smtClean="0"/>
              <a:t> </a:t>
            </a:r>
            <a:r>
              <a:rPr lang="cs-CZ" dirty="0" err="1" smtClean="0"/>
              <a:t>Education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2"/>
              </a:rPr>
              <a:t>http://en.wikipedia.org/wiki/Education_in_the_Czech_Republic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United</a:t>
            </a:r>
            <a:r>
              <a:rPr lang="cs-CZ" dirty="0" smtClean="0"/>
              <a:t> </a:t>
            </a:r>
            <a:r>
              <a:rPr lang="cs-CZ" dirty="0" err="1" smtClean="0"/>
              <a:t>Kingdom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Levels</a:t>
            </a:r>
            <a:r>
              <a:rPr lang="cs-CZ" dirty="0" smtClean="0"/>
              <a:t>: </a:t>
            </a:r>
          </a:p>
          <a:p>
            <a:pPr>
              <a:buNone/>
            </a:pPr>
            <a:r>
              <a:rPr lang="cs-CZ" dirty="0" smtClean="0"/>
              <a:t>1)</a:t>
            </a:r>
            <a:r>
              <a:rPr lang="cs-CZ" dirty="0" err="1" smtClean="0"/>
              <a:t>Nursery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2)</a:t>
            </a:r>
            <a:r>
              <a:rPr lang="cs-CZ" dirty="0" err="1" smtClean="0"/>
              <a:t>Primary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3)</a:t>
            </a:r>
            <a:r>
              <a:rPr lang="cs-CZ" dirty="0" err="1" smtClean="0"/>
              <a:t>Secondary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4)</a:t>
            </a:r>
            <a:r>
              <a:rPr lang="cs-CZ" dirty="0" err="1" smtClean="0"/>
              <a:t>Tertiary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pPr>
              <a:buNone/>
            </a:pPr>
            <a:r>
              <a:rPr lang="en-US" dirty="0" smtClean="0"/>
              <a:t>Public schools X state schools 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1295400"/>
            <a:ext cx="4038600" cy="3228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Nursery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Primary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3-4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4-11 – </a:t>
            </a:r>
            <a:r>
              <a:rPr lang="cs-CZ" dirty="0" err="1" smtClean="0"/>
              <a:t>primary</a:t>
            </a:r>
            <a:r>
              <a:rPr lang="cs-CZ" dirty="0" smtClean="0"/>
              <a:t> </a:t>
            </a:r>
            <a:r>
              <a:rPr lang="en-US" dirty="0" smtClean="0"/>
              <a:t>Main goal of a primary school: </a:t>
            </a:r>
          </a:p>
          <a:p>
            <a:pPr>
              <a:buNone/>
            </a:pPr>
            <a:r>
              <a:rPr lang="en-US" dirty="0" smtClean="0"/>
              <a:t>-To achieve the basics of literacy, numeracy, foundation of Science, Math, Geography, History and Social Sciences </a:t>
            </a:r>
          </a:p>
          <a:p>
            <a:pPr>
              <a:buNone/>
            </a:pPr>
            <a:r>
              <a:rPr lang="en-US" dirty="0" smtClean="0"/>
              <a:t>-They follow the National Curriculum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Secondary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12-18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Types</a:t>
            </a:r>
            <a:r>
              <a:rPr lang="cs-CZ" dirty="0" smtClean="0"/>
              <a:t>: </a:t>
            </a:r>
          </a:p>
          <a:p>
            <a:r>
              <a:rPr lang="cs-CZ" dirty="0" err="1" smtClean="0"/>
              <a:t>Grammar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Comprehensive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</a:p>
          <a:p>
            <a:r>
              <a:rPr lang="cs-CZ" dirty="0" smtClean="0"/>
              <a:t>City technology college </a:t>
            </a:r>
          </a:p>
          <a:p>
            <a:r>
              <a:rPr lang="cs-CZ" dirty="0" err="1" smtClean="0"/>
              <a:t>Academies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Exams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en-US" dirty="0" smtClean="0"/>
              <a:t>1st – 3d Form: National curriculum tests (Standard Assessment test) </a:t>
            </a:r>
          </a:p>
          <a:p>
            <a:r>
              <a:rPr lang="en-US" dirty="0" smtClean="0"/>
              <a:t>4th – 5th Form: GCSE´s, O levels (16 years old) </a:t>
            </a:r>
          </a:p>
          <a:p>
            <a:r>
              <a:rPr lang="en-US" dirty="0" smtClean="0"/>
              <a:t>Lower 6th – upper 6th: AS Levels, A2 Levels</a:t>
            </a:r>
            <a:endParaRPr lang="cs-CZ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Vocational schools: GNVQs and BTECs 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Famous</a:t>
            </a:r>
            <a:r>
              <a:rPr lang="cs-CZ" dirty="0" smtClean="0"/>
              <a:t> public </a:t>
            </a:r>
            <a:r>
              <a:rPr lang="cs-CZ" dirty="0" err="1" smtClean="0"/>
              <a:t>schools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err="1" smtClean="0"/>
              <a:t>Expensive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Elite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err="1" smtClean="0"/>
              <a:t>Eton</a:t>
            </a:r>
            <a:r>
              <a:rPr lang="cs-CZ" dirty="0" smtClean="0"/>
              <a:t>, </a:t>
            </a:r>
            <a:r>
              <a:rPr lang="cs-CZ" dirty="0" err="1" smtClean="0"/>
              <a:t>Harrow</a:t>
            </a:r>
            <a:r>
              <a:rPr lang="cs-CZ" dirty="0" smtClean="0"/>
              <a:t>, Rugby, </a:t>
            </a:r>
            <a:r>
              <a:rPr lang="cs-CZ" dirty="0" err="1" smtClean="0"/>
              <a:t>Westminster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2"/>
              </a:rPr>
              <a:t>http://cie.edu/en/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131184" y="1773238"/>
            <a:ext cx="3072631" cy="462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Universities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Ancient universities: 7 still existent universities founded in the Middle Ages </a:t>
            </a:r>
          </a:p>
          <a:p>
            <a:r>
              <a:rPr lang="cs-CZ" dirty="0" smtClean="0"/>
              <a:t>Oxford </a:t>
            </a:r>
          </a:p>
          <a:p>
            <a:r>
              <a:rPr lang="cs-CZ" dirty="0" smtClean="0"/>
              <a:t>Cambridge </a:t>
            </a:r>
          </a:p>
          <a:p>
            <a:r>
              <a:rPr lang="cs-CZ" dirty="0" smtClean="0"/>
              <a:t>St. </a:t>
            </a:r>
            <a:r>
              <a:rPr lang="cs-CZ" dirty="0" err="1" smtClean="0"/>
              <a:t>Andrews</a:t>
            </a:r>
            <a:r>
              <a:rPr lang="cs-CZ" dirty="0" smtClean="0"/>
              <a:t> </a:t>
            </a:r>
          </a:p>
          <a:p>
            <a:r>
              <a:rPr lang="cs-CZ" dirty="0" smtClean="0"/>
              <a:t>University </a:t>
            </a:r>
            <a:r>
              <a:rPr lang="cs-CZ" dirty="0" err="1" smtClean="0"/>
              <a:t>of</a:t>
            </a:r>
            <a:r>
              <a:rPr lang="cs-CZ" dirty="0" smtClean="0"/>
              <a:t> Glasgow </a:t>
            </a:r>
          </a:p>
          <a:p>
            <a:r>
              <a:rPr lang="cs-CZ" dirty="0" smtClean="0"/>
              <a:t>University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Aberdeen</a:t>
            </a:r>
            <a:r>
              <a:rPr lang="cs-CZ" dirty="0" smtClean="0"/>
              <a:t> </a:t>
            </a:r>
          </a:p>
          <a:p>
            <a:r>
              <a:rPr lang="cs-CZ" dirty="0" smtClean="0"/>
              <a:t>University </a:t>
            </a:r>
            <a:r>
              <a:rPr lang="cs-CZ" dirty="0" err="1" smtClean="0"/>
              <a:t>of</a:t>
            </a:r>
            <a:r>
              <a:rPr lang="cs-CZ" dirty="0" smtClean="0"/>
              <a:t> Edinburgh </a:t>
            </a:r>
          </a:p>
          <a:p>
            <a:r>
              <a:rPr lang="cs-CZ" dirty="0" smtClean="0"/>
              <a:t>University </a:t>
            </a:r>
            <a:r>
              <a:rPr lang="cs-CZ" dirty="0" err="1" smtClean="0"/>
              <a:t>of</a:t>
            </a:r>
            <a:r>
              <a:rPr lang="cs-CZ" dirty="0" smtClean="0"/>
              <a:t> Dublin 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Universities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endParaRPr lang="cs-CZ" dirty="0" smtClean="0"/>
          </a:p>
          <a:p>
            <a:r>
              <a:rPr lang="en-US" dirty="0" smtClean="0"/>
              <a:t>Red Brick Universities: the large civic universities chartered at the beginning of the 20th century before World War I. </a:t>
            </a:r>
          </a:p>
          <a:p>
            <a:r>
              <a:rPr lang="en-US" dirty="0" smtClean="0"/>
              <a:t>More on Red Brick </a:t>
            </a:r>
            <a:r>
              <a:rPr lang="en-US" dirty="0" err="1" smtClean="0"/>
              <a:t>Unis</a:t>
            </a:r>
            <a:r>
              <a:rPr lang="en-US" dirty="0" smtClean="0"/>
              <a:t>: 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http://en.wikipedia.org/wiki/Red_brick_university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2570956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Universities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Plate Glass Universities: the universities chartered after 1966 (formerly described as the 'new universities' or the ‚Robbins expansion' universities). </a:t>
            </a:r>
          </a:p>
          <a:p>
            <a:pPr>
              <a:buNone/>
            </a:pPr>
            <a:r>
              <a:rPr lang="cs-CZ" i="1" dirty="0" smtClean="0"/>
              <a:t>York </a:t>
            </a:r>
            <a:r>
              <a:rPr lang="cs-CZ" i="1" dirty="0" err="1" smtClean="0"/>
              <a:t>central</a:t>
            </a:r>
            <a:r>
              <a:rPr lang="cs-CZ" i="1" dirty="0" smtClean="0"/>
              <a:t> </a:t>
            </a:r>
            <a:r>
              <a:rPr lang="cs-CZ" i="1" dirty="0" err="1" smtClean="0"/>
              <a:t>hall</a:t>
            </a:r>
            <a:r>
              <a:rPr lang="cs-CZ" i="1" dirty="0" smtClean="0"/>
              <a:t> 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8200" y="2740073"/>
            <a:ext cx="4038600" cy="269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Universities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en-US" dirty="0" smtClean="0"/>
              <a:t>Open Universities – for distant learning </a:t>
            </a:r>
            <a:endParaRPr lang="cs-CZ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cs-CZ" dirty="0" smtClean="0"/>
              <a:t>New </a:t>
            </a:r>
            <a:r>
              <a:rPr lang="cs-CZ" dirty="0" err="1" smtClean="0"/>
              <a:t>Universities</a:t>
            </a:r>
            <a:r>
              <a:rPr lang="cs-CZ" dirty="0" smtClean="0"/>
              <a:t> – </a:t>
            </a:r>
            <a:r>
              <a:rPr lang="cs-CZ" dirty="0" err="1" smtClean="0"/>
              <a:t>polytechnic</a:t>
            </a:r>
            <a:r>
              <a:rPr lang="cs-CZ" dirty="0" smtClean="0"/>
              <a:t> – post 1992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1400" dirty="0" smtClean="0"/>
          </a:p>
          <a:p>
            <a:pPr>
              <a:buNone/>
            </a:pPr>
            <a:r>
              <a:rPr lang="en-US" sz="1400" dirty="0" smtClean="0"/>
              <a:t>1) BAIN NEWS SERVICE. </a:t>
            </a:r>
            <a:r>
              <a:rPr lang="en-US" sz="1400" i="1" dirty="0" smtClean="0"/>
              <a:t>www.wikipedia.org [online]. [cit. 21.2.2013]. </a:t>
            </a:r>
            <a:r>
              <a:rPr lang="en-US" sz="1400" i="1" dirty="0" err="1" smtClean="0"/>
              <a:t>Dostupný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na</a:t>
            </a:r>
            <a:r>
              <a:rPr lang="en-US" sz="1400" i="1" dirty="0" smtClean="0"/>
              <a:t> WWW: http://en.wikipedia.org/wiki/File:Prince_Henry,_Duke_of_Gloucester_4909925573_1cfc8ea5c0_o.jpg </a:t>
            </a:r>
          </a:p>
          <a:p>
            <a:pPr>
              <a:buNone/>
            </a:pPr>
            <a:r>
              <a:rPr lang="en-US" sz="1400" dirty="0" smtClean="0"/>
              <a:t>2) WARRINS, Gavin. </a:t>
            </a:r>
            <a:r>
              <a:rPr lang="en-US" sz="1400" i="1" dirty="0" smtClean="0"/>
              <a:t>www.wikipedia.org [online]. [cit. 21.2.2013]. </a:t>
            </a:r>
            <a:r>
              <a:rPr lang="en-US" sz="1400" i="1" dirty="0" err="1" smtClean="0"/>
              <a:t>Dostupný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na</a:t>
            </a:r>
            <a:r>
              <a:rPr lang="en-US" sz="1400" i="1" dirty="0" smtClean="0"/>
              <a:t> WWW: http://en.wikipedia.org/wiki/File:BirminghamUniversityChancellorsCourt.jpg </a:t>
            </a:r>
          </a:p>
          <a:p>
            <a:pPr>
              <a:buNone/>
            </a:pPr>
            <a:r>
              <a:rPr lang="cs-CZ" sz="1400" dirty="0" smtClean="0"/>
              <a:t>3) TESLADE, John.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wikipedia.org</a:t>
            </a:r>
            <a:r>
              <a:rPr lang="cs-CZ" sz="1400" i="1" dirty="0" smtClean="0"/>
              <a:t> [online]. [cit. 21.2.2013]. Dostupný na WWW: http://en.wikipedia.org/wiki/File:York_central_hall.jpg </a:t>
            </a:r>
            <a:endParaRPr lang="cs-CZ" sz="1400" i="1" dirty="0" smtClean="0"/>
          </a:p>
          <a:p>
            <a:pPr>
              <a:buNone/>
            </a:pPr>
            <a:r>
              <a:rPr lang="cs-CZ" sz="1400" i="1" smtClean="0"/>
              <a:t>www.office.microsoft.com</a:t>
            </a:r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24</TotalTime>
  <Words>576</Words>
  <Application>Microsoft Office PowerPoint</Application>
  <PresentationFormat>Předvádění na obrazovce (4:3)</PresentationFormat>
  <Paragraphs>127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Modul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Terciary level</vt:lpstr>
      <vt:lpstr>More on the Czech Education System</vt:lpstr>
      <vt:lpstr>The United Kingdom</vt:lpstr>
      <vt:lpstr>Nursery and Primary</vt:lpstr>
      <vt:lpstr>Secondary</vt:lpstr>
      <vt:lpstr>Exams</vt:lpstr>
      <vt:lpstr>Famous public schools</vt:lpstr>
      <vt:lpstr>Universities</vt:lpstr>
      <vt:lpstr>Universities</vt:lpstr>
      <vt:lpstr>Universities</vt:lpstr>
      <vt:lpstr>Universities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Katka</dc:creator>
  <cp:lastModifiedBy>jitka</cp:lastModifiedBy>
  <cp:revision>7</cp:revision>
  <dcterms:created xsi:type="dcterms:W3CDTF">2006-08-16T00:00:00Z</dcterms:created>
  <dcterms:modified xsi:type="dcterms:W3CDTF">2014-03-21T19:16:25Z</dcterms:modified>
</cp:coreProperties>
</file>