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38" y="1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0" y="0"/>
            <a:ext cx="9144000" cy="6858000"/>
          </a:xfrm>
          <a:custGeom>
            <a:avLst/>
            <a:gdLst>
              <a:gd name="connsiteX0" fmla="*/ 0 w 9144000"/>
              <a:gd name="connsiteY0" fmla="*/ 6858000 h 6858000"/>
              <a:gd name="connsiteX1" fmla="*/ 9144000 w 9144000"/>
              <a:gd name="connsiteY1" fmla="*/ 6858000 h 6858000"/>
              <a:gd name="connsiteX2" fmla="*/ 9144000 w 9144000"/>
              <a:gd name="connsiteY2" fmla="*/ 0 h 6858000"/>
              <a:gd name="connsiteX3" fmla="*/ 0 w 9144000"/>
              <a:gd name="connsiteY3" fmla="*/ 0 h 6858000"/>
              <a:gd name="connsiteX4" fmla="*/ 0 w 9144000"/>
              <a:gd name="connsiteY4" fmla="*/ 6858000 h 68580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9144000" h="6858000">
                <a:moveTo>
                  <a:pt x="0" y="6858000"/>
                </a:moveTo>
                <a:lnTo>
                  <a:pt x="9144000" y="6858000"/>
                </a:lnTo>
                <a:lnTo>
                  <a:pt x="9144000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rgbClr val="FFFFFF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Freeform 3"/>
          <p:cNvSpPr/>
          <p:nvPr/>
        </p:nvSpPr>
        <p:spPr>
          <a:xfrm>
            <a:off x="381000" y="0"/>
            <a:ext cx="609600" cy="6858000"/>
          </a:xfrm>
          <a:custGeom>
            <a:avLst/>
            <a:gdLst>
              <a:gd name="connsiteX0" fmla="*/ 0 w 609600"/>
              <a:gd name="connsiteY0" fmla="*/ 6858000 h 6858000"/>
              <a:gd name="connsiteX1" fmla="*/ 609600 w 609600"/>
              <a:gd name="connsiteY1" fmla="*/ 6858000 h 6858000"/>
              <a:gd name="connsiteX2" fmla="*/ 609600 w 609600"/>
              <a:gd name="connsiteY2" fmla="*/ 0 h 6858000"/>
              <a:gd name="connsiteX3" fmla="*/ 0 w 609600"/>
              <a:gd name="connsiteY3" fmla="*/ 0 h 6858000"/>
              <a:gd name="connsiteX4" fmla="*/ 0 w 609600"/>
              <a:gd name="connsiteY4" fmla="*/ 6858000 h 68580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609600" h="6858000">
                <a:moveTo>
                  <a:pt x="0" y="6858000"/>
                </a:moveTo>
                <a:lnTo>
                  <a:pt x="609600" y="6858000"/>
                </a:lnTo>
                <a:lnTo>
                  <a:pt x="609600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rgbClr val="FEDED3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Freeform 3"/>
          <p:cNvSpPr/>
          <p:nvPr/>
        </p:nvSpPr>
        <p:spPr>
          <a:xfrm>
            <a:off x="276339" y="0"/>
            <a:ext cx="104664" cy="6858000"/>
          </a:xfrm>
          <a:custGeom>
            <a:avLst/>
            <a:gdLst>
              <a:gd name="connsiteX0" fmla="*/ 0 w 104664"/>
              <a:gd name="connsiteY0" fmla="*/ 6858000 h 6858000"/>
              <a:gd name="connsiteX1" fmla="*/ 104664 w 104664"/>
              <a:gd name="connsiteY1" fmla="*/ 6858000 h 6858000"/>
              <a:gd name="connsiteX2" fmla="*/ 104664 w 104664"/>
              <a:gd name="connsiteY2" fmla="*/ 0 h 6858000"/>
              <a:gd name="connsiteX3" fmla="*/ 0 w 104664"/>
              <a:gd name="connsiteY3" fmla="*/ 0 h 6858000"/>
              <a:gd name="connsiteX4" fmla="*/ 0 w 104664"/>
              <a:gd name="connsiteY4" fmla="*/ 6858000 h 68580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104664" h="6858000">
                <a:moveTo>
                  <a:pt x="0" y="6858000"/>
                </a:moveTo>
                <a:lnTo>
                  <a:pt x="104664" y="6858000"/>
                </a:lnTo>
                <a:lnTo>
                  <a:pt x="104664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rgbClr val="FFF1ED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Freeform 3"/>
          <p:cNvSpPr/>
          <p:nvPr/>
        </p:nvSpPr>
        <p:spPr>
          <a:xfrm>
            <a:off x="990600" y="0"/>
            <a:ext cx="181876" cy="6858000"/>
          </a:xfrm>
          <a:custGeom>
            <a:avLst/>
            <a:gdLst>
              <a:gd name="connsiteX0" fmla="*/ 0 w 181876"/>
              <a:gd name="connsiteY0" fmla="*/ 6858000 h 6858000"/>
              <a:gd name="connsiteX1" fmla="*/ 181876 w 181876"/>
              <a:gd name="connsiteY1" fmla="*/ 6858000 h 6858000"/>
              <a:gd name="connsiteX2" fmla="*/ 181876 w 181876"/>
              <a:gd name="connsiteY2" fmla="*/ 0 h 6858000"/>
              <a:gd name="connsiteX3" fmla="*/ 0 w 181876"/>
              <a:gd name="connsiteY3" fmla="*/ 0 h 6858000"/>
              <a:gd name="connsiteX4" fmla="*/ 0 w 181876"/>
              <a:gd name="connsiteY4" fmla="*/ 6858000 h 68580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181876" h="6858000">
                <a:moveTo>
                  <a:pt x="0" y="6858000"/>
                </a:moveTo>
                <a:lnTo>
                  <a:pt x="181876" y="6858000"/>
                </a:lnTo>
                <a:lnTo>
                  <a:pt x="181876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rgbClr val="FFE4DC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Freeform 3"/>
          <p:cNvSpPr/>
          <p:nvPr/>
        </p:nvSpPr>
        <p:spPr>
          <a:xfrm>
            <a:off x="1141323" y="0"/>
            <a:ext cx="230276" cy="6858000"/>
          </a:xfrm>
          <a:custGeom>
            <a:avLst/>
            <a:gdLst>
              <a:gd name="connsiteX0" fmla="*/ 0 w 230276"/>
              <a:gd name="connsiteY0" fmla="*/ 6858000 h 6858000"/>
              <a:gd name="connsiteX1" fmla="*/ 230276 w 230276"/>
              <a:gd name="connsiteY1" fmla="*/ 6858000 h 6858000"/>
              <a:gd name="connsiteX2" fmla="*/ 230276 w 230276"/>
              <a:gd name="connsiteY2" fmla="*/ 0 h 6858000"/>
              <a:gd name="connsiteX3" fmla="*/ 0 w 230276"/>
              <a:gd name="connsiteY3" fmla="*/ 0 h 6858000"/>
              <a:gd name="connsiteX4" fmla="*/ 0 w 230276"/>
              <a:gd name="connsiteY4" fmla="*/ 6858000 h 68580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230276" h="6858000">
                <a:moveTo>
                  <a:pt x="0" y="6858000"/>
                </a:moveTo>
                <a:lnTo>
                  <a:pt x="230276" y="6858000"/>
                </a:lnTo>
                <a:lnTo>
                  <a:pt x="230276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rgbClr val="FFF2EE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Freeform 3"/>
          <p:cNvSpPr/>
          <p:nvPr/>
        </p:nvSpPr>
        <p:spPr>
          <a:xfrm>
            <a:off x="77768" y="-28575"/>
            <a:ext cx="114300" cy="6915150"/>
          </a:xfrm>
          <a:custGeom>
            <a:avLst/>
            <a:gdLst>
              <a:gd name="connsiteX0" fmla="*/ 28575 w 114300"/>
              <a:gd name="connsiteY0" fmla="*/ 28575 h 6915150"/>
              <a:gd name="connsiteX1" fmla="*/ 28575 w 114300"/>
              <a:gd name="connsiteY1" fmla="*/ 6886575 h 691515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114300" h="6915150">
                <a:moveTo>
                  <a:pt x="28575" y="28575"/>
                </a:moveTo>
                <a:lnTo>
                  <a:pt x="28575" y="6886575"/>
                </a:lnTo>
              </a:path>
            </a:pathLst>
          </a:custGeom>
          <a:ln w="50800">
            <a:solidFill>
              <a:srgbClr val="FED3C4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Freeform 3"/>
          <p:cNvSpPr/>
          <p:nvPr/>
        </p:nvSpPr>
        <p:spPr>
          <a:xfrm>
            <a:off x="885825" y="-28575"/>
            <a:ext cx="114300" cy="6915150"/>
          </a:xfrm>
          <a:custGeom>
            <a:avLst/>
            <a:gdLst>
              <a:gd name="connsiteX0" fmla="*/ 28575 w 114300"/>
              <a:gd name="connsiteY0" fmla="*/ 28575 h 6915150"/>
              <a:gd name="connsiteX1" fmla="*/ 28575 w 114300"/>
              <a:gd name="connsiteY1" fmla="*/ 6886575 h 691515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114300" h="6915150">
                <a:moveTo>
                  <a:pt x="28575" y="28575"/>
                </a:moveTo>
                <a:lnTo>
                  <a:pt x="28575" y="6886575"/>
                </a:lnTo>
              </a:path>
            </a:pathLst>
          </a:custGeom>
          <a:ln w="50800">
            <a:solidFill>
              <a:srgbClr val="FFF0EB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Freeform 3"/>
          <p:cNvSpPr/>
          <p:nvPr/>
        </p:nvSpPr>
        <p:spPr>
          <a:xfrm>
            <a:off x="825538" y="-28575"/>
            <a:ext cx="114300" cy="6915150"/>
          </a:xfrm>
          <a:custGeom>
            <a:avLst/>
            <a:gdLst>
              <a:gd name="connsiteX0" fmla="*/ 28575 w 114300"/>
              <a:gd name="connsiteY0" fmla="*/ 28575 h 6915150"/>
              <a:gd name="connsiteX1" fmla="*/ 28575 w 114300"/>
              <a:gd name="connsiteY1" fmla="*/ 6886575 h 691515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114300" h="6915150">
                <a:moveTo>
                  <a:pt x="28575" y="28575"/>
                </a:moveTo>
                <a:lnTo>
                  <a:pt x="28575" y="6886575"/>
                </a:lnTo>
              </a:path>
            </a:pathLst>
          </a:custGeom>
          <a:ln w="50800">
            <a:solidFill>
              <a:srgbClr val="FEC3AE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Freeform 3"/>
          <p:cNvSpPr/>
          <p:nvPr/>
        </p:nvSpPr>
        <p:spPr>
          <a:xfrm>
            <a:off x="1712404" y="-14287"/>
            <a:ext cx="57150" cy="6886575"/>
          </a:xfrm>
          <a:custGeom>
            <a:avLst/>
            <a:gdLst>
              <a:gd name="connsiteX0" fmla="*/ 14287 w 57150"/>
              <a:gd name="connsiteY0" fmla="*/ 14287 h 6886575"/>
              <a:gd name="connsiteX1" fmla="*/ 14287 w 57150"/>
              <a:gd name="connsiteY1" fmla="*/ 6872287 h 6886575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57150" h="6886575">
                <a:moveTo>
                  <a:pt x="14287" y="14287"/>
                </a:moveTo>
                <a:lnTo>
                  <a:pt x="14287" y="6872287"/>
                </a:lnTo>
              </a:path>
            </a:pathLst>
          </a:custGeom>
          <a:ln w="25400">
            <a:solidFill>
              <a:srgbClr val="FECDBC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Freeform 3"/>
          <p:cNvSpPr/>
          <p:nvPr/>
        </p:nvSpPr>
        <p:spPr>
          <a:xfrm>
            <a:off x="1060450" y="-6350"/>
            <a:ext cx="22225" cy="6870700"/>
          </a:xfrm>
          <a:custGeom>
            <a:avLst/>
            <a:gdLst>
              <a:gd name="connsiteX0" fmla="*/ 6350 w 22225"/>
              <a:gd name="connsiteY0" fmla="*/ 6350 h 6870700"/>
              <a:gd name="connsiteX1" fmla="*/ 6350 w 22225"/>
              <a:gd name="connsiteY1" fmla="*/ 6864350 h 68707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22225" h="6870700">
                <a:moveTo>
                  <a:pt x="6350" y="6350"/>
                </a:moveTo>
                <a:lnTo>
                  <a:pt x="6350" y="6864350"/>
                </a:lnTo>
              </a:path>
            </a:pathLst>
          </a:custGeom>
          <a:ln w="12700">
            <a:solidFill>
              <a:srgbClr val="FEC3AE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Freeform 3"/>
          <p:cNvSpPr/>
          <p:nvPr/>
        </p:nvSpPr>
        <p:spPr>
          <a:xfrm>
            <a:off x="9108185" y="0"/>
            <a:ext cx="34290" cy="6857996"/>
          </a:xfrm>
          <a:custGeom>
            <a:avLst/>
            <a:gdLst>
              <a:gd name="connsiteX0" fmla="*/ 17145 w 34290"/>
              <a:gd name="connsiteY0" fmla="*/ 0 h 6857996"/>
              <a:gd name="connsiteX1" fmla="*/ 17145 w 34290"/>
              <a:gd name="connsiteY1" fmla="*/ 6857996 h 6857996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34290" h="6857996">
                <a:moveTo>
                  <a:pt x="17145" y="0"/>
                </a:moveTo>
                <a:lnTo>
                  <a:pt x="17145" y="6857996"/>
                </a:lnTo>
              </a:path>
            </a:pathLst>
          </a:custGeom>
          <a:ln w="25400">
            <a:solidFill>
              <a:srgbClr val="FEC3AE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Freeform 3"/>
          <p:cNvSpPr/>
          <p:nvPr/>
        </p:nvSpPr>
        <p:spPr>
          <a:xfrm>
            <a:off x="9085326" y="0"/>
            <a:ext cx="11430" cy="6857996"/>
          </a:xfrm>
          <a:custGeom>
            <a:avLst/>
            <a:gdLst>
              <a:gd name="connsiteX0" fmla="*/ 5715 w 11430"/>
              <a:gd name="connsiteY0" fmla="*/ 0 h 6857996"/>
              <a:gd name="connsiteX1" fmla="*/ 5715 w 11430"/>
              <a:gd name="connsiteY1" fmla="*/ 6857996 h 6857996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11430" h="6857996">
                <a:moveTo>
                  <a:pt x="5715" y="0"/>
                </a:moveTo>
                <a:lnTo>
                  <a:pt x="5715" y="6857996"/>
                </a:lnTo>
              </a:path>
            </a:pathLst>
          </a:custGeom>
          <a:ln w="0">
            <a:solidFill>
              <a:srgbClr val="FEC3AE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" name="Freeform 3"/>
          <p:cNvSpPr/>
          <p:nvPr/>
        </p:nvSpPr>
        <p:spPr>
          <a:xfrm>
            <a:off x="1219200" y="0"/>
            <a:ext cx="76200" cy="6858000"/>
          </a:xfrm>
          <a:custGeom>
            <a:avLst/>
            <a:gdLst>
              <a:gd name="connsiteX0" fmla="*/ 0 w 76200"/>
              <a:gd name="connsiteY0" fmla="*/ 6858000 h 6858000"/>
              <a:gd name="connsiteX1" fmla="*/ 76200 w 76200"/>
              <a:gd name="connsiteY1" fmla="*/ 6858000 h 6858000"/>
              <a:gd name="connsiteX2" fmla="*/ 76200 w 76200"/>
              <a:gd name="connsiteY2" fmla="*/ 0 h 6858000"/>
              <a:gd name="connsiteX3" fmla="*/ 0 w 76200"/>
              <a:gd name="connsiteY3" fmla="*/ 0 h 6858000"/>
              <a:gd name="connsiteX4" fmla="*/ 0 w 76200"/>
              <a:gd name="connsiteY4" fmla="*/ 6858000 h 68580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76200" h="6858000">
                <a:moveTo>
                  <a:pt x="0" y="6858000"/>
                </a:moveTo>
                <a:lnTo>
                  <a:pt x="76200" y="6858000"/>
                </a:lnTo>
                <a:lnTo>
                  <a:pt x="76200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rgbClr val="FEE0D6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Freeform 3"/>
          <p:cNvSpPr/>
          <p:nvPr/>
        </p:nvSpPr>
        <p:spPr>
          <a:xfrm>
            <a:off x="609600" y="3429000"/>
            <a:ext cx="1295400" cy="1295400"/>
          </a:xfrm>
          <a:custGeom>
            <a:avLst/>
            <a:gdLst>
              <a:gd name="connsiteX0" fmla="*/ 0 w 1295400"/>
              <a:gd name="connsiteY0" fmla="*/ 647700 h 1295400"/>
              <a:gd name="connsiteX1" fmla="*/ 647700 w 1295400"/>
              <a:gd name="connsiteY1" fmla="*/ 0 h 1295400"/>
              <a:gd name="connsiteX2" fmla="*/ 647700 w 1295400"/>
              <a:gd name="connsiteY2" fmla="*/ 0 h 1295400"/>
              <a:gd name="connsiteX3" fmla="*/ 647700 w 1295400"/>
              <a:gd name="connsiteY3" fmla="*/ 0 h 1295400"/>
              <a:gd name="connsiteX4" fmla="*/ 1295400 w 1295400"/>
              <a:gd name="connsiteY4" fmla="*/ 647700 h 1295400"/>
              <a:gd name="connsiteX5" fmla="*/ 1295400 w 1295400"/>
              <a:gd name="connsiteY5" fmla="*/ 647700 h 1295400"/>
              <a:gd name="connsiteX6" fmla="*/ 1295400 w 1295400"/>
              <a:gd name="connsiteY6" fmla="*/ 647700 h 1295400"/>
              <a:gd name="connsiteX7" fmla="*/ 647700 w 1295400"/>
              <a:gd name="connsiteY7" fmla="*/ 1295400 h 1295400"/>
              <a:gd name="connsiteX8" fmla="*/ 647700 w 1295400"/>
              <a:gd name="connsiteY8" fmla="*/ 1295400 h 1295400"/>
              <a:gd name="connsiteX9" fmla="*/ 647700 w 1295400"/>
              <a:gd name="connsiteY9" fmla="*/ 1295400 h 1295400"/>
              <a:gd name="connsiteX10" fmla="*/ 0 w 1295400"/>
              <a:gd name="connsiteY10" fmla="*/ 647700 h 1295400"/>
              <a:gd name="connsiteX11" fmla="*/ 0 w 1295400"/>
              <a:gd name="connsiteY11" fmla="*/ 647700 h 12954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</a:cxnLst>
            <a:rect l="l" t="t" r="r" b="b"/>
            <a:pathLst>
              <a:path w="1295400" h="1295400">
                <a:moveTo>
                  <a:pt x="0" y="647700"/>
                </a:moveTo>
                <a:cubicBezTo>
                  <a:pt x="0" y="289940"/>
                  <a:pt x="289979" y="0"/>
                  <a:pt x="647700" y="0"/>
                </a:cubicBezTo>
                <a:cubicBezTo>
                  <a:pt x="647700" y="0"/>
                  <a:pt x="647700" y="0"/>
                  <a:pt x="647700" y="0"/>
                </a:cubicBezTo>
                <a:lnTo>
                  <a:pt x="647700" y="0"/>
                </a:lnTo>
                <a:cubicBezTo>
                  <a:pt x="1005458" y="0"/>
                  <a:pt x="1295400" y="289940"/>
                  <a:pt x="1295400" y="647700"/>
                </a:cubicBezTo>
                <a:cubicBezTo>
                  <a:pt x="1295400" y="647700"/>
                  <a:pt x="1295400" y="647700"/>
                  <a:pt x="1295400" y="647700"/>
                </a:cubicBezTo>
                <a:lnTo>
                  <a:pt x="1295400" y="647700"/>
                </a:lnTo>
                <a:cubicBezTo>
                  <a:pt x="1295400" y="1005459"/>
                  <a:pt x="1005458" y="1295400"/>
                  <a:pt x="647700" y="1295400"/>
                </a:cubicBezTo>
                <a:cubicBezTo>
                  <a:pt x="647700" y="1295400"/>
                  <a:pt x="647700" y="1295400"/>
                  <a:pt x="647700" y="1295400"/>
                </a:cubicBezTo>
                <a:lnTo>
                  <a:pt x="647700" y="1295400"/>
                </a:lnTo>
                <a:cubicBezTo>
                  <a:pt x="289979" y="1295400"/>
                  <a:pt x="0" y="1005459"/>
                  <a:pt x="0" y="647700"/>
                </a:cubicBezTo>
                <a:cubicBezTo>
                  <a:pt x="0" y="647700"/>
                  <a:pt x="0" y="647700"/>
                  <a:pt x="0" y="647700"/>
                </a:cubicBezTo>
              </a:path>
            </a:pathLst>
          </a:custGeom>
          <a:solidFill>
            <a:srgbClr val="FE8637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Freeform 3"/>
          <p:cNvSpPr/>
          <p:nvPr/>
        </p:nvSpPr>
        <p:spPr>
          <a:xfrm>
            <a:off x="1309624" y="4866766"/>
            <a:ext cx="641477" cy="641350"/>
          </a:xfrm>
          <a:custGeom>
            <a:avLst/>
            <a:gdLst>
              <a:gd name="connsiteX0" fmla="*/ 0 w 641477"/>
              <a:gd name="connsiteY0" fmla="*/ 320675 h 641350"/>
              <a:gd name="connsiteX1" fmla="*/ 320674 w 641477"/>
              <a:gd name="connsiteY1" fmla="*/ 0 h 641350"/>
              <a:gd name="connsiteX2" fmla="*/ 320674 w 641477"/>
              <a:gd name="connsiteY2" fmla="*/ 0 h 641350"/>
              <a:gd name="connsiteX3" fmla="*/ 320674 w 641477"/>
              <a:gd name="connsiteY3" fmla="*/ 0 h 641350"/>
              <a:gd name="connsiteX4" fmla="*/ 641477 w 641477"/>
              <a:gd name="connsiteY4" fmla="*/ 320675 h 641350"/>
              <a:gd name="connsiteX5" fmla="*/ 641477 w 641477"/>
              <a:gd name="connsiteY5" fmla="*/ 320675 h 641350"/>
              <a:gd name="connsiteX6" fmla="*/ 641477 w 641477"/>
              <a:gd name="connsiteY6" fmla="*/ 320675 h 641350"/>
              <a:gd name="connsiteX7" fmla="*/ 320674 w 641477"/>
              <a:gd name="connsiteY7" fmla="*/ 641350 h 641350"/>
              <a:gd name="connsiteX8" fmla="*/ 320674 w 641477"/>
              <a:gd name="connsiteY8" fmla="*/ 641350 h 641350"/>
              <a:gd name="connsiteX9" fmla="*/ 320674 w 641477"/>
              <a:gd name="connsiteY9" fmla="*/ 641350 h 641350"/>
              <a:gd name="connsiteX10" fmla="*/ 0 w 641477"/>
              <a:gd name="connsiteY10" fmla="*/ 320675 h 641350"/>
              <a:gd name="connsiteX11" fmla="*/ 0 w 641477"/>
              <a:gd name="connsiteY11" fmla="*/ 320675 h 64135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</a:cxnLst>
            <a:rect l="l" t="t" r="r" b="b"/>
            <a:pathLst>
              <a:path w="641477" h="641350">
                <a:moveTo>
                  <a:pt x="0" y="320675"/>
                </a:moveTo>
                <a:cubicBezTo>
                  <a:pt x="0" y="143510"/>
                  <a:pt x="143636" y="0"/>
                  <a:pt x="320674" y="0"/>
                </a:cubicBezTo>
                <a:cubicBezTo>
                  <a:pt x="320674" y="0"/>
                  <a:pt x="320674" y="0"/>
                  <a:pt x="320674" y="0"/>
                </a:cubicBezTo>
                <a:lnTo>
                  <a:pt x="320674" y="0"/>
                </a:lnTo>
                <a:cubicBezTo>
                  <a:pt x="497840" y="0"/>
                  <a:pt x="641477" y="143510"/>
                  <a:pt x="641477" y="320675"/>
                </a:cubicBezTo>
                <a:cubicBezTo>
                  <a:pt x="641477" y="320675"/>
                  <a:pt x="641477" y="320675"/>
                  <a:pt x="641477" y="320675"/>
                </a:cubicBezTo>
                <a:lnTo>
                  <a:pt x="641477" y="320675"/>
                </a:lnTo>
                <a:cubicBezTo>
                  <a:pt x="641477" y="497840"/>
                  <a:pt x="497840" y="641350"/>
                  <a:pt x="320674" y="641350"/>
                </a:cubicBezTo>
                <a:cubicBezTo>
                  <a:pt x="320674" y="641350"/>
                  <a:pt x="320674" y="641350"/>
                  <a:pt x="320674" y="641350"/>
                </a:cubicBezTo>
                <a:lnTo>
                  <a:pt x="320674" y="641350"/>
                </a:lnTo>
                <a:cubicBezTo>
                  <a:pt x="143636" y="641350"/>
                  <a:pt x="0" y="497840"/>
                  <a:pt x="0" y="320675"/>
                </a:cubicBezTo>
                <a:cubicBezTo>
                  <a:pt x="0" y="320675"/>
                  <a:pt x="0" y="320675"/>
                  <a:pt x="0" y="320675"/>
                </a:cubicBezTo>
              </a:path>
            </a:pathLst>
          </a:custGeom>
          <a:solidFill>
            <a:srgbClr val="FE8637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8" name="Freeform 3"/>
          <p:cNvSpPr/>
          <p:nvPr/>
        </p:nvSpPr>
        <p:spPr>
          <a:xfrm>
            <a:off x="1091082" y="5500623"/>
            <a:ext cx="137159" cy="137172"/>
          </a:xfrm>
          <a:custGeom>
            <a:avLst/>
            <a:gdLst>
              <a:gd name="connsiteX0" fmla="*/ 0 w 137159"/>
              <a:gd name="connsiteY0" fmla="*/ 68579 h 137172"/>
              <a:gd name="connsiteX1" fmla="*/ 68579 w 137159"/>
              <a:gd name="connsiteY1" fmla="*/ 0 h 137172"/>
              <a:gd name="connsiteX2" fmla="*/ 68579 w 137159"/>
              <a:gd name="connsiteY2" fmla="*/ 0 h 137172"/>
              <a:gd name="connsiteX3" fmla="*/ 68579 w 137159"/>
              <a:gd name="connsiteY3" fmla="*/ 0 h 137172"/>
              <a:gd name="connsiteX4" fmla="*/ 137159 w 137159"/>
              <a:gd name="connsiteY4" fmla="*/ 68579 h 137172"/>
              <a:gd name="connsiteX5" fmla="*/ 137159 w 137159"/>
              <a:gd name="connsiteY5" fmla="*/ 68579 h 137172"/>
              <a:gd name="connsiteX6" fmla="*/ 137159 w 137159"/>
              <a:gd name="connsiteY6" fmla="*/ 68579 h 137172"/>
              <a:gd name="connsiteX7" fmla="*/ 68579 w 137159"/>
              <a:gd name="connsiteY7" fmla="*/ 137172 h 137172"/>
              <a:gd name="connsiteX8" fmla="*/ 68579 w 137159"/>
              <a:gd name="connsiteY8" fmla="*/ 137172 h 137172"/>
              <a:gd name="connsiteX9" fmla="*/ 68579 w 137159"/>
              <a:gd name="connsiteY9" fmla="*/ 137172 h 137172"/>
              <a:gd name="connsiteX10" fmla="*/ 0 w 137159"/>
              <a:gd name="connsiteY10" fmla="*/ 68579 h 137172"/>
              <a:gd name="connsiteX11" fmla="*/ 0 w 137159"/>
              <a:gd name="connsiteY11" fmla="*/ 68579 h 137172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</a:cxnLst>
            <a:rect l="l" t="t" r="r" b="b"/>
            <a:pathLst>
              <a:path w="137159" h="137172">
                <a:moveTo>
                  <a:pt x="0" y="68579"/>
                </a:moveTo>
                <a:cubicBezTo>
                  <a:pt x="0" y="30734"/>
                  <a:pt x="30695" y="0"/>
                  <a:pt x="68579" y="0"/>
                </a:cubicBezTo>
                <a:cubicBezTo>
                  <a:pt x="68579" y="0"/>
                  <a:pt x="68579" y="0"/>
                  <a:pt x="68579" y="0"/>
                </a:cubicBezTo>
                <a:lnTo>
                  <a:pt x="68579" y="0"/>
                </a:lnTo>
                <a:cubicBezTo>
                  <a:pt x="106451" y="0"/>
                  <a:pt x="137159" y="30734"/>
                  <a:pt x="137159" y="68579"/>
                </a:cubicBezTo>
                <a:cubicBezTo>
                  <a:pt x="137159" y="68579"/>
                  <a:pt x="137159" y="68579"/>
                  <a:pt x="137159" y="68579"/>
                </a:cubicBezTo>
                <a:lnTo>
                  <a:pt x="137159" y="68579"/>
                </a:lnTo>
                <a:cubicBezTo>
                  <a:pt x="137159" y="106464"/>
                  <a:pt x="106451" y="137172"/>
                  <a:pt x="68579" y="137172"/>
                </a:cubicBezTo>
                <a:cubicBezTo>
                  <a:pt x="68579" y="137172"/>
                  <a:pt x="68579" y="137172"/>
                  <a:pt x="68579" y="137172"/>
                </a:cubicBezTo>
                <a:lnTo>
                  <a:pt x="68579" y="137172"/>
                </a:lnTo>
                <a:cubicBezTo>
                  <a:pt x="30695" y="137172"/>
                  <a:pt x="0" y="106464"/>
                  <a:pt x="0" y="68579"/>
                </a:cubicBezTo>
                <a:cubicBezTo>
                  <a:pt x="0" y="68579"/>
                  <a:pt x="0" y="68579"/>
                  <a:pt x="0" y="68579"/>
                </a:cubicBezTo>
              </a:path>
            </a:pathLst>
          </a:custGeom>
          <a:solidFill>
            <a:srgbClr val="FE8637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9" name="Freeform 3"/>
          <p:cNvSpPr/>
          <p:nvPr/>
        </p:nvSpPr>
        <p:spPr>
          <a:xfrm>
            <a:off x="1664207" y="5788152"/>
            <a:ext cx="274320" cy="274319"/>
          </a:xfrm>
          <a:custGeom>
            <a:avLst/>
            <a:gdLst>
              <a:gd name="connsiteX0" fmla="*/ 0 w 274320"/>
              <a:gd name="connsiteY0" fmla="*/ 137159 h 274319"/>
              <a:gd name="connsiteX1" fmla="*/ 137160 w 274320"/>
              <a:gd name="connsiteY1" fmla="*/ 0 h 274319"/>
              <a:gd name="connsiteX2" fmla="*/ 137160 w 274320"/>
              <a:gd name="connsiteY2" fmla="*/ 0 h 274319"/>
              <a:gd name="connsiteX3" fmla="*/ 137160 w 274320"/>
              <a:gd name="connsiteY3" fmla="*/ 0 h 274319"/>
              <a:gd name="connsiteX4" fmla="*/ 274320 w 274320"/>
              <a:gd name="connsiteY4" fmla="*/ 137159 h 274319"/>
              <a:gd name="connsiteX5" fmla="*/ 274320 w 274320"/>
              <a:gd name="connsiteY5" fmla="*/ 137159 h 274319"/>
              <a:gd name="connsiteX6" fmla="*/ 274320 w 274320"/>
              <a:gd name="connsiteY6" fmla="*/ 137159 h 274319"/>
              <a:gd name="connsiteX7" fmla="*/ 137160 w 274320"/>
              <a:gd name="connsiteY7" fmla="*/ 274319 h 274319"/>
              <a:gd name="connsiteX8" fmla="*/ 137160 w 274320"/>
              <a:gd name="connsiteY8" fmla="*/ 274319 h 274319"/>
              <a:gd name="connsiteX9" fmla="*/ 137160 w 274320"/>
              <a:gd name="connsiteY9" fmla="*/ 274319 h 274319"/>
              <a:gd name="connsiteX10" fmla="*/ 0 w 274320"/>
              <a:gd name="connsiteY10" fmla="*/ 137159 h 274319"/>
              <a:gd name="connsiteX11" fmla="*/ 0 w 274320"/>
              <a:gd name="connsiteY11" fmla="*/ 137159 h 274319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</a:cxnLst>
            <a:rect l="l" t="t" r="r" b="b"/>
            <a:pathLst>
              <a:path w="274320" h="274319">
                <a:moveTo>
                  <a:pt x="0" y="137159"/>
                </a:moveTo>
                <a:cubicBezTo>
                  <a:pt x="0" y="61404"/>
                  <a:pt x="61468" y="0"/>
                  <a:pt x="137160" y="0"/>
                </a:cubicBezTo>
                <a:cubicBezTo>
                  <a:pt x="137160" y="0"/>
                  <a:pt x="137160" y="0"/>
                  <a:pt x="137160" y="0"/>
                </a:cubicBezTo>
                <a:lnTo>
                  <a:pt x="137160" y="0"/>
                </a:lnTo>
                <a:cubicBezTo>
                  <a:pt x="212852" y="0"/>
                  <a:pt x="274320" y="61404"/>
                  <a:pt x="274320" y="137159"/>
                </a:cubicBezTo>
                <a:cubicBezTo>
                  <a:pt x="274320" y="137159"/>
                  <a:pt x="274320" y="137159"/>
                  <a:pt x="274320" y="137159"/>
                </a:cubicBezTo>
                <a:lnTo>
                  <a:pt x="274320" y="137159"/>
                </a:lnTo>
                <a:cubicBezTo>
                  <a:pt x="274320" y="212915"/>
                  <a:pt x="212852" y="274319"/>
                  <a:pt x="137160" y="274319"/>
                </a:cubicBezTo>
                <a:cubicBezTo>
                  <a:pt x="137160" y="274319"/>
                  <a:pt x="137160" y="274319"/>
                  <a:pt x="137160" y="274319"/>
                </a:cubicBezTo>
                <a:lnTo>
                  <a:pt x="137160" y="274319"/>
                </a:lnTo>
                <a:cubicBezTo>
                  <a:pt x="61468" y="274319"/>
                  <a:pt x="0" y="212915"/>
                  <a:pt x="0" y="137159"/>
                </a:cubicBezTo>
                <a:cubicBezTo>
                  <a:pt x="0" y="137159"/>
                  <a:pt x="0" y="137159"/>
                  <a:pt x="0" y="137159"/>
                </a:cubicBezTo>
              </a:path>
            </a:pathLst>
          </a:custGeom>
          <a:solidFill>
            <a:srgbClr val="FE8637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0" name="Freeform 3"/>
          <p:cNvSpPr/>
          <p:nvPr/>
        </p:nvSpPr>
        <p:spPr>
          <a:xfrm>
            <a:off x="1905000" y="4495800"/>
            <a:ext cx="365760" cy="365759"/>
          </a:xfrm>
          <a:custGeom>
            <a:avLst/>
            <a:gdLst>
              <a:gd name="connsiteX0" fmla="*/ 0 w 365760"/>
              <a:gd name="connsiteY0" fmla="*/ 182879 h 365759"/>
              <a:gd name="connsiteX1" fmla="*/ 182879 w 365760"/>
              <a:gd name="connsiteY1" fmla="*/ 0 h 365759"/>
              <a:gd name="connsiteX2" fmla="*/ 182879 w 365760"/>
              <a:gd name="connsiteY2" fmla="*/ 0 h 365759"/>
              <a:gd name="connsiteX3" fmla="*/ 182879 w 365760"/>
              <a:gd name="connsiteY3" fmla="*/ 0 h 365759"/>
              <a:gd name="connsiteX4" fmla="*/ 365760 w 365760"/>
              <a:gd name="connsiteY4" fmla="*/ 182879 h 365759"/>
              <a:gd name="connsiteX5" fmla="*/ 365760 w 365760"/>
              <a:gd name="connsiteY5" fmla="*/ 182879 h 365759"/>
              <a:gd name="connsiteX6" fmla="*/ 365760 w 365760"/>
              <a:gd name="connsiteY6" fmla="*/ 182879 h 365759"/>
              <a:gd name="connsiteX7" fmla="*/ 182879 w 365760"/>
              <a:gd name="connsiteY7" fmla="*/ 365759 h 365759"/>
              <a:gd name="connsiteX8" fmla="*/ 182879 w 365760"/>
              <a:gd name="connsiteY8" fmla="*/ 365759 h 365759"/>
              <a:gd name="connsiteX9" fmla="*/ 182879 w 365760"/>
              <a:gd name="connsiteY9" fmla="*/ 365759 h 365759"/>
              <a:gd name="connsiteX10" fmla="*/ 0 w 365760"/>
              <a:gd name="connsiteY10" fmla="*/ 182879 h 365759"/>
              <a:gd name="connsiteX11" fmla="*/ 0 w 365760"/>
              <a:gd name="connsiteY11" fmla="*/ 182879 h 365759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</a:cxnLst>
            <a:rect l="l" t="t" r="r" b="b"/>
            <a:pathLst>
              <a:path w="365760" h="365759">
                <a:moveTo>
                  <a:pt x="0" y="182879"/>
                </a:moveTo>
                <a:cubicBezTo>
                  <a:pt x="0" y="81915"/>
                  <a:pt x="81914" y="0"/>
                  <a:pt x="182879" y="0"/>
                </a:cubicBezTo>
                <a:cubicBezTo>
                  <a:pt x="182879" y="0"/>
                  <a:pt x="182879" y="0"/>
                  <a:pt x="182879" y="0"/>
                </a:cubicBezTo>
                <a:lnTo>
                  <a:pt x="182879" y="0"/>
                </a:lnTo>
                <a:cubicBezTo>
                  <a:pt x="283845" y="0"/>
                  <a:pt x="365760" y="81915"/>
                  <a:pt x="365760" y="182879"/>
                </a:cubicBezTo>
                <a:cubicBezTo>
                  <a:pt x="365760" y="182879"/>
                  <a:pt x="365760" y="182879"/>
                  <a:pt x="365760" y="182879"/>
                </a:cubicBezTo>
                <a:lnTo>
                  <a:pt x="365760" y="182879"/>
                </a:lnTo>
                <a:cubicBezTo>
                  <a:pt x="365760" y="283845"/>
                  <a:pt x="283845" y="365759"/>
                  <a:pt x="182879" y="365759"/>
                </a:cubicBezTo>
                <a:cubicBezTo>
                  <a:pt x="182879" y="365759"/>
                  <a:pt x="182879" y="365759"/>
                  <a:pt x="182879" y="365759"/>
                </a:cubicBezTo>
                <a:lnTo>
                  <a:pt x="182879" y="365759"/>
                </a:lnTo>
                <a:cubicBezTo>
                  <a:pt x="81914" y="365759"/>
                  <a:pt x="0" y="283845"/>
                  <a:pt x="0" y="182879"/>
                </a:cubicBezTo>
                <a:cubicBezTo>
                  <a:pt x="0" y="182879"/>
                  <a:pt x="0" y="182879"/>
                  <a:pt x="0" y="182879"/>
                </a:cubicBezTo>
              </a:path>
            </a:pathLst>
          </a:custGeom>
          <a:solidFill>
            <a:srgbClr val="FE8637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000" y="177800"/>
            <a:ext cx="8280400" cy="11684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2374900" y="4521200"/>
            <a:ext cx="4203700" cy="444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00"/>
              </a:lnSpc>
              <a:tabLst/>
            </a:pPr>
            <a:r>
              <a:rPr lang="en-US" altLang="zh-CN" sz="3000" b="1" dirty="0" smtClean="0">
                <a:solidFill>
                  <a:srgbClr val="575F6D"/>
                </a:solidFill>
                <a:latin typeface="Century" pitchFamily="18" charset="0"/>
                <a:cs typeface="Century" pitchFamily="18" charset="0"/>
              </a:rPr>
              <a:t>H</a:t>
            </a:r>
            <a:r>
              <a:rPr lang="en-US" altLang="zh-CN" sz="2400" b="1" dirty="0" smtClean="0">
                <a:solidFill>
                  <a:srgbClr val="575F6D"/>
                </a:solidFill>
                <a:latin typeface="Century" pitchFamily="18" charset="0"/>
                <a:cs typeface="Century" pitchFamily="18" charset="0"/>
              </a:rPr>
              <a:t>EALTH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b="1" dirty="0" smtClean="0">
                <a:solidFill>
                  <a:srgbClr val="575F6D"/>
                </a:solidFill>
                <a:latin typeface="Century" pitchFamily="18" charset="0"/>
                <a:cs typeface="Century" pitchFamily="18" charset="0"/>
              </a:rPr>
              <a:t>AND</a:t>
            </a:r>
            <a:r>
              <a:rPr lang="en-US" altLang="zh-CN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0" b="1" dirty="0" smtClean="0">
                <a:solidFill>
                  <a:srgbClr val="575F6D"/>
                </a:solidFill>
                <a:latin typeface="Century" pitchFamily="18" charset="0"/>
                <a:cs typeface="Century" pitchFamily="18" charset="0"/>
              </a:rPr>
              <a:t>D</a:t>
            </a:r>
            <a:r>
              <a:rPr lang="en-US" altLang="zh-CN" sz="2400" b="1" dirty="0" smtClean="0">
                <a:solidFill>
                  <a:srgbClr val="575F6D"/>
                </a:solidFill>
                <a:latin typeface="Century" pitchFamily="18" charset="0"/>
                <a:cs typeface="Century" pitchFamily="18" charset="0"/>
              </a:rPr>
              <a:t>ISEASES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622" y="3693890"/>
            <a:ext cx="773678" cy="765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-35974" y="-19050"/>
            <a:ext cx="9144000" cy="6858000"/>
          </a:xfrm>
          <a:custGeom>
            <a:avLst/>
            <a:gdLst>
              <a:gd name="connsiteX0" fmla="*/ 0 w 9144000"/>
              <a:gd name="connsiteY0" fmla="*/ 6858000 h 6858000"/>
              <a:gd name="connsiteX1" fmla="*/ 9144000 w 9144000"/>
              <a:gd name="connsiteY1" fmla="*/ 6858000 h 6858000"/>
              <a:gd name="connsiteX2" fmla="*/ 9144000 w 9144000"/>
              <a:gd name="connsiteY2" fmla="*/ 0 h 6858000"/>
              <a:gd name="connsiteX3" fmla="*/ 0 w 9144000"/>
              <a:gd name="connsiteY3" fmla="*/ 0 h 6858000"/>
              <a:gd name="connsiteX4" fmla="*/ 0 w 9144000"/>
              <a:gd name="connsiteY4" fmla="*/ 6858000 h 68580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9144000" h="6858000">
                <a:moveTo>
                  <a:pt x="0" y="6858000"/>
                </a:moveTo>
                <a:lnTo>
                  <a:pt x="9144000" y="6858000"/>
                </a:lnTo>
                <a:lnTo>
                  <a:pt x="9144000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rgbClr val="FFFFFF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Freeform 3"/>
          <p:cNvSpPr/>
          <p:nvPr/>
        </p:nvSpPr>
        <p:spPr>
          <a:xfrm>
            <a:off x="8743950" y="-19050"/>
            <a:ext cx="76200" cy="6896100"/>
          </a:xfrm>
          <a:custGeom>
            <a:avLst/>
            <a:gdLst>
              <a:gd name="connsiteX0" fmla="*/ 19050 w 76200"/>
              <a:gd name="connsiteY0" fmla="*/ 19050 h 6896100"/>
              <a:gd name="connsiteX1" fmla="*/ 19050 w 76200"/>
              <a:gd name="connsiteY1" fmla="*/ 6877050 h 68961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76200" h="6896100">
                <a:moveTo>
                  <a:pt x="19050" y="19050"/>
                </a:moveTo>
                <a:lnTo>
                  <a:pt x="19050" y="6877050"/>
                </a:lnTo>
              </a:path>
            </a:pathLst>
          </a:custGeom>
          <a:ln w="38100">
            <a:solidFill>
              <a:srgbClr val="FEC7B4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Freeform 3"/>
          <p:cNvSpPr/>
          <p:nvPr/>
        </p:nvSpPr>
        <p:spPr>
          <a:xfrm>
            <a:off x="70485" y="0"/>
            <a:ext cx="34289" cy="6857996"/>
          </a:xfrm>
          <a:custGeom>
            <a:avLst/>
            <a:gdLst>
              <a:gd name="connsiteX0" fmla="*/ 17144 w 34289"/>
              <a:gd name="connsiteY0" fmla="*/ 0 h 6857996"/>
              <a:gd name="connsiteX1" fmla="*/ 17144 w 34289"/>
              <a:gd name="connsiteY1" fmla="*/ 6857996 h 6857996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34289" h="6857996">
                <a:moveTo>
                  <a:pt x="17144" y="0"/>
                </a:moveTo>
                <a:lnTo>
                  <a:pt x="17144" y="6857996"/>
                </a:lnTo>
              </a:path>
            </a:pathLst>
          </a:custGeom>
          <a:ln w="25400">
            <a:solidFill>
              <a:srgbClr val="FEC3AE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Freeform 3"/>
          <p:cNvSpPr/>
          <p:nvPr/>
        </p:nvSpPr>
        <p:spPr>
          <a:xfrm>
            <a:off x="47625" y="0"/>
            <a:ext cx="11430" cy="6857996"/>
          </a:xfrm>
          <a:custGeom>
            <a:avLst/>
            <a:gdLst>
              <a:gd name="connsiteX0" fmla="*/ 5714 w 11430"/>
              <a:gd name="connsiteY0" fmla="*/ 0 h 6857996"/>
              <a:gd name="connsiteX1" fmla="*/ 5714 w 11430"/>
              <a:gd name="connsiteY1" fmla="*/ 6857996 h 6857996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11430" h="6857996">
                <a:moveTo>
                  <a:pt x="5714" y="0"/>
                </a:moveTo>
                <a:lnTo>
                  <a:pt x="5714" y="6857996"/>
                </a:lnTo>
              </a:path>
            </a:pathLst>
          </a:custGeom>
          <a:ln w="0">
            <a:solidFill>
              <a:srgbClr val="FEC3AE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Freeform 3"/>
          <p:cNvSpPr/>
          <p:nvPr/>
        </p:nvSpPr>
        <p:spPr>
          <a:xfrm>
            <a:off x="8982075" y="-9525"/>
            <a:ext cx="38100" cy="6877050"/>
          </a:xfrm>
          <a:custGeom>
            <a:avLst/>
            <a:gdLst>
              <a:gd name="connsiteX0" fmla="*/ 9525 w 38100"/>
              <a:gd name="connsiteY0" fmla="*/ 9525 h 6877050"/>
              <a:gd name="connsiteX1" fmla="*/ 9525 w 38100"/>
              <a:gd name="connsiteY1" fmla="*/ 6867525 h 687705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38100" h="6877050">
                <a:moveTo>
                  <a:pt x="9525" y="9525"/>
                </a:moveTo>
                <a:lnTo>
                  <a:pt x="9525" y="6867525"/>
                </a:lnTo>
              </a:path>
            </a:pathLst>
          </a:custGeom>
          <a:ln w="12700">
            <a:solidFill>
              <a:srgbClr val="FE8637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Freeform 3"/>
          <p:cNvSpPr/>
          <p:nvPr/>
        </p:nvSpPr>
        <p:spPr>
          <a:xfrm>
            <a:off x="8839200" y="0"/>
            <a:ext cx="304800" cy="6858000"/>
          </a:xfrm>
          <a:custGeom>
            <a:avLst/>
            <a:gdLst>
              <a:gd name="connsiteX0" fmla="*/ 0 w 304800"/>
              <a:gd name="connsiteY0" fmla="*/ 6858000 h 6858000"/>
              <a:gd name="connsiteX1" fmla="*/ 304800 w 304800"/>
              <a:gd name="connsiteY1" fmla="*/ 6858000 h 6858000"/>
              <a:gd name="connsiteX2" fmla="*/ 304800 w 304800"/>
              <a:gd name="connsiteY2" fmla="*/ 0 h 6858000"/>
              <a:gd name="connsiteX3" fmla="*/ 0 w 304800"/>
              <a:gd name="connsiteY3" fmla="*/ 0 h 6858000"/>
              <a:gd name="connsiteX4" fmla="*/ 0 w 304800"/>
              <a:gd name="connsiteY4" fmla="*/ 6858000 h 68580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304800" h="6858000">
                <a:moveTo>
                  <a:pt x="0" y="6858000"/>
                </a:moveTo>
                <a:lnTo>
                  <a:pt x="304800" y="6858000"/>
                </a:lnTo>
                <a:lnTo>
                  <a:pt x="304800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rgbClr val="FECAB8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Freeform 3"/>
          <p:cNvSpPr/>
          <p:nvPr/>
        </p:nvSpPr>
        <p:spPr>
          <a:xfrm>
            <a:off x="8909050" y="-6350"/>
            <a:ext cx="22225" cy="6870700"/>
          </a:xfrm>
          <a:custGeom>
            <a:avLst/>
            <a:gdLst>
              <a:gd name="connsiteX0" fmla="*/ 6350 w 22225"/>
              <a:gd name="connsiteY0" fmla="*/ 6350 h 6870700"/>
              <a:gd name="connsiteX1" fmla="*/ 6350 w 22225"/>
              <a:gd name="connsiteY1" fmla="*/ 6864350 h 68707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22225" h="6870700">
                <a:moveTo>
                  <a:pt x="6350" y="6350"/>
                </a:moveTo>
                <a:lnTo>
                  <a:pt x="6350" y="6864350"/>
                </a:lnTo>
              </a:path>
            </a:pathLst>
          </a:custGeom>
          <a:ln w="12700">
            <a:solidFill>
              <a:srgbClr val="FE8637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Freeform 3"/>
          <p:cNvSpPr/>
          <p:nvPr/>
        </p:nvSpPr>
        <p:spPr>
          <a:xfrm>
            <a:off x="8156447" y="5715000"/>
            <a:ext cx="548640" cy="548640"/>
          </a:xfrm>
          <a:custGeom>
            <a:avLst/>
            <a:gdLst>
              <a:gd name="connsiteX0" fmla="*/ 0 w 548640"/>
              <a:gd name="connsiteY0" fmla="*/ 274320 h 548640"/>
              <a:gd name="connsiteX1" fmla="*/ 274320 w 548640"/>
              <a:gd name="connsiteY1" fmla="*/ 0 h 548640"/>
              <a:gd name="connsiteX2" fmla="*/ 274320 w 548640"/>
              <a:gd name="connsiteY2" fmla="*/ 0 h 548640"/>
              <a:gd name="connsiteX3" fmla="*/ 274320 w 548640"/>
              <a:gd name="connsiteY3" fmla="*/ 0 h 548640"/>
              <a:gd name="connsiteX4" fmla="*/ 548640 w 548640"/>
              <a:gd name="connsiteY4" fmla="*/ 274320 h 548640"/>
              <a:gd name="connsiteX5" fmla="*/ 548640 w 548640"/>
              <a:gd name="connsiteY5" fmla="*/ 274320 h 548640"/>
              <a:gd name="connsiteX6" fmla="*/ 548640 w 548640"/>
              <a:gd name="connsiteY6" fmla="*/ 274320 h 548640"/>
              <a:gd name="connsiteX7" fmla="*/ 274320 w 548640"/>
              <a:gd name="connsiteY7" fmla="*/ 548640 h 548640"/>
              <a:gd name="connsiteX8" fmla="*/ 274320 w 548640"/>
              <a:gd name="connsiteY8" fmla="*/ 548640 h 548640"/>
              <a:gd name="connsiteX9" fmla="*/ 274320 w 548640"/>
              <a:gd name="connsiteY9" fmla="*/ 548640 h 548640"/>
              <a:gd name="connsiteX10" fmla="*/ 0 w 548640"/>
              <a:gd name="connsiteY10" fmla="*/ 274320 h 548640"/>
              <a:gd name="connsiteX11" fmla="*/ 0 w 548640"/>
              <a:gd name="connsiteY11" fmla="*/ 274320 h 54864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</a:cxnLst>
            <a:rect l="l" t="t" r="r" b="b"/>
            <a:pathLst>
              <a:path w="548640" h="548640">
                <a:moveTo>
                  <a:pt x="0" y="274320"/>
                </a:moveTo>
                <a:cubicBezTo>
                  <a:pt x="0" y="122821"/>
                  <a:pt x="122808" y="0"/>
                  <a:pt x="274320" y="0"/>
                </a:cubicBezTo>
                <a:cubicBezTo>
                  <a:pt x="274320" y="0"/>
                  <a:pt x="274320" y="0"/>
                  <a:pt x="274320" y="0"/>
                </a:cubicBezTo>
                <a:lnTo>
                  <a:pt x="274320" y="0"/>
                </a:lnTo>
                <a:cubicBezTo>
                  <a:pt x="425831" y="0"/>
                  <a:pt x="548640" y="122821"/>
                  <a:pt x="548640" y="274320"/>
                </a:cubicBezTo>
                <a:cubicBezTo>
                  <a:pt x="548640" y="274320"/>
                  <a:pt x="548640" y="274320"/>
                  <a:pt x="548640" y="274320"/>
                </a:cubicBezTo>
                <a:lnTo>
                  <a:pt x="548640" y="274320"/>
                </a:lnTo>
                <a:cubicBezTo>
                  <a:pt x="548640" y="425818"/>
                  <a:pt x="425831" y="548640"/>
                  <a:pt x="274320" y="548640"/>
                </a:cubicBezTo>
                <a:cubicBezTo>
                  <a:pt x="274320" y="548640"/>
                  <a:pt x="274320" y="548640"/>
                  <a:pt x="274320" y="548640"/>
                </a:cubicBezTo>
                <a:lnTo>
                  <a:pt x="274320" y="548640"/>
                </a:lnTo>
                <a:cubicBezTo>
                  <a:pt x="122808" y="548640"/>
                  <a:pt x="0" y="425818"/>
                  <a:pt x="0" y="274320"/>
                </a:cubicBezTo>
                <a:cubicBezTo>
                  <a:pt x="0" y="274320"/>
                  <a:pt x="0" y="274320"/>
                  <a:pt x="0" y="274320"/>
                </a:cubicBezTo>
              </a:path>
            </a:pathLst>
          </a:custGeom>
          <a:solidFill>
            <a:srgbClr val="FE8637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Freeform 3"/>
          <p:cNvSpPr/>
          <p:nvPr/>
        </p:nvSpPr>
        <p:spPr>
          <a:xfrm>
            <a:off x="3977513" y="391922"/>
            <a:ext cx="25400" cy="5471414"/>
          </a:xfrm>
          <a:custGeom>
            <a:avLst/>
            <a:gdLst>
              <a:gd name="connsiteX0" fmla="*/ 6350 w 25400"/>
              <a:gd name="connsiteY0" fmla="*/ 6350 h 5471414"/>
              <a:gd name="connsiteX1" fmla="*/ 6350 w 25400"/>
              <a:gd name="connsiteY1" fmla="*/ 5465063 h 5471414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25400" h="5471414">
                <a:moveTo>
                  <a:pt x="6350" y="6350"/>
                </a:moveTo>
                <a:lnTo>
                  <a:pt x="6350" y="5465063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Freeform 3"/>
          <p:cNvSpPr/>
          <p:nvPr/>
        </p:nvSpPr>
        <p:spPr>
          <a:xfrm>
            <a:off x="310832" y="622808"/>
            <a:ext cx="8450389" cy="25400"/>
          </a:xfrm>
          <a:custGeom>
            <a:avLst/>
            <a:gdLst>
              <a:gd name="connsiteX0" fmla="*/ 6350 w 8450389"/>
              <a:gd name="connsiteY0" fmla="*/ 6350 h 25400"/>
              <a:gd name="connsiteX1" fmla="*/ 8444039 w 8450389"/>
              <a:gd name="connsiteY1" fmla="*/ 6350 h 254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450389" h="25400">
                <a:moveTo>
                  <a:pt x="6350" y="6350"/>
                </a:moveTo>
                <a:lnTo>
                  <a:pt x="8444039" y="6350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Freeform 3"/>
          <p:cNvSpPr/>
          <p:nvPr/>
        </p:nvSpPr>
        <p:spPr>
          <a:xfrm>
            <a:off x="310832" y="847216"/>
            <a:ext cx="8450389" cy="25400"/>
          </a:xfrm>
          <a:custGeom>
            <a:avLst/>
            <a:gdLst>
              <a:gd name="connsiteX0" fmla="*/ 6350 w 8450389"/>
              <a:gd name="connsiteY0" fmla="*/ 6350 h 25400"/>
              <a:gd name="connsiteX1" fmla="*/ 8444039 w 8450389"/>
              <a:gd name="connsiteY1" fmla="*/ 6350 h 254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450389" h="25400">
                <a:moveTo>
                  <a:pt x="6350" y="6350"/>
                </a:moveTo>
                <a:lnTo>
                  <a:pt x="8444039" y="6350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Freeform 3"/>
          <p:cNvSpPr/>
          <p:nvPr/>
        </p:nvSpPr>
        <p:spPr>
          <a:xfrm>
            <a:off x="310832" y="1382649"/>
            <a:ext cx="8450389" cy="25400"/>
          </a:xfrm>
          <a:custGeom>
            <a:avLst/>
            <a:gdLst>
              <a:gd name="connsiteX0" fmla="*/ 6350 w 8450389"/>
              <a:gd name="connsiteY0" fmla="*/ 6350 h 25400"/>
              <a:gd name="connsiteX1" fmla="*/ 8444039 w 8450389"/>
              <a:gd name="connsiteY1" fmla="*/ 6350 h 254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450389" h="25400">
                <a:moveTo>
                  <a:pt x="6350" y="6350"/>
                </a:moveTo>
                <a:lnTo>
                  <a:pt x="8444039" y="6350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" name="Freeform 3"/>
          <p:cNvSpPr/>
          <p:nvPr/>
        </p:nvSpPr>
        <p:spPr>
          <a:xfrm>
            <a:off x="310832" y="1607058"/>
            <a:ext cx="8450389" cy="25400"/>
          </a:xfrm>
          <a:custGeom>
            <a:avLst/>
            <a:gdLst>
              <a:gd name="connsiteX0" fmla="*/ 6350 w 8450389"/>
              <a:gd name="connsiteY0" fmla="*/ 6350 h 25400"/>
              <a:gd name="connsiteX1" fmla="*/ 8444039 w 8450389"/>
              <a:gd name="connsiteY1" fmla="*/ 6350 h 254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450389" h="25400">
                <a:moveTo>
                  <a:pt x="6350" y="6350"/>
                </a:moveTo>
                <a:lnTo>
                  <a:pt x="8444039" y="6350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Freeform 3"/>
          <p:cNvSpPr/>
          <p:nvPr/>
        </p:nvSpPr>
        <p:spPr>
          <a:xfrm>
            <a:off x="310832" y="1831594"/>
            <a:ext cx="8450389" cy="25400"/>
          </a:xfrm>
          <a:custGeom>
            <a:avLst/>
            <a:gdLst>
              <a:gd name="connsiteX0" fmla="*/ 6350 w 8450389"/>
              <a:gd name="connsiteY0" fmla="*/ 6350 h 25400"/>
              <a:gd name="connsiteX1" fmla="*/ 8444039 w 8450389"/>
              <a:gd name="connsiteY1" fmla="*/ 6350 h 254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450389" h="25400">
                <a:moveTo>
                  <a:pt x="6350" y="6350"/>
                </a:moveTo>
                <a:lnTo>
                  <a:pt x="8444039" y="6350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Freeform 3"/>
          <p:cNvSpPr/>
          <p:nvPr/>
        </p:nvSpPr>
        <p:spPr>
          <a:xfrm>
            <a:off x="310832" y="2056002"/>
            <a:ext cx="8450389" cy="25400"/>
          </a:xfrm>
          <a:custGeom>
            <a:avLst/>
            <a:gdLst>
              <a:gd name="connsiteX0" fmla="*/ 6350 w 8450389"/>
              <a:gd name="connsiteY0" fmla="*/ 6350 h 25400"/>
              <a:gd name="connsiteX1" fmla="*/ 8444039 w 8450389"/>
              <a:gd name="connsiteY1" fmla="*/ 6350 h 254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450389" h="25400">
                <a:moveTo>
                  <a:pt x="6350" y="6350"/>
                </a:moveTo>
                <a:lnTo>
                  <a:pt x="8444039" y="6350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8" name="Freeform 3"/>
          <p:cNvSpPr/>
          <p:nvPr/>
        </p:nvSpPr>
        <p:spPr>
          <a:xfrm>
            <a:off x="310832" y="2280539"/>
            <a:ext cx="8450389" cy="25400"/>
          </a:xfrm>
          <a:custGeom>
            <a:avLst/>
            <a:gdLst>
              <a:gd name="connsiteX0" fmla="*/ 6350 w 8450389"/>
              <a:gd name="connsiteY0" fmla="*/ 6350 h 25400"/>
              <a:gd name="connsiteX1" fmla="*/ 8444039 w 8450389"/>
              <a:gd name="connsiteY1" fmla="*/ 6350 h 254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450389" h="25400">
                <a:moveTo>
                  <a:pt x="6350" y="6350"/>
                </a:moveTo>
                <a:lnTo>
                  <a:pt x="8444039" y="6350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9" name="Freeform 3"/>
          <p:cNvSpPr/>
          <p:nvPr/>
        </p:nvSpPr>
        <p:spPr>
          <a:xfrm>
            <a:off x="310832" y="2504948"/>
            <a:ext cx="8450389" cy="25400"/>
          </a:xfrm>
          <a:custGeom>
            <a:avLst/>
            <a:gdLst>
              <a:gd name="connsiteX0" fmla="*/ 6350 w 8450389"/>
              <a:gd name="connsiteY0" fmla="*/ 6350 h 25400"/>
              <a:gd name="connsiteX1" fmla="*/ 8444039 w 8450389"/>
              <a:gd name="connsiteY1" fmla="*/ 6350 h 254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450389" h="25400">
                <a:moveTo>
                  <a:pt x="6350" y="6350"/>
                </a:moveTo>
                <a:lnTo>
                  <a:pt x="8444039" y="6350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0" name="Freeform 3"/>
          <p:cNvSpPr/>
          <p:nvPr/>
        </p:nvSpPr>
        <p:spPr>
          <a:xfrm>
            <a:off x="310832" y="2740660"/>
            <a:ext cx="8450389" cy="25400"/>
          </a:xfrm>
          <a:custGeom>
            <a:avLst/>
            <a:gdLst>
              <a:gd name="connsiteX0" fmla="*/ 6350 w 8450389"/>
              <a:gd name="connsiteY0" fmla="*/ 6350 h 25400"/>
              <a:gd name="connsiteX1" fmla="*/ 8444039 w 8450389"/>
              <a:gd name="connsiteY1" fmla="*/ 6350 h 254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450389" h="25400">
                <a:moveTo>
                  <a:pt x="6350" y="6350"/>
                </a:moveTo>
                <a:lnTo>
                  <a:pt x="8444039" y="6350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1" name="Freeform 3"/>
          <p:cNvSpPr/>
          <p:nvPr/>
        </p:nvSpPr>
        <p:spPr>
          <a:xfrm>
            <a:off x="310832" y="2976372"/>
            <a:ext cx="8450389" cy="25400"/>
          </a:xfrm>
          <a:custGeom>
            <a:avLst/>
            <a:gdLst>
              <a:gd name="connsiteX0" fmla="*/ 6350 w 8450389"/>
              <a:gd name="connsiteY0" fmla="*/ 6350 h 25400"/>
              <a:gd name="connsiteX1" fmla="*/ 8444039 w 8450389"/>
              <a:gd name="connsiteY1" fmla="*/ 6350 h 254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450389" h="25400">
                <a:moveTo>
                  <a:pt x="6350" y="6350"/>
                </a:moveTo>
                <a:lnTo>
                  <a:pt x="8444039" y="6350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2" name="Freeform 3"/>
          <p:cNvSpPr/>
          <p:nvPr/>
        </p:nvSpPr>
        <p:spPr>
          <a:xfrm>
            <a:off x="310832" y="4115180"/>
            <a:ext cx="8450389" cy="25400"/>
          </a:xfrm>
          <a:custGeom>
            <a:avLst/>
            <a:gdLst>
              <a:gd name="connsiteX0" fmla="*/ 6350 w 8450389"/>
              <a:gd name="connsiteY0" fmla="*/ 6350 h 25400"/>
              <a:gd name="connsiteX1" fmla="*/ 8444039 w 8450389"/>
              <a:gd name="connsiteY1" fmla="*/ 6350 h 254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450389" h="25400">
                <a:moveTo>
                  <a:pt x="6350" y="6350"/>
                </a:moveTo>
                <a:lnTo>
                  <a:pt x="8444039" y="6350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3" name="Freeform 3"/>
          <p:cNvSpPr/>
          <p:nvPr/>
        </p:nvSpPr>
        <p:spPr>
          <a:xfrm>
            <a:off x="310832" y="4339716"/>
            <a:ext cx="8450389" cy="25400"/>
          </a:xfrm>
          <a:custGeom>
            <a:avLst/>
            <a:gdLst>
              <a:gd name="connsiteX0" fmla="*/ 6350 w 8450389"/>
              <a:gd name="connsiteY0" fmla="*/ 6350 h 25400"/>
              <a:gd name="connsiteX1" fmla="*/ 8444039 w 8450389"/>
              <a:gd name="connsiteY1" fmla="*/ 6350 h 254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450389" h="25400">
                <a:moveTo>
                  <a:pt x="6350" y="6350"/>
                </a:moveTo>
                <a:lnTo>
                  <a:pt x="8444039" y="6350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4" name="Freeform 3"/>
          <p:cNvSpPr/>
          <p:nvPr/>
        </p:nvSpPr>
        <p:spPr>
          <a:xfrm>
            <a:off x="310832" y="5844285"/>
            <a:ext cx="8450389" cy="25400"/>
          </a:xfrm>
          <a:custGeom>
            <a:avLst/>
            <a:gdLst>
              <a:gd name="connsiteX0" fmla="*/ 6350 w 8450389"/>
              <a:gd name="connsiteY0" fmla="*/ 6350 h 25400"/>
              <a:gd name="connsiteX1" fmla="*/ 8444039 w 8450389"/>
              <a:gd name="connsiteY1" fmla="*/ 6350 h 254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450389" h="25400">
                <a:moveTo>
                  <a:pt x="6350" y="6350"/>
                </a:moveTo>
                <a:lnTo>
                  <a:pt x="8444039" y="6350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5" name="Freeform 3"/>
          <p:cNvSpPr/>
          <p:nvPr/>
        </p:nvSpPr>
        <p:spPr>
          <a:xfrm>
            <a:off x="317182" y="391922"/>
            <a:ext cx="25400" cy="5698134"/>
          </a:xfrm>
          <a:custGeom>
            <a:avLst/>
            <a:gdLst>
              <a:gd name="connsiteX0" fmla="*/ 6350 w 25400"/>
              <a:gd name="connsiteY0" fmla="*/ 6350 h 5698134"/>
              <a:gd name="connsiteX1" fmla="*/ 6350 w 25400"/>
              <a:gd name="connsiteY1" fmla="*/ 5691784 h 5698134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25400" h="5698134">
                <a:moveTo>
                  <a:pt x="6350" y="6350"/>
                </a:moveTo>
                <a:lnTo>
                  <a:pt x="6350" y="5691784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6" name="Freeform 3"/>
          <p:cNvSpPr/>
          <p:nvPr/>
        </p:nvSpPr>
        <p:spPr>
          <a:xfrm>
            <a:off x="8742171" y="391922"/>
            <a:ext cx="25400" cy="5698134"/>
          </a:xfrm>
          <a:custGeom>
            <a:avLst/>
            <a:gdLst>
              <a:gd name="connsiteX0" fmla="*/ 6350 w 25400"/>
              <a:gd name="connsiteY0" fmla="*/ 6350 h 5698134"/>
              <a:gd name="connsiteX1" fmla="*/ 6350 w 25400"/>
              <a:gd name="connsiteY1" fmla="*/ 5691784 h 5698134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25400" h="5698134">
                <a:moveTo>
                  <a:pt x="6350" y="6350"/>
                </a:moveTo>
                <a:lnTo>
                  <a:pt x="6350" y="5691784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7" name="Freeform 3"/>
          <p:cNvSpPr/>
          <p:nvPr/>
        </p:nvSpPr>
        <p:spPr>
          <a:xfrm>
            <a:off x="310832" y="398272"/>
            <a:ext cx="8450389" cy="25400"/>
          </a:xfrm>
          <a:custGeom>
            <a:avLst/>
            <a:gdLst>
              <a:gd name="connsiteX0" fmla="*/ 6350 w 8450389"/>
              <a:gd name="connsiteY0" fmla="*/ 6350 h 25400"/>
              <a:gd name="connsiteX1" fmla="*/ 8444039 w 8450389"/>
              <a:gd name="connsiteY1" fmla="*/ 6350 h 254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450389" h="25400">
                <a:moveTo>
                  <a:pt x="6350" y="6350"/>
                </a:moveTo>
                <a:lnTo>
                  <a:pt x="8444039" y="6350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8" name="Freeform 3"/>
          <p:cNvSpPr/>
          <p:nvPr/>
        </p:nvSpPr>
        <p:spPr>
          <a:xfrm>
            <a:off x="310832" y="6071006"/>
            <a:ext cx="8450389" cy="25400"/>
          </a:xfrm>
          <a:custGeom>
            <a:avLst/>
            <a:gdLst>
              <a:gd name="connsiteX0" fmla="*/ 6350 w 8450389"/>
              <a:gd name="connsiteY0" fmla="*/ 6350 h 25400"/>
              <a:gd name="connsiteX1" fmla="*/ 8444039 w 8450389"/>
              <a:gd name="connsiteY1" fmla="*/ 6350 h 254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450389" h="25400">
                <a:moveTo>
                  <a:pt x="6350" y="6350"/>
                </a:moveTo>
                <a:lnTo>
                  <a:pt x="8444039" y="6350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9" name="TextBox 1"/>
          <p:cNvSpPr txBox="1"/>
          <p:nvPr/>
        </p:nvSpPr>
        <p:spPr>
          <a:xfrm>
            <a:off x="4010748" y="423672"/>
            <a:ext cx="4731423" cy="5034712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200"/>
              </a:lnSpc>
              <a:tabLst/>
            </a:pP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CZ.1.07/1.5.00/34.0565</a:t>
            </a:r>
            <a:r>
              <a:rPr lang="cs-CZ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/>
            </a:r>
            <a:br>
              <a:rPr lang="cs-CZ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</a:br>
            <a:r>
              <a:rPr lang="cs-CZ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/>
            </a:r>
            <a:br>
              <a:rPr lang="cs-CZ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</a:b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VY_32_INOVACE_100_HEALTH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AND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DISEASES</a:t>
            </a:r>
            <a:endParaRPr lang="en-US" altLang="zh-CN" dirty="0" smtClean="0"/>
          </a:p>
          <a:p>
            <a:pPr>
              <a:lnSpc>
                <a:spcPts val="1900"/>
              </a:lnSpc>
              <a:tabLst/>
            </a:pP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Masarykova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střední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škola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zemědělská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Vyšší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odborná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škola,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Opava,</a:t>
            </a:r>
          </a:p>
          <a:p>
            <a:pPr>
              <a:lnSpc>
                <a:spcPts val="1200"/>
              </a:lnSpc>
              <a:tabLst/>
            </a:pPr>
            <a:r>
              <a:rPr lang="en-US" altLang="zh-CN" sz="1200" dirty="0" err="1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příspěvková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err="1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organizace</a:t>
            </a:r>
            <a:r>
              <a:rPr lang="cs-CZ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/>
            </a:r>
            <a:br>
              <a:rPr lang="cs-CZ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</a:br>
            <a:endParaRPr lang="en-US" altLang="zh-CN" sz="1200" dirty="0" smtClean="0">
              <a:solidFill>
                <a:srgbClr val="000000"/>
              </a:solidFill>
              <a:latin typeface="Calibri" pitchFamily="18" charset="0"/>
              <a:cs typeface="Calibri" pitchFamily="18" charset="0"/>
            </a:endParaRPr>
          </a:p>
          <a:p>
            <a:pPr>
              <a:lnSpc>
                <a:spcPts val="1700"/>
              </a:lnSpc>
              <a:tabLst/>
            </a:pP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Mgr.Kateřina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Slaninová</a:t>
            </a:r>
          </a:p>
          <a:p>
            <a:pPr>
              <a:lnSpc>
                <a:spcPts val="1700"/>
              </a:lnSpc>
              <a:tabLst/>
            </a:pP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ČLOVĚK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SVĚT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KOLEM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NÁS</a:t>
            </a:r>
          </a:p>
          <a:p>
            <a:pPr>
              <a:lnSpc>
                <a:spcPts val="1700"/>
              </a:lnSpc>
              <a:tabLst/>
            </a:pP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Anglický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jazyk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–SLOVNÍ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ZÁSOBA</a:t>
            </a:r>
          </a:p>
          <a:p>
            <a:pPr>
              <a:lnSpc>
                <a:spcPts val="1700"/>
              </a:lnSpc>
              <a:tabLst/>
            </a:pP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4.</a:t>
            </a:r>
          </a:p>
          <a:p>
            <a:pPr>
              <a:lnSpc>
                <a:spcPts val="1700"/>
              </a:lnSpc>
              <a:tabLst/>
            </a:pP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23.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02.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2012</a:t>
            </a:r>
          </a:p>
          <a:p>
            <a:pPr>
              <a:lnSpc>
                <a:spcPts val="1700"/>
              </a:lnSpc>
            </a:pPr>
            <a:r>
              <a:rPr lang="cs-CZ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26</a:t>
            </a:r>
            <a:r>
              <a:rPr lang="cs-CZ" altLang="zh-CN" sz="1202" dirty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. 09. 2013, 4.A</a:t>
            </a:r>
          </a:p>
          <a:p>
            <a:pPr>
              <a:lnSpc>
                <a:spcPts val="1000"/>
              </a:lnSpc>
            </a:pPr>
            <a:r>
              <a:rPr lang="cs-CZ" altLang="zh-CN" dirty="0" smtClean="0"/>
              <a:t/>
            </a:r>
            <a:br>
              <a:rPr lang="cs-CZ" altLang="zh-CN" dirty="0" smtClean="0"/>
            </a:br>
            <a:endParaRPr lang="en-US" altLang="zh-CN" dirty="0" smtClean="0"/>
          </a:p>
          <a:p>
            <a:pPr>
              <a:lnSpc>
                <a:spcPts val="1800"/>
              </a:lnSpc>
              <a:tabLst/>
            </a:pPr>
            <a:r>
              <a:rPr lang="en-US" altLang="zh-CN" sz="1200" dirty="0" err="1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Prezentace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je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určena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spíše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pro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pokročilejší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studenty,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protože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se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zabývá</a:t>
            </a:r>
          </a:p>
          <a:p>
            <a:pPr>
              <a:lnSpc>
                <a:spcPts val="1400"/>
              </a:lnSpc>
              <a:tabLst/>
            </a:pP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odbornou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terminologií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slova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nemoc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v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angličtině,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a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odbornou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slovní</a:t>
            </a:r>
          </a:p>
          <a:p>
            <a:pPr>
              <a:lnSpc>
                <a:spcPts val="1400"/>
              </a:lnSpc>
              <a:tabLst/>
            </a:pP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zásobou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různých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typů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nemocí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jejich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symptomů.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Prezentace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je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proložena</a:t>
            </a:r>
          </a:p>
          <a:p>
            <a:pPr>
              <a:lnSpc>
                <a:spcPts val="1400"/>
              </a:lnSpc>
              <a:tabLst/>
            </a:pP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ilustracemi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popisem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lidských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orgánů,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žáci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jsou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zde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vyzývánípopisovat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a</a:t>
            </a:r>
          </a:p>
          <a:p>
            <a:pPr>
              <a:lnSpc>
                <a:spcPts val="1400"/>
              </a:lnSpc>
              <a:tabLst/>
            </a:pP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vysvětlovat,k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čemu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jednotlivé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orgány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slouží.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Přiřazováním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českých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výrazů</a:t>
            </a:r>
          </a:p>
          <a:p>
            <a:pPr>
              <a:lnSpc>
                <a:spcPts val="1400"/>
              </a:lnSpc>
              <a:tabLst/>
            </a:pP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k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anglickým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žáci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se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učí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či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opakují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novou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slovní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zásobu</a:t>
            </a:r>
          </a:p>
          <a:p>
            <a:pPr>
              <a:lnSpc>
                <a:spcPts val="1700"/>
              </a:lnSpc>
              <a:tabLst/>
            </a:pP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Zdraví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nemoci,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health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and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diseases</a:t>
            </a:r>
          </a:p>
          <a:p>
            <a:pPr>
              <a:lnSpc>
                <a:spcPts val="1700"/>
              </a:lnSpc>
              <a:tabLst/>
            </a:pP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Šablona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je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určen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do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jedné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až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dvou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vyučovacích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hodin.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Učitel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se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může</a:t>
            </a:r>
          </a:p>
          <a:p>
            <a:pPr>
              <a:lnSpc>
                <a:spcPts val="1400"/>
              </a:lnSpc>
              <a:tabLst/>
            </a:pP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rozhodnout,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co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ze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šablony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chce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nejvíce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využít.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Doporučujeme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se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soustředit</a:t>
            </a:r>
          </a:p>
          <a:p>
            <a:pPr>
              <a:lnSpc>
                <a:spcPts val="1400"/>
              </a:lnSpc>
              <a:tabLst/>
            </a:pP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nejdříve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na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definici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toho,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co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je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nemoc,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projít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snímky,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které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upozorňují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na</a:t>
            </a:r>
          </a:p>
          <a:p>
            <a:pPr>
              <a:lnSpc>
                <a:spcPts val="1400"/>
              </a:lnSpc>
              <a:tabLst/>
            </a:pP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rozdíly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v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terminologii.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Komunikační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je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poté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snímek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s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lidskými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orgány,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kde</a:t>
            </a:r>
          </a:p>
          <a:p>
            <a:pPr>
              <a:lnSpc>
                <a:spcPts val="1400"/>
              </a:lnSpc>
              <a:tabLst/>
            </a:pP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žáky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necháme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přiřadit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názvy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k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obrázkům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vysvětlit,k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čemu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jednotlivé</a:t>
            </a:r>
          </a:p>
        </p:txBody>
      </p:sp>
      <p:sp>
        <p:nvSpPr>
          <p:cNvPr id="30" name="TextBox 1"/>
          <p:cNvSpPr txBox="1"/>
          <p:nvPr/>
        </p:nvSpPr>
        <p:spPr>
          <a:xfrm>
            <a:off x="812800" y="5334000"/>
            <a:ext cx="7991868" cy="777136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200"/>
              </a:lnSpc>
              <a:tabLst>
                <a:tab pos="3213100" algn="l"/>
              </a:tabLst>
            </a:pPr>
            <a:r>
              <a:rPr lang="en-US" altLang="zh-CN" dirty="0" smtClean="0"/>
              <a:t>	</a:t>
            </a: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obrázky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slouží.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Slovní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zásobu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nemocí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doporučujeme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dělat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postupně,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aby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se</a:t>
            </a:r>
          </a:p>
          <a:p>
            <a:pPr>
              <a:lnSpc>
                <a:spcPts val="1400"/>
              </a:lnSpc>
              <a:tabLst>
                <a:tab pos="3213100" algn="l"/>
              </a:tabLst>
            </a:pPr>
            <a:r>
              <a:rPr lang="en-US" altLang="zh-CN" dirty="0" smtClean="0"/>
              <a:t>	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žáci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nezahltili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velkým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počtem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odborných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výrazů.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U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jednotlivých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nemocí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žáci</a:t>
            </a:r>
          </a:p>
          <a:p>
            <a:pPr>
              <a:lnSpc>
                <a:spcPts val="1400"/>
              </a:lnSpc>
              <a:tabLst>
                <a:tab pos="3213100" algn="l"/>
              </a:tabLst>
            </a:pPr>
            <a:r>
              <a:rPr lang="en-US" altLang="zh-CN" dirty="0" smtClean="0"/>
              <a:t>	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popisují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symptomy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také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se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zabýváme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základními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zraněními.</a:t>
            </a:r>
          </a:p>
          <a:p>
            <a:pPr>
              <a:lnSpc>
                <a:spcPts val="1700"/>
              </a:lnSpc>
              <a:tabLst>
                <a:tab pos="3213100" algn="l"/>
              </a:tabLst>
            </a:pP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Obrázky: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office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err="1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Kliparty</a:t>
            </a:r>
            <a:r>
              <a:rPr lang="cs-CZ" altLang="zh-CN" sz="1202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  www.office.microsoft.com</a:t>
            </a:r>
            <a:endParaRPr lang="en-US" altLang="zh-CN" sz="1202" dirty="0" smtClean="0">
              <a:solidFill>
                <a:srgbClr val="000000"/>
              </a:solidFill>
              <a:latin typeface="Calibri" pitchFamily="18" charset="0"/>
              <a:cs typeface="Calibri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81000" y="425434"/>
            <a:ext cx="28194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cs-CZ" sz="1200" smtClean="0">
                <a:latin typeface="Calibri" panose="020F0502020204030204" pitchFamily="34" charset="0"/>
              </a:rPr>
              <a:t>Číslo projektu</a:t>
            </a:r>
            <a:br>
              <a:rPr lang="cs-CZ" sz="1200" smtClean="0">
                <a:latin typeface="Calibri" panose="020F0502020204030204" pitchFamily="34" charset="0"/>
              </a:rPr>
            </a:br>
            <a:r>
              <a:rPr lang="cs-CZ" sz="1200" smtClean="0">
                <a:latin typeface="Calibri" panose="020F0502020204030204" pitchFamily="34" charset="0"/>
              </a:rPr>
              <a:t>Číslo materiálu</a:t>
            </a:r>
            <a:br>
              <a:rPr lang="cs-CZ" sz="1200" smtClean="0">
                <a:latin typeface="Calibri" panose="020F0502020204030204" pitchFamily="34" charset="0"/>
              </a:rPr>
            </a:br>
            <a:r>
              <a:rPr lang="cs-CZ" sz="1200" smtClean="0">
                <a:latin typeface="Calibri" panose="020F0502020204030204" pitchFamily="34" charset="0"/>
              </a:rPr>
              <a:t/>
            </a:r>
            <a:br>
              <a:rPr lang="cs-CZ" sz="1200" smtClean="0">
                <a:latin typeface="Calibri" panose="020F0502020204030204" pitchFamily="34" charset="0"/>
              </a:rPr>
            </a:br>
            <a:r>
              <a:rPr lang="cs-CZ" sz="1200" smtClean="0">
                <a:latin typeface="Calibri" panose="020F0502020204030204" pitchFamily="34" charset="0"/>
              </a:rPr>
              <a:t>Název školy</a:t>
            </a:r>
            <a:br>
              <a:rPr lang="cs-CZ" sz="1200" smtClean="0">
                <a:latin typeface="Calibri" panose="020F0502020204030204" pitchFamily="34" charset="0"/>
              </a:rPr>
            </a:br>
            <a:r>
              <a:rPr lang="cs-CZ" sz="1200" smtClean="0">
                <a:latin typeface="Calibri" panose="020F0502020204030204" pitchFamily="34" charset="0"/>
              </a:rPr>
              <a:t/>
            </a:r>
            <a:br>
              <a:rPr lang="cs-CZ" sz="1200" smtClean="0">
                <a:latin typeface="Calibri" panose="020F0502020204030204" pitchFamily="34" charset="0"/>
              </a:rPr>
            </a:br>
            <a:r>
              <a:rPr lang="cs-CZ" sz="1200" smtClean="0">
                <a:latin typeface="Calibri" panose="020F0502020204030204" pitchFamily="34" charset="0"/>
              </a:rPr>
              <a:t>Autor</a:t>
            </a:r>
            <a:br>
              <a:rPr lang="cs-CZ" sz="1200" smtClean="0">
                <a:latin typeface="Calibri" panose="020F0502020204030204" pitchFamily="34" charset="0"/>
              </a:rPr>
            </a:br>
            <a:r>
              <a:rPr lang="cs-CZ" sz="1200" smtClean="0">
                <a:latin typeface="Calibri" panose="020F0502020204030204" pitchFamily="34" charset="0"/>
              </a:rPr>
              <a:t>Průřezové téma</a:t>
            </a:r>
            <a:br>
              <a:rPr lang="cs-CZ" sz="1200" smtClean="0">
                <a:latin typeface="Calibri" panose="020F0502020204030204" pitchFamily="34" charset="0"/>
              </a:rPr>
            </a:br>
            <a:r>
              <a:rPr lang="cs-CZ" sz="1200" smtClean="0">
                <a:latin typeface="Calibri" panose="020F0502020204030204" pitchFamily="34" charset="0"/>
              </a:rPr>
              <a:t/>
            </a:r>
            <a:br>
              <a:rPr lang="cs-CZ" sz="1200" smtClean="0">
                <a:latin typeface="Calibri" panose="020F0502020204030204" pitchFamily="34" charset="0"/>
              </a:rPr>
            </a:br>
            <a:r>
              <a:rPr lang="cs-CZ" sz="1200" smtClean="0">
                <a:latin typeface="Calibri" panose="020F0502020204030204" pitchFamily="34" charset="0"/>
              </a:rPr>
              <a:t>Tématický celek</a:t>
            </a:r>
            <a:br>
              <a:rPr lang="cs-CZ" sz="1200" smtClean="0">
                <a:latin typeface="Calibri" panose="020F0502020204030204" pitchFamily="34" charset="0"/>
              </a:rPr>
            </a:br>
            <a:r>
              <a:rPr lang="cs-CZ" sz="1200" smtClean="0">
                <a:latin typeface="Calibri" panose="020F0502020204030204" pitchFamily="34" charset="0"/>
              </a:rPr>
              <a:t>Ročník</a:t>
            </a:r>
            <a:br>
              <a:rPr lang="cs-CZ" sz="1200" smtClean="0">
                <a:latin typeface="Calibri" panose="020F0502020204030204" pitchFamily="34" charset="0"/>
              </a:rPr>
            </a:br>
            <a:r>
              <a:rPr lang="cs-CZ" sz="1200" smtClean="0">
                <a:latin typeface="Calibri" panose="020F0502020204030204" pitchFamily="34" charset="0"/>
              </a:rPr>
              <a:t>Datum tvorby</a:t>
            </a:r>
            <a:br>
              <a:rPr lang="cs-CZ" sz="1200" smtClean="0">
                <a:latin typeface="Calibri" panose="020F0502020204030204" pitchFamily="34" charset="0"/>
              </a:rPr>
            </a:br>
            <a:r>
              <a:rPr lang="cs-CZ" sz="1200" smtClean="0">
                <a:latin typeface="Calibri" panose="020F0502020204030204" pitchFamily="34" charset="0"/>
              </a:rPr>
              <a:t>Datum a místo ověření</a:t>
            </a:r>
            <a:br>
              <a:rPr lang="cs-CZ" sz="1200" smtClean="0">
                <a:latin typeface="Calibri" panose="020F0502020204030204" pitchFamily="34" charset="0"/>
              </a:rPr>
            </a:br>
            <a:r>
              <a:rPr lang="cs-CZ" sz="1200" smtClean="0">
                <a:latin typeface="Calibri" panose="020F0502020204030204" pitchFamily="34" charset="0"/>
              </a:rPr>
              <a:t/>
            </a:r>
            <a:br>
              <a:rPr lang="cs-CZ" sz="1200" smtClean="0">
                <a:latin typeface="Calibri" panose="020F0502020204030204" pitchFamily="34" charset="0"/>
              </a:rPr>
            </a:br>
            <a:r>
              <a:rPr lang="cs-CZ" sz="1200" smtClean="0">
                <a:latin typeface="Calibri" panose="020F0502020204030204" pitchFamily="34" charset="0"/>
              </a:rPr>
              <a:t/>
            </a:r>
            <a:br>
              <a:rPr lang="cs-CZ" sz="1200" smtClean="0">
                <a:latin typeface="Calibri" panose="020F0502020204030204" pitchFamily="34" charset="0"/>
              </a:rPr>
            </a:br>
            <a:r>
              <a:rPr lang="cs-CZ" sz="1200" smtClean="0">
                <a:latin typeface="Calibri" panose="020F0502020204030204" pitchFamily="34" charset="0"/>
              </a:rPr>
              <a:t>Anotace</a:t>
            </a:r>
            <a:br>
              <a:rPr lang="cs-CZ" sz="1200" smtClean="0">
                <a:latin typeface="Calibri" panose="020F0502020204030204" pitchFamily="34" charset="0"/>
              </a:rPr>
            </a:br>
            <a:r>
              <a:rPr lang="cs-CZ" sz="1200" smtClean="0">
                <a:latin typeface="Calibri" panose="020F0502020204030204" pitchFamily="34" charset="0"/>
              </a:rPr>
              <a:t/>
            </a:r>
            <a:br>
              <a:rPr lang="cs-CZ" sz="1200" smtClean="0">
                <a:latin typeface="Calibri" panose="020F0502020204030204" pitchFamily="34" charset="0"/>
              </a:rPr>
            </a:br>
            <a:r>
              <a:rPr lang="cs-CZ" sz="1200" smtClean="0">
                <a:latin typeface="Calibri" panose="020F0502020204030204" pitchFamily="34" charset="0"/>
              </a:rPr>
              <a:t/>
            </a:r>
            <a:br>
              <a:rPr lang="cs-CZ" sz="1200" smtClean="0">
                <a:latin typeface="Calibri" panose="020F0502020204030204" pitchFamily="34" charset="0"/>
              </a:rPr>
            </a:br>
            <a:r>
              <a:rPr lang="cs-CZ" sz="1200" smtClean="0">
                <a:latin typeface="Calibri" panose="020F0502020204030204" pitchFamily="34" charset="0"/>
              </a:rPr>
              <a:t/>
            </a:r>
            <a:br>
              <a:rPr lang="cs-CZ" sz="1200" smtClean="0">
                <a:latin typeface="Calibri" panose="020F0502020204030204" pitchFamily="34" charset="0"/>
              </a:rPr>
            </a:br>
            <a:r>
              <a:rPr lang="cs-CZ" sz="1200" smtClean="0">
                <a:latin typeface="Calibri" panose="020F0502020204030204" pitchFamily="34" charset="0"/>
              </a:rPr>
              <a:t/>
            </a:r>
            <a:br>
              <a:rPr lang="cs-CZ" sz="1200" smtClean="0">
                <a:latin typeface="Calibri" panose="020F0502020204030204" pitchFamily="34" charset="0"/>
              </a:rPr>
            </a:br>
            <a:r>
              <a:rPr lang="cs-CZ" sz="1200" smtClean="0">
                <a:latin typeface="Calibri" panose="020F0502020204030204" pitchFamily="34" charset="0"/>
              </a:rPr>
              <a:t/>
            </a:r>
            <a:br>
              <a:rPr lang="cs-CZ" sz="1200" smtClean="0">
                <a:latin typeface="Calibri" panose="020F0502020204030204" pitchFamily="34" charset="0"/>
              </a:rPr>
            </a:br>
            <a:r>
              <a:rPr lang="cs-CZ" sz="1200" smtClean="0">
                <a:latin typeface="Calibri" panose="020F0502020204030204" pitchFamily="34" charset="0"/>
              </a:rPr>
              <a:t>Klíčová slova</a:t>
            </a:r>
            <a:br>
              <a:rPr lang="cs-CZ" sz="1200" smtClean="0">
                <a:latin typeface="Calibri" panose="020F0502020204030204" pitchFamily="34" charset="0"/>
              </a:rPr>
            </a:br>
            <a:r>
              <a:rPr lang="cs-CZ" sz="1200" smtClean="0">
                <a:latin typeface="Calibri" panose="020F0502020204030204" pitchFamily="34" charset="0"/>
              </a:rPr>
              <a:t/>
            </a:r>
            <a:br>
              <a:rPr lang="cs-CZ" sz="1200" smtClean="0">
                <a:latin typeface="Calibri" panose="020F0502020204030204" pitchFamily="34" charset="0"/>
              </a:rPr>
            </a:br>
            <a:r>
              <a:rPr lang="cs-CZ" sz="1200" smtClean="0">
                <a:latin typeface="Calibri" panose="020F0502020204030204" pitchFamily="34" charset="0"/>
              </a:rPr>
              <a:t>Metodický pokyn</a:t>
            </a:r>
            <a:br>
              <a:rPr lang="cs-CZ" sz="1200" smtClean="0">
                <a:latin typeface="Calibri" panose="020F0502020204030204" pitchFamily="34" charset="0"/>
              </a:rPr>
            </a:br>
            <a:r>
              <a:rPr lang="cs-CZ" sz="1200" smtClean="0">
                <a:latin typeface="Calibri" panose="020F0502020204030204" pitchFamily="34" charset="0"/>
              </a:rPr>
              <a:t/>
            </a:r>
            <a:br>
              <a:rPr lang="cs-CZ" sz="1200" smtClean="0">
                <a:latin typeface="Calibri" panose="020F0502020204030204" pitchFamily="34" charset="0"/>
              </a:rPr>
            </a:br>
            <a:r>
              <a:rPr lang="cs-CZ" sz="1200" smtClean="0">
                <a:latin typeface="Calibri" panose="020F0502020204030204" pitchFamily="34" charset="0"/>
              </a:rPr>
              <a:t/>
            </a:r>
            <a:br>
              <a:rPr lang="cs-CZ" sz="1200" smtClean="0">
                <a:latin typeface="Calibri" panose="020F0502020204030204" pitchFamily="34" charset="0"/>
              </a:rPr>
            </a:br>
            <a:r>
              <a:rPr lang="cs-CZ" sz="1200" smtClean="0">
                <a:latin typeface="Calibri" panose="020F0502020204030204" pitchFamily="34" charset="0"/>
              </a:rPr>
              <a:t/>
            </a:r>
            <a:br>
              <a:rPr lang="cs-CZ" sz="1200" smtClean="0">
                <a:latin typeface="Calibri" panose="020F0502020204030204" pitchFamily="34" charset="0"/>
              </a:rPr>
            </a:br>
            <a:endParaRPr lang="cs-CZ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546100" y="927100"/>
            <a:ext cx="2413000" cy="444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00"/>
              </a:lnSpc>
              <a:tabLst/>
            </a:pPr>
            <a:r>
              <a:rPr lang="en-US" altLang="zh-CN" sz="3002" dirty="0" smtClean="0">
                <a:solidFill>
                  <a:srgbClr val="575F6D"/>
                </a:solidFill>
                <a:latin typeface="Century" pitchFamily="18" charset="0"/>
                <a:cs typeface="Century" pitchFamily="18" charset="0"/>
              </a:rPr>
              <a:t>B</a:t>
            </a:r>
            <a:r>
              <a:rPr lang="en-US" altLang="zh-CN" sz="2402" dirty="0" smtClean="0">
                <a:solidFill>
                  <a:srgbClr val="575F6D"/>
                </a:solidFill>
                <a:latin typeface="Century" pitchFamily="18" charset="0"/>
                <a:cs typeface="Century" pitchFamily="18" charset="0"/>
              </a:rPr>
              <a:t>ODY</a:t>
            </a:r>
            <a:r>
              <a:rPr lang="en-US" altLang="zh-CN" sz="24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2" dirty="0" smtClean="0">
                <a:solidFill>
                  <a:srgbClr val="575F6D"/>
                </a:solidFill>
                <a:latin typeface="Century" pitchFamily="18" charset="0"/>
                <a:cs typeface="Century" pitchFamily="18" charset="0"/>
              </a:rPr>
              <a:t>ORGANS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546100" y="1651000"/>
            <a:ext cx="5575300" cy="355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00"/>
              </a:lnSpc>
              <a:tabLst/>
            </a:pPr>
            <a:r>
              <a:rPr lang="en-US" altLang="zh-CN" sz="2402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What</a:t>
            </a:r>
            <a:r>
              <a:rPr lang="en-US" altLang="zh-CN" sz="24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2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are</a:t>
            </a:r>
            <a:r>
              <a:rPr lang="en-US" altLang="zh-CN" sz="24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2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the</a:t>
            </a:r>
            <a:r>
              <a:rPr lang="en-US" altLang="zh-CN" sz="24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2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following</a:t>
            </a:r>
            <a:r>
              <a:rPr lang="en-US" altLang="zh-CN" sz="24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2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organs</a:t>
            </a:r>
            <a:r>
              <a:rPr lang="en-US" altLang="zh-CN" sz="24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2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good</a:t>
            </a:r>
            <a:r>
              <a:rPr lang="en-US" altLang="zh-CN" sz="24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2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for?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5384800" y="4152900"/>
            <a:ext cx="3225800" cy="1092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100"/>
              </a:lnSpc>
              <a:tabLst/>
            </a:pPr>
            <a:r>
              <a:rPr lang="en-US" altLang="zh-CN" sz="1800" b="1" dirty="0" smtClean="0">
                <a:solidFill>
                  <a:srgbClr val="FF0000"/>
                </a:solidFill>
                <a:latin typeface="Century" pitchFamily="18" charset="0"/>
                <a:cs typeface="Century" pitchFamily="18" charset="0"/>
              </a:rPr>
              <a:t>Give</a:t>
            </a:r>
            <a:r>
              <a:rPr lang="en-US" altLang="zh-CN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800" b="1" dirty="0" smtClean="0">
                <a:solidFill>
                  <a:srgbClr val="FF0000"/>
                </a:solidFill>
                <a:latin typeface="Century" pitchFamily="18" charset="0"/>
                <a:cs typeface="Century" pitchFamily="18" charset="0"/>
              </a:rPr>
              <a:t>the</a:t>
            </a:r>
            <a:r>
              <a:rPr lang="en-US" altLang="zh-CN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800" b="1" dirty="0" smtClean="0">
                <a:solidFill>
                  <a:srgbClr val="FF0000"/>
                </a:solidFill>
                <a:latin typeface="Century" pitchFamily="18" charset="0"/>
                <a:cs typeface="Century" pitchFamily="18" charset="0"/>
              </a:rPr>
              <a:t>names</a:t>
            </a:r>
            <a:r>
              <a:rPr lang="en-US" altLang="zh-CN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800" b="1" dirty="0" smtClean="0">
                <a:solidFill>
                  <a:srgbClr val="FF0000"/>
                </a:solidFill>
                <a:latin typeface="Century" pitchFamily="18" charset="0"/>
                <a:cs typeface="Century" pitchFamily="18" charset="0"/>
              </a:rPr>
              <a:t>to</a:t>
            </a:r>
            <a:r>
              <a:rPr lang="en-US" altLang="zh-CN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800" b="1" dirty="0" smtClean="0">
                <a:solidFill>
                  <a:srgbClr val="FF0000"/>
                </a:solidFill>
                <a:latin typeface="Century" pitchFamily="18" charset="0"/>
                <a:cs typeface="Century" pitchFamily="18" charset="0"/>
              </a:rPr>
              <a:t>the</a:t>
            </a:r>
            <a:r>
              <a:rPr lang="en-US" altLang="zh-CN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800" b="1" dirty="0" smtClean="0">
                <a:solidFill>
                  <a:srgbClr val="FF0000"/>
                </a:solidFill>
                <a:latin typeface="Century" pitchFamily="18" charset="0"/>
                <a:cs typeface="Century" pitchFamily="18" charset="0"/>
              </a:rPr>
              <a:t>right</a:t>
            </a:r>
          </a:p>
          <a:p>
            <a:pPr>
              <a:lnSpc>
                <a:spcPts val="2100"/>
              </a:lnSpc>
              <a:tabLst/>
            </a:pPr>
            <a:r>
              <a:rPr lang="en-US" altLang="zh-CN" sz="1800" b="1" dirty="0" smtClean="0">
                <a:solidFill>
                  <a:srgbClr val="FF0000"/>
                </a:solidFill>
                <a:latin typeface="Century" pitchFamily="18" charset="0"/>
                <a:cs typeface="Century" pitchFamily="18" charset="0"/>
              </a:rPr>
              <a:t>picture</a:t>
            </a:r>
          </a:p>
          <a:p>
            <a:pPr>
              <a:lnSpc>
                <a:spcPts val="2100"/>
              </a:lnSpc>
              <a:tabLst/>
            </a:pPr>
            <a:r>
              <a:rPr lang="en-US" altLang="zh-CN" sz="18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Heart</a:t>
            </a:r>
          </a:p>
          <a:p>
            <a:pPr>
              <a:lnSpc>
                <a:spcPts val="2100"/>
              </a:lnSpc>
              <a:tabLst/>
            </a:pPr>
            <a:r>
              <a:rPr lang="en-US" altLang="zh-CN" sz="1802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Liver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5384800" y="5232400"/>
            <a:ext cx="749300" cy="533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100"/>
              </a:lnSpc>
              <a:tabLst/>
            </a:pPr>
            <a:r>
              <a:rPr lang="en-US" altLang="zh-CN" sz="18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Kidney</a:t>
            </a:r>
          </a:p>
          <a:p>
            <a:pPr>
              <a:lnSpc>
                <a:spcPts val="2100"/>
              </a:lnSpc>
              <a:tabLst/>
            </a:pPr>
            <a:r>
              <a:rPr lang="en-US" altLang="zh-CN" sz="18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Brain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5384800" y="5778500"/>
            <a:ext cx="914400" cy="266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100"/>
              </a:lnSpc>
              <a:tabLst/>
            </a:pPr>
            <a:r>
              <a:rPr lang="en-US" altLang="zh-CN" sz="18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Stomach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5384800" y="6057900"/>
            <a:ext cx="1841500" cy="533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100"/>
              </a:lnSpc>
              <a:tabLst/>
            </a:pPr>
            <a:r>
              <a:rPr lang="en-US" altLang="zh-CN" sz="18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Intestines/bowels</a:t>
            </a:r>
          </a:p>
          <a:p>
            <a:pPr>
              <a:lnSpc>
                <a:spcPts val="2100"/>
              </a:lnSpc>
              <a:tabLst/>
            </a:pPr>
            <a:r>
              <a:rPr lang="en-US" altLang="zh-CN" sz="1802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Lungs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0" y="0"/>
            <a:ext cx="9144000" cy="6858000"/>
          </a:xfrm>
          <a:custGeom>
            <a:avLst/>
            <a:gdLst>
              <a:gd name="connsiteX0" fmla="*/ 0 w 9144000"/>
              <a:gd name="connsiteY0" fmla="*/ 6858000 h 6858000"/>
              <a:gd name="connsiteX1" fmla="*/ 9144000 w 9144000"/>
              <a:gd name="connsiteY1" fmla="*/ 6858000 h 6858000"/>
              <a:gd name="connsiteX2" fmla="*/ 9144000 w 9144000"/>
              <a:gd name="connsiteY2" fmla="*/ 0 h 6858000"/>
              <a:gd name="connsiteX3" fmla="*/ 0 w 9144000"/>
              <a:gd name="connsiteY3" fmla="*/ 0 h 6858000"/>
              <a:gd name="connsiteX4" fmla="*/ 0 w 9144000"/>
              <a:gd name="connsiteY4" fmla="*/ 6858000 h 68580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9144000" h="6858000">
                <a:moveTo>
                  <a:pt x="0" y="6858000"/>
                </a:moveTo>
                <a:lnTo>
                  <a:pt x="9144000" y="6858000"/>
                </a:lnTo>
                <a:lnTo>
                  <a:pt x="9144000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rgbClr val="FFFFFF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Freeform 3"/>
          <p:cNvSpPr/>
          <p:nvPr/>
        </p:nvSpPr>
        <p:spPr>
          <a:xfrm>
            <a:off x="8743950" y="-19050"/>
            <a:ext cx="76200" cy="6896100"/>
          </a:xfrm>
          <a:custGeom>
            <a:avLst/>
            <a:gdLst>
              <a:gd name="connsiteX0" fmla="*/ 19050 w 76200"/>
              <a:gd name="connsiteY0" fmla="*/ 19050 h 6896100"/>
              <a:gd name="connsiteX1" fmla="*/ 19050 w 76200"/>
              <a:gd name="connsiteY1" fmla="*/ 6877050 h 68961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76200" h="6896100">
                <a:moveTo>
                  <a:pt x="19050" y="19050"/>
                </a:moveTo>
                <a:lnTo>
                  <a:pt x="19050" y="6877050"/>
                </a:lnTo>
              </a:path>
            </a:pathLst>
          </a:custGeom>
          <a:ln w="38100">
            <a:solidFill>
              <a:srgbClr val="FEC7B4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Freeform 3"/>
          <p:cNvSpPr/>
          <p:nvPr/>
        </p:nvSpPr>
        <p:spPr>
          <a:xfrm>
            <a:off x="70485" y="0"/>
            <a:ext cx="34289" cy="6857996"/>
          </a:xfrm>
          <a:custGeom>
            <a:avLst/>
            <a:gdLst>
              <a:gd name="connsiteX0" fmla="*/ 17144 w 34289"/>
              <a:gd name="connsiteY0" fmla="*/ 0 h 6857996"/>
              <a:gd name="connsiteX1" fmla="*/ 17144 w 34289"/>
              <a:gd name="connsiteY1" fmla="*/ 6857996 h 6857996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34289" h="6857996">
                <a:moveTo>
                  <a:pt x="17144" y="0"/>
                </a:moveTo>
                <a:lnTo>
                  <a:pt x="17144" y="6857996"/>
                </a:lnTo>
              </a:path>
            </a:pathLst>
          </a:custGeom>
          <a:ln w="25400">
            <a:solidFill>
              <a:srgbClr val="FEC3AE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Freeform 3"/>
          <p:cNvSpPr/>
          <p:nvPr/>
        </p:nvSpPr>
        <p:spPr>
          <a:xfrm>
            <a:off x="47625" y="0"/>
            <a:ext cx="11430" cy="6857996"/>
          </a:xfrm>
          <a:custGeom>
            <a:avLst/>
            <a:gdLst>
              <a:gd name="connsiteX0" fmla="*/ 5714 w 11430"/>
              <a:gd name="connsiteY0" fmla="*/ 0 h 6857996"/>
              <a:gd name="connsiteX1" fmla="*/ 5714 w 11430"/>
              <a:gd name="connsiteY1" fmla="*/ 6857996 h 6857996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11430" h="6857996">
                <a:moveTo>
                  <a:pt x="5714" y="0"/>
                </a:moveTo>
                <a:lnTo>
                  <a:pt x="5714" y="6857996"/>
                </a:lnTo>
              </a:path>
            </a:pathLst>
          </a:custGeom>
          <a:ln w="0">
            <a:solidFill>
              <a:srgbClr val="FEC3AE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Freeform 3"/>
          <p:cNvSpPr/>
          <p:nvPr/>
        </p:nvSpPr>
        <p:spPr>
          <a:xfrm>
            <a:off x="8982075" y="-9525"/>
            <a:ext cx="38100" cy="6877050"/>
          </a:xfrm>
          <a:custGeom>
            <a:avLst/>
            <a:gdLst>
              <a:gd name="connsiteX0" fmla="*/ 9525 w 38100"/>
              <a:gd name="connsiteY0" fmla="*/ 9525 h 6877050"/>
              <a:gd name="connsiteX1" fmla="*/ 9525 w 38100"/>
              <a:gd name="connsiteY1" fmla="*/ 6867525 h 687705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38100" h="6877050">
                <a:moveTo>
                  <a:pt x="9525" y="9525"/>
                </a:moveTo>
                <a:lnTo>
                  <a:pt x="9525" y="6867525"/>
                </a:lnTo>
              </a:path>
            </a:pathLst>
          </a:custGeom>
          <a:ln w="12700">
            <a:solidFill>
              <a:srgbClr val="FE8637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Freeform 3"/>
          <p:cNvSpPr/>
          <p:nvPr/>
        </p:nvSpPr>
        <p:spPr>
          <a:xfrm>
            <a:off x="8839200" y="0"/>
            <a:ext cx="304800" cy="6858000"/>
          </a:xfrm>
          <a:custGeom>
            <a:avLst/>
            <a:gdLst>
              <a:gd name="connsiteX0" fmla="*/ 0 w 304800"/>
              <a:gd name="connsiteY0" fmla="*/ 6858000 h 6858000"/>
              <a:gd name="connsiteX1" fmla="*/ 304800 w 304800"/>
              <a:gd name="connsiteY1" fmla="*/ 6858000 h 6858000"/>
              <a:gd name="connsiteX2" fmla="*/ 304800 w 304800"/>
              <a:gd name="connsiteY2" fmla="*/ 0 h 6858000"/>
              <a:gd name="connsiteX3" fmla="*/ 0 w 304800"/>
              <a:gd name="connsiteY3" fmla="*/ 0 h 6858000"/>
              <a:gd name="connsiteX4" fmla="*/ 0 w 304800"/>
              <a:gd name="connsiteY4" fmla="*/ 6858000 h 68580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304800" h="6858000">
                <a:moveTo>
                  <a:pt x="0" y="6858000"/>
                </a:moveTo>
                <a:lnTo>
                  <a:pt x="304800" y="6858000"/>
                </a:lnTo>
                <a:lnTo>
                  <a:pt x="304800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rgbClr val="FECAB8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Freeform 3"/>
          <p:cNvSpPr/>
          <p:nvPr/>
        </p:nvSpPr>
        <p:spPr>
          <a:xfrm>
            <a:off x="8909050" y="-6350"/>
            <a:ext cx="22225" cy="6870700"/>
          </a:xfrm>
          <a:custGeom>
            <a:avLst/>
            <a:gdLst>
              <a:gd name="connsiteX0" fmla="*/ 6350 w 22225"/>
              <a:gd name="connsiteY0" fmla="*/ 6350 h 6870700"/>
              <a:gd name="connsiteX1" fmla="*/ 6350 w 22225"/>
              <a:gd name="connsiteY1" fmla="*/ 6864350 h 68707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22225" h="6870700">
                <a:moveTo>
                  <a:pt x="6350" y="6350"/>
                </a:moveTo>
                <a:lnTo>
                  <a:pt x="6350" y="6864350"/>
                </a:lnTo>
              </a:path>
            </a:pathLst>
          </a:custGeom>
          <a:ln w="12700">
            <a:solidFill>
              <a:srgbClr val="FE8637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Freeform 3"/>
          <p:cNvSpPr/>
          <p:nvPr/>
        </p:nvSpPr>
        <p:spPr>
          <a:xfrm>
            <a:off x="8156447" y="5715000"/>
            <a:ext cx="548640" cy="548640"/>
          </a:xfrm>
          <a:custGeom>
            <a:avLst/>
            <a:gdLst>
              <a:gd name="connsiteX0" fmla="*/ 0 w 548640"/>
              <a:gd name="connsiteY0" fmla="*/ 274320 h 548640"/>
              <a:gd name="connsiteX1" fmla="*/ 274320 w 548640"/>
              <a:gd name="connsiteY1" fmla="*/ 0 h 548640"/>
              <a:gd name="connsiteX2" fmla="*/ 274320 w 548640"/>
              <a:gd name="connsiteY2" fmla="*/ 0 h 548640"/>
              <a:gd name="connsiteX3" fmla="*/ 274320 w 548640"/>
              <a:gd name="connsiteY3" fmla="*/ 0 h 548640"/>
              <a:gd name="connsiteX4" fmla="*/ 548640 w 548640"/>
              <a:gd name="connsiteY4" fmla="*/ 274320 h 548640"/>
              <a:gd name="connsiteX5" fmla="*/ 548640 w 548640"/>
              <a:gd name="connsiteY5" fmla="*/ 274320 h 548640"/>
              <a:gd name="connsiteX6" fmla="*/ 548640 w 548640"/>
              <a:gd name="connsiteY6" fmla="*/ 274320 h 548640"/>
              <a:gd name="connsiteX7" fmla="*/ 274320 w 548640"/>
              <a:gd name="connsiteY7" fmla="*/ 548640 h 548640"/>
              <a:gd name="connsiteX8" fmla="*/ 274320 w 548640"/>
              <a:gd name="connsiteY8" fmla="*/ 548640 h 548640"/>
              <a:gd name="connsiteX9" fmla="*/ 274320 w 548640"/>
              <a:gd name="connsiteY9" fmla="*/ 548640 h 548640"/>
              <a:gd name="connsiteX10" fmla="*/ 0 w 548640"/>
              <a:gd name="connsiteY10" fmla="*/ 274320 h 548640"/>
              <a:gd name="connsiteX11" fmla="*/ 0 w 548640"/>
              <a:gd name="connsiteY11" fmla="*/ 274320 h 54864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</a:cxnLst>
            <a:rect l="l" t="t" r="r" b="b"/>
            <a:pathLst>
              <a:path w="548640" h="548640">
                <a:moveTo>
                  <a:pt x="0" y="274320"/>
                </a:moveTo>
                <a:cubicBezTo>
                  <a:pt x="0" y="122821"/>
                  <a:pt x="122808" y="0"/>
                  <a:pt x="274320" y="0"/>
                </a:cubicBezTo>
                <a:cubicBezTo>
                  <a:pt x="274320" y="0"/>
                  <a:pt x="274320" y="0"/>
                  <a:pt x="274320" y="0"/>
                </a:cubicBezTo>
                <a:lnTo>
                  <a:pt x="274320" y="0"/>
                </a:lnTo>
                <a:cubicBezTo>
                  <a:pt x="425831" y="0"/>
                  <a:pt x="548640" y="122821"/>
                  <a:pt x="548640" y="274320"/>
                </a:cubicBezTo>
                <a:cubicBezTo>
                  <a:pt x="548640" y="274320"/>
                  <a:pt x="548640" y="274320"/>
                  <a:pt x="548640" y="274320"/>
                </a:cubicBezTo>
                <a:lnTo>
                  <a:pt x="548640" y="274320"/>
                </a:lnTo>
                <a:cubicBezTo>
                  <a:pt x="548640" y="425818"/>
                  <a:pt x="425831" y="548640"/>
                  <a:pt x="274320" y="548640"/>
                </a:cubicBezTo>
                <a:cubicBezTo>
                  <a:pt x="274320" y="548640"/>
                  <a:pt x="274320" y="548640"/>
                  <a:pt x="274320" y="548640"/>
                </a:cubicBezTo>
                <a:lnTo>
                  <a:pt x="274320" y="548640"/>
                </a:lnTo>
                <a:cubicBezTo>
                  <a:pt x="122808" y="548640"/>
                  <a:pt x="0" y="425818"/>
                  <a:pt x="0" y="274320"/>
                </a:cubicBezTo>
                <a:cubicBezTo>
                  <a:pt x="0" y="274320"/>
                  <a:pt x="0" y="274320"/>
                  <a:pt x="0" y="274320"/>
                </a:cubicBezTo>
              </a:path>
            </a:pathLst>
          </a:custGeom>
          <a:solidFill>
            <a:srgbClr val="FE8637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19600" y="1828800"/>
            <a:ext cx="3683000" cy="24638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546100" y="927100"/>
            <a:ext cx="5384800" cy="444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00"/>
              </a:lnSpc>
              <a:tabLst/>
            </a:pPr>
            <a:r>
              <a:rPr lang="en-US" altLang="zh-CN" sz="3002" dirty="0" smtClean="0">
                <a:solidFill>
                  <a:srgbClr val="575F6D"/>
                </a:solidFill>
                <a:latin typeface="Century" pitchFamily="18" charset="0"/>
                <a:cs typeface="Century" pitchFamily="18" charset="0"/>
              </a:rPr>
              <a:t>D</a:t>
            </a:r>
            <a:r>
              <a:rPr lang="en-US" altLang="zh-CN" sz="2402" dirty="0" smtClean="0">
                <a:solidFill>
                  <a:srgbClr val="575F6D"/>
                </a:solidFill>
                <a:latin typeface="Century" pitchFamily="18" charset="0"/>
                <a:cs typeface="Century" pitchFamily="18" charset="0"/>
              </a:rPr>
              <a:t>IFFERENCES</a:t>
            </a:r>
            <a:r>
              <a:rPr lang="en-US" altLang="zh-CN" sz="24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2" dirty="0" smtClean="0">
                <a:solidFill>
                  <a:srgbClr val="575F6D"/>
                </a:solidFill>
                <a:latin typeface="Century" pitchFamily="18" charset="0"/>
                <a:cs typeface="Century" pitchFamily="18" charset="0"/>
              </a:rPr>
              <a:t>IN</a:t>
            </a:r>
            <a:r>
              <a:rPr lang="en-US" altLang="zh-CN" sz="24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2" dirty="0" smtClean="0">
                <a:solidFill>
                  <a:srgbClr val="575F6D"/>
                </a:solidFill>
                <a:latin typeface="Century" pitchFamily="18" charset="0"/>
                <a:cs typeface="Century" pitchFamily="18" charset="0"/>
              </a:rPr>
              <a:t>TERMINOLOGY</a:t>
            </a:r>
          </a:p>
        </p:txBody>
      </p:sp>
      <p:sp>
        <p:nvSpPr>
          <p:cNvPr id="11" name="TextBox 1"/>
          <p:cNvSpPr txBox="1"/>
          <p:nvPr/>
        </p:nvSpPr>
        <p:spPr>
          <a:xfrm>
            <a:off x="546100" y="1752600"/>
            <a:ext cx="177800" cy="22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800"/>
              </a:lnSpc>
              <a:tabLst/>
            </a:pPr>
            <a:r>
              <a:rPr lang="en-US" altLang="zh-CN" sz="1682" dirty="0" smtClean="0">
                <a:solidFill>
                  <a:srgbClr val="FE8637"/>
                </a:solidFill>
                <a:latin typeface="Wingdings" pitchFamily="18" charset="0"/>
                <a:cs typeface="Wingdings" pitchFamily="18" charset="0"/>
              </a:rPr>
              <a:t></a:t>
            </a:r>
          </a:p>
        </p:txBody>
      </p:sp>
      <p:sp>
        <p:nvSpPr>
          <p:cNvPr id="12" name="TextBox 1"/>
          <p:cNvSpPr txBox="1"/>
          <p:nvPr/>
        </p:nvSpPr>
        <p:spPr>
          <a:xfrm>
            <a:off x="812800" y="1651000"/>
            <a:ext cx="901700" cy="355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00"/>
              </a:lnSpc>
              <a:tabLst/>
            </a:pPr>
            <a:r>
              <a:rPr lang="en-US" altLang="zh-CN" sz="2402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illness</a:t>
            </a:r>
          </a:p>
        </p:txBody>
      </p:sp>
      <p:sp>
        <p:nvSpPr>
          <p:cNvPr id="13" name="TextBox 1"/>
          <p:cNvSpPr txBox="1"/>
          <p:nvPr/>
        </p:nvSpPr>
        <p:spPr>
          <a:xfrm>
            <a:off x="546100" y="2171700"/>
            <a:ext cx="2755900" cy="2565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00"/>
              </a:lnSpc>
              <a:tabLst/>
            </a:pPr>
            <a:r>
              <a:rPr lang="en-US" altLang="zh-CN" sz="1679" dirty="0" smtClean="0">
                <a:solidFill>
                  <a:srgbClr val="FE8637"/>
                </a:solidFill>
                <a:latin typeface="Wingdings" pitchFamily="18" charset="0"/>
                <a:cs typeface="Wingdings" pitchFamily="18" charset="0"/>
              </a:rPr>
              <a:t>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Disease</a:t>
            </a:r>
          </a:p>
          <a:p>
            <a:pPr>
              <a:lnSpc>
                <a:spcPts val="3400"/>
              </a:lnSpc>
              <a:tabLst/>
            </a:pPr>
            <a:r>
              <a:rPr lang="en-US" altLang="zh-CN" sz="1679" dirty="0" smtClean="0">
                <a:solidFill>
                  <a:srgbClr val="FE8637"/>
                </a:solidFill>
                <a:latin typeface="Wingdings" pitchFamily="18" charset="0"/>
                <a:cs typeface="Wingdings" pitchFamily="18" charset="0"/>
              </a:rPr>
              <a:t>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Disorder</a:t>
            </a:r>
          </a:p>
          <a:p>
            <a:pPr>
              <a:lnSpc>
                <a:spcPts val="3400"/>
              </a:lnSpc>
              <a:tabLst/>
            </a:pPr>
            <a:r>
              <a:rPr lang="en-US" altLang="zh-CN" sz="1679" dirty="0" smtClean="0">
                <a:solidFill>
                  <a:srgbClr val="FE8637"/>
                </a:solidFill>
                <a:latin typeface="Wingdings" pitchFamily="18" charset="0"/>
                <a:cs typeface="Wingdings" pitchFamily="18" charset="0"/>
              </a:rPr>
              <a:t></a:t>
            </a:r>
            <a:r>
              <a:rPr lang="en-US" altLang="zh-CN" sz="24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2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Medical</a:t>
            </a:r>
            <a:r>
              <a:rPr lang="en-US" altLang="zh-CN" sz="24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2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condition</a:t>
            </a:r>
          </a:p>
          <a:p>
            <a:pPr>
              <a:lnSpc>
                <a:spcPts val="3400"/>
              </a:lnSpc>
              <a:tabLst/>
            </a:pPr>
            <a:r>
              <a:rPr lang="en-US" altLang="zh-CN" sz="1679" dirty="0" smtClean="0">
                <a:solidFill>
                  <a:srgbClr val="FE8637"/>
                </a:solidFill>
                <a:latin typeface="Wingdings" pitchFamily="18" charset="0"/>
                <a:cs typeface="Wingdings" pitchFamily="18" charset="0"/>
              </a:rPr>
              <a:t>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Morbidity</a:t>
            </a:r>
          </a:p>
          <a:p>
            <a:pPr>
              <a:lnSpc>
                <a:spcPts val="3400"/>
              </a:lnSpc>
              <a:tabLst/>
            </a:pPr>
            <a:r>
              <a:rPr lang="en-US" altLang="zh-CN" sz="1682" dirty="0" smtClean="0">
                <a:solidFill>
                  <a:srgbClr val="FE8637"/>
                </a:solidFill>
                <a:latin typeface="Wingdings" pitchFamily="18" charset="0"/>
                <a:cs typeface="Wingdings" pitchFamily="18" charset="0"/>
              </a:rPr>
              <a:t></a:t>
            </a:r>
            <a:r>
              <a:rPr lang="en-US" altLang="zh-CN" sz="24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2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Syndrome</a:t>
            </a:r>
          </a:p>
          <a:p>
            <a:pPr>
              <a:lnSpc>
                <a:spcPts val="3400"/>
              </a:lnSpc>
              <a:tabLst/>
            </a:pPr>
            <a:r>
              <a:rPr lang="en-US" altLang="zh-CN" sz="1679" dirty="0" smtClean="0">
                <a:solidFill>
                  <a:srgbClr val="FE8637"/>
                </a:solidFill>
                <a:latin typeface="Wingdings" pitchFamily="18" charset="0"/>
                <a:cs typeface="Wingdings" pitchFamily="18" charset="0"/>
              </a:rPr>
              <a:t>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injury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0" y="0"/>
            <a:ext cx="9144000" cy="6858000"/>
          </a:xfrm>
          <a:custGeom>
            <a:avLst/>
            <a:gdLst>
              <a:gd name="connsiteX0" fmla="*/ 0 w 9144000"/>
              <a:gd name="connsiteY0" fmla="*/ 6858000 h 6858000"/>
              <a:gd name="connsiteX1" fmla="*/ 9144000 w 9144000"/>
              <a:gd name="connsiteY1" fmla="*/ 6858000 h 6858000"/>
              <a:gd name="connsiteX2" fmla="*/ 9144000 w 9144000"/>
              <a:gd name="connsiteY2" fmla="*/ 0 h 6858000"/>
              <a:gd name="connsiteX3" fmla="*/ 0 w 9144000"/>
              <a:gd name="connsiteY3" fmla="*/ 0 h 6858000"/>
              <a:gd name="connsiteX4" fmla="*/ 0 w 9144000"/>
              <a:gd name="connsiteY4" fmla="*/ 6858000 h 68580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9144000" h="6858000">
                <a:moveTo>
                  <a:pt x="0" y="6858000"/>
                </a:moveTo>
                <a:lnTo>
                  <a:pt x="9144000" y="6858000"/>
                </a:lnTo>
                <a:lnTo>
                  <a:pt x="9144000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rgbClr val="FFFFFF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Freeform 3"/>
          <p:cNvSpPr/>
          <p:nvPr/>
        </p:nvSpPr>
        <p:spPr>
          <a:xfrm>
            <a:off x="8743950" y="-19050"/>
            <a:ext cx="76200" cy="6896100"/>
          </a:xfrm>
          <a:custGeom>
            <a:avLst/>
            <a:gdLst>
              <a:gd name="connsiteX0" fmla="*/ 19050 w 76200"/>
              <a:gd name="connsiteY0" fmla="*/ 19050 h 6896100"/>
              <a:gd name="connsiteX1" fmla="*/ 19050 w 76200"/>
              <a:gd name="connsiteY1" fmla="*/ 6877050 h 68961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76200" h="6896100">
                <a:moveTo>
                  <a:pt x="19050" y="19050"/>
                </a:moveTo>
                <a:lnTo>
                  <a:pt x="19050" y="6877050"/>
                </a:lnTo>
              </a:path>
            </a:pathLst>
          </a:custGeom>
          <a:ln w="38100">
            <a:solidFill>
              <a:srgbClr val="FEC7B4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Freeform 3"/>
          <p:cNvSpPr/>
          <p:nvPr/>
        </p:nvSpPr>
        <p:spPr>
          <a:xfrm>
            <a:off x="70485" y="0"/>
            <a:ext cx="34289" cy="6857996"/>
          </a:xfrm>
          <a:custGeom>
            <a:avLst/>
            <a:gdLst>
              <a:gd name="connsiteX0" fmla="*/ 17144 w 34289"/>
              <a:gd name="connsiteY0" fmla="*/ 0 h 6857996"/>
              <a:gd name="connsiteX1" fmla="*/ 17144 w 34289"/>
              <a:gd name="connsiteY1" fmla="*/ 6857996 h 6857996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34289" h="6857996">
                <a:moveTo>
                  <a:pt x="17144" y="0"/>
                </a:moveTo>
                <a:lnTo>
                  <a:pt x="17144" y="6857996"/>
                </a:lnTo>
              </a:path>
            </a:pathLst>
          </a:custGeom>
          <a:ln w="25400">
            <a:solidFill>
              <a:srgbClr val="FEC3AE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Freeform 3"/>
          <p:cNvSpPr/>
          <p:nvPr/>
        </p:nvSpPr>
        <p:spPr>
          <a:xfrm>
            <a:off x="47625" y="0"/>
            <a:ext cx="11430" cy="6857996"/>
          </a:xfrm>
          <a:custGeom>
            <a:avLst/>
            <a:gdLst>
              <a:gd name="connsiteX0" fmla="*/ 5714 w 11430"/>
              <a:gd name="connsiteY0" fmla="*/ 0 h 6857996"/>
              <a:gd name="connsiteX1" fmla="*/ 5714 w 11430"/>
              <a:gd name="connsiteY1" fmla="*/ 6857996 h 6857996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11430" h="6857996">
                <a:moveTo>
                  <a:pt x="5714" y="0"/>
                </a:moveTo>
                <a:lnTo>
                  <a:pt x="5714" y="6857996"/>
                </a:lnTo>
              </a:path>
            </a:pathLst>
          </a:custGeom>
          <a:ln w="0">
            <a:solidFill>
              <a:srgbClr val="FEC3AE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Freeform 3"/>
          <p:cNvSpPr/>
          <p:nvPr/>
        </p:nvSpPr>
        <p:spPr>
          <a:xfrm>
            <a:off x="8982075" y="-9525"/>
            <a:ext cx="38100" cy="6877050"/>
          </a:xfrm>
          <a:custGeom>
            <a:avLst/>
            <a:gdLst>
              <a:gd name="connsiteX0" fmla="*/ 9525 w 38100"/>
              <a:gd name="connsiteY0" fmla="*/ 9525 h 6877050"/>
              <a:gd name="connsiteX1" fmla="*/ 9525 w 38100"/>
              <a:gd name="connsiteY1" fmla="*/ 6867525 h 687705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38100" h="6877050">
                <a:moveTo>
                  <a:pt x="9525" y="9525"/>
                </a:moveTo>
                <a:lnTo>
                  <a:pt x="9525" y="6867525"/>
                </a:lnTo>
              </a:path>
            </a:pathLst>
          </a:custGeom>
          <a:ln w="12700">
            <a:solidFill>
              <a:srgbClr val="FE8637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Freeform 3"/>
          <p:cNvSpPr/>
          <p:nvPr/>
        </p:nvSpPr>
        <p:spPr>
          <a:xfrm>
            <a:off x="8839200" y="0"/>
            <a:ext cx="304800" cy="6858000"/>
          </a:xfrm>
          <a:custGeom>
            <a:avLst/>
            <a:gdLst>
              <a:gd name="connsiteX0" fmla="*/ 0 w 304800"/>
              <a:gd name="connsiteY0" fmla="*/ 6858000 h 6858000"/>
              <a:gd name="connsiteX1" fmla="*/ 304800 w 304800"/>
              <a:gd name="connsiteY1" fmla="*/ 6858000 h 6858000"/>
              <a:gd name="connsiteX2" fmla="*/ 304800 w 304800"/>
              <a:gd name="connsiteY2" fmla="*/ 0 h 6858000"/>
              <a:gd name="connsiteX3" fmla="*/ 0 w 304800"/>
              <a:gd name="connsiteY3" fmla="*/ 0 h 6858000"/>
              <a:gd name="connsiteX4" fmla="*/ 0 w 304800"/>
              <a:gd name="connsiteY4" fmla="*/ 6858000 h 68580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304800" h="6858000">
                <a:moveTo>
                  <a:pt x="0" y="6858000"/>
                </a:moveTo>
                <a:lnTo>
                  <a:pt x="304800" y="6858000"/>
                </a:lnTo>
                <a:lnTo>
                  <a:pt x="304800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rgbClr val="FECAB8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Freeform 3"/>
          <p:cNvSpPr/>
          <p:nvPr/>
        </p:nvSpPr>
        <p:spPr>
          <a:xfrm>
            <a:off x="8909050" y="-6350"/>
            <a:ext cx="22225" cy="6870700"/>
          </a:xfrm>
          <a:custGeom>
            <a:avLst/>
            <a:gdLst>
              <a:gd name="connsiteX0" fmla="*/ 6350 w 22225"/>
              <a:gd name="connsiteY0" fmla="*/ 6350 h 6870700"/>
              <a:gd name="connsiteX1" fmla="*/ 6350 w 22225"/>
              <a:gd name="connsiteY1" fmla="*/ 6864350 h 68707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22225" h="6870700">
                <a:moveTo>
                  <a:pt x="6350" y="6350"/>
                </a:moveTo>
                <a:lnTo>
                  <a:pt x="6350" y="6864350"/>
                </a:lnTo>
              </a:path>
            </a:pathLst>
          </a:custGeom>
          <a:ln w="12700">
            <a:solidFill>
              <a:srgbClr val="FE8637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Freeform 3"/>
          <p:cNvSpPr/>
          <p:nvPr/>
        </p:nvSpPr>
        <p:spPr>
          <a:xfrm>
            <a:off x="8156447" y="5715000"/>
            <a:ext cx="548640" cy="548640"/>
          </a:xfrm>
          <a:custGeom>
            <a:avLst/>
            <a:gdLst>
              <a:gd name="connsiteX0" fmla="*/ 0 w 548640"/>
              <a:gd name="connsiteY0" fmla="*/ 274320 h 548640"/>
              <a:gd name="connsiteX1" fmla="*/ 274320 w 548640"/>
              <a:gd name="connsiteY1" fmla="*/ 0 h 548640"/>
              <a:gd name="connsiteX2" fmla="*/ 274320 w 548640"/>
              <a:gd name="connsiteY2" fmla="*/ 0 h 548640"/>
              <a:gd name="connsiteX3" fmla="*/ 274320 w 548640"/>
              <a:gd name="connsiteY3" fmla="*/ 0 h 548640"/>
              <a:gd name="connsiteX4" fmla="*/ 548640 w 548640"/>
              <a:gd name="connsiteY4" fmla="*/ 274320 h 548640"/>
              <a:gd name="connsiteX5" fmla="*/ 548640 w 548640"/>
              <a:gd name="connsiteY5" fmla="*/ 274320 h 548640"/>
              <a:gd name="connsiteX6" fmla="*/ 548640 w 548640"/>
              <a:gd name="connsiteY6" fmla="*/ 274320 h 548640"/>
              <a:gd name="connsiteX7" fmla="*/ 274320 w 548640"/>
              <a:gd name="connsiteY7" fmla="*/ 548640 h 548640"/>
              <a:gd name="connsiteX8" fmla="*/ 274320 w 548640"/>
              <a:gd name="connsiteY8" fmla="*/ 548640 h 548640"/>
              <a:gd name="connsiteX9" fmla="*/ 274320 w 548640"/>
              <a:gd name="connsiteY9" fmla="*/ 548640 h 548640"/>
              <a:gd name="connsiteX10" fmla="*/ 0 w 548640"/>
              <a:gd name="connsiteY10" fmla="*/ 274320 h 548640"/>
              <a:gd name="connsiteX11" fmla="*/ 0 w 548640"/>
              <a:gd name="connsiteY11" fmla="*/ 274320 h 54864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</a:cxnLst>
            <a:rect l="l" t="t" r="r" b="b"/>
            <a:pathLst>
              <a:path w="548640" h="548640">
                <a:moveTo>
                  <a:pt x="0" y="274320"/>
                </a:moveTo>
                <a:cubicBezTo>
                  <a:pt x="0" y="122821"/>
                  <a:pt x="122808" y="0"/>
                  <a:pt x="274320" y="0"/>
                </a:cubicBezTo>
                <a:cubicBezTo>
                  <a:pt x="274320" y="0"/>
                  <a:pt x="274320" y="0"/>
                  <a:pt x="274320" y="0"/>
                </a:cubicBezTo>
                <a:lnTo>
                  <a:pt x="274320" y="0"/>
                </a:lnTo>
                <a:cubicBezTo>
                  <a:pt x="425831" y="0"/>
                  <a:pt x="548640" y="122821"/>
                  <a:pt x="548640" y="274320"/>
                </a:cubicBezTo>
                <a:cubicBezTo>
                  <a:pt x="548640" y="274320"/>
                  <a:pt x="548640" y="274320"/>
                  <a:pt x="548640" y="274320"/>
                </a:cubicBezTo>
                <a:lnTo>
                  <a:pt x="548640" y="274320"/>
                </a:lnTo>
                <a:cubicBezTo>
                  <a:pt x="548640" y="425818"/>
                  <a:pt x="425831" y="548640"/>
                  <a:pt x="274320" y="548640"/>
                </a:cubicBezTo>
                <a:cubicBezTo>
                  <a:pt x="274320" y="548640"/>
                  <a:pt x="274320" y="548640"/>
                  <a:pt x="274320" y="548640"/>
                </a:cubicBezTo>
                <a:lnTo>
                  <a:pt x="274320" y="548640"/>
                </a:lnTo>
                <a:cubicBezTo>
                  <a:pt x="122808" y="548640"/>
                  <a:pt x="0" y="425818"/>
                  <a:pt x="0" y="274320"/>
                </a:cubicBezTo>
                <a:cubicBezTo>
                  <a:pt x="0" y="274320"/>
                  <a:pt x="0" y="274320"/>
                  <a:pt x="0" y="274320"/>
                </a:cubicBezTo>
              </a:path>
            </a:pathLst>
          </a:custGeom>
          <a:solidFill>
            <a:srgbClr val="FE8637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TextBox 1"/>
          <p:cNvSpPr txBox="1"/>
          <p:nvPr/>
        </p:nvSpPr>
        <p:spPr>
          <a:xfrm>
            <a:off x="546100" y="927100"/>
            <a:ext cx="1409700" cy="444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00"/>
              </a:lnSpc>
              <a:tabLst/>
            </a:pPr>
            <a:r>
              <a:rPr lang="en-US" altLang="zh-CN" sz="3002" dirty="0" smtClean="0">
                <a:solidFill>
                  <a:srgbClr val="575F6D"/>
                </a:solidFill>
                <a:latin typeface="Century" pitchFamily="18" charset="0"/>
                <a:cs typeface="Century" pitchFamily="18" charset="0"/>
              </a:rPr>
              <a:t>I</a:t>
            </a:r>
            <a:r>
              <a:rPr lang="en-US" altLang="zh-CN" sz="2402" dirty="0" smtClean="0">
                <a:solidFill>
                  <a:srgbClr val="575F6D"/>
                </a:solidFill>
                <a:latin typeface="Century" pitchFamily="18" charset="0"/>
                <a:cs typeface="Century" pitchFamily="18" charset="0"/>
              </a:rPr>
              <a:t>LLNESS</a:t>
            </a:r>
          </a:p>
        </p:txBody>
      </p:sp>
      <p:sp>
        <p:nvSpPr>
          <p:cNvPr id="11" name="TextBox 1"/>
          <p:cNvSpPr txBox="1"/>
          <p:nvPr/>
        </p:nvSpPr>
        <p:spPr>
          <a:xfrm>
            <a:off x="546100" y="1752600"/>
            <a:ext cx="177800" cy="22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800"/>
              </a:lnSpc>
              <a:tabLst/>
            </a:pPr>
            <a:r>
              <a:rPr lang="en-US" altLang="zh-CN" sz="1682" dirty="0" smtClean="0">
                <a:solidFill>
                  <a:srgbClr val="FE8637"/>
                </a:solidFill>
                <a:latin typeface="Wingdings" pitchFamily="18" charset="0"/>
                <a:cs typeface="Wingdings" pitchFamily="18" charset="0"/>
              </a:rPr>
              <a:t></a:t>
            </a:r>
          </a:p>
        </p:txBody>
      </p:sp>
      <p:sp>
        <p:nvSpPr>
          <p:cNvPr id="12" name="TextBox 1"/>
          <p:cNvSpPr txBox="1"/>
          <p:nvPr/>
        </p:nvSpPr>
        <p:spPr>
          <a:xfrm>
            <a:off x="812800" y="1651000"/>
            <a:ext cx="5054600" cy="355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00"/>
              </a:lnSpc>
              <a:tabLst/>
            </a:pPr>
            <a:r>
              <a:rPr lang="en-US" altLang="zh-CN" sz="2402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and</a:t>
            </a:r>
            <a:r>
              <a:rPr lang="en-US" altLang="zh-CN" sz="24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2" i="1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sickness</a:t>
            </a:r>
            <a:r>
              <a:rPr lang="en-US" altLang="zh-CN" sz="24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2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-</a:t>
            </a:r>
            <a:r>
              <a:rPr lang="en-US" altLang="zh-CN" sz="24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2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synonyms</a:t>
            </a:r>
            <a:r>
              <a:rPr lang="en-US" altLang="zh-CN" sz="24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2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for</a:t>
            </a:r>
            <a:r>
              <a:rPr lang="en-US" altLang="zh-CN" sz="24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2" i="1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disease</a:t>
            </a:r>
            <a:r>
              <a:rPr lang="en-US" altLang="zh-CN" sz="2402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.</a:t>
            </a:r>
          </a:p>
        </p:txBody>
      </p:sp>
      <p:sp>
        <p:nvSpPr>
          <p:cNvPr id="13" name="TextBox 1"/>
          <p:cNvSpPr txBox="1"/>
          <p:nvPr/>
        </p:nvSpPr>
        <p:spPr>
          <a:xfrm>
            <a:off x="546100" y="2146300"/>
            <a:ext cx="7226300" cy="18923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00"/>
              </a:lnSpc>
              <a:tabLst>
                <a:tab pos="266700" algn="l"/>
              </a:tabLst>
            </a:pPr>
            <a:r>
              <a:rPr lang="en-US" altLang="zh-CN" sz="1679" dirty="0" smtClean="0">
                <a:solidFill>
                  <a:srgbClr val="FE8637"/>
                </a:solidFill>
                <a:latin typeface="Wingdings" pitchFamily="18" charset="0"/>
                <a:cs typeface="Wingdings" pitchFamily="18" charset="0"/>
              </a:rPr>
              <a:t>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n-US" altLang="zh-CN" sz="24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However,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this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term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is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occasionally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used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to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refer</a:t>
            </a:r>
          </a:p>
          <a:p>
            <a:pPr>
              <a:lnSpc>
                <a:spcPts val="2800"/>
              </a:lnSpc>
              <a:tabLst>
                <a:tab pos="266700" algn="l"/>
              </a:tabLst>
            </a:pPr>
            <a:r>
              <a:rPr lang="en-US" altLang="zh-CN" dirty="0" smtClean="0"/>
              <a:t>	</a:t>
            </a:r>
            <a:r>
              <a:rPr lang="en-US" altLang="zh-CN" sz="24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specifically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to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the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patient's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personal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experience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of</a:t>
            </a:r>
          </a:p>
          <a:p>
            <a:pPr>
              <a:lnSpc>
                <a:spcPts val="2800"/>
              </a:lnSpc>
              <a:tabLst>
                <a:tab pos="266700" algn="l"/>
              </a:tabLst>
            </a:pPr>
            <a:r>
              <a:rPr lang="en-US" altLang="zh-CN" dirty="0" smtClean="0"/>
              <a:t>	</a:t>
            </a:r>
            <a:r>
              <a:rPr lang="en-US" altLang="zh-CN" sz="24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their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disease.</a:t>
            </a:r>
          </a:p>
          <a:p>
            <a:pPr>
              <a:lnSpc>
                <a:spcPts val="3400"/>
              </a:lnSpc>
              <a:tabLst>
                <a:tab pos="266700" algn="l"/>
              </a:tabLst>
            </a:pPr>
            <a:r>
              <a:rPr lang="en-US" altLang="zh-CN" sz="1679" dirty="0" smtClean="0">
                <a:solidFill>
                  <a:srgbClr val="FE8637"/>
                </a:solidFill>
                <a:latin typeface="Wingdings" pitchFamily="18" charset="0"/>
                <a:cs typeface="Wingdings" pitchFamily="18" charset="0"/>
              </a:rPr>
              <a:t>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possible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for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a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person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to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have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a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disease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without</a:t>
            </a:r>
          </a:p>
          <a:p>
            <a:pPr>
              <a:lnSpc>
                <a:spcPts val="2800"/>
              </a:lnSpc>
              <a:tabLst>
                <a:tab pos="266700" algn="l"/>
              </a:tabLst>
            </a:pPr>
            <a:r>
              <a:rPr lang="en-US" altLang="zh-CN" dirty="0" smtClean="0"/>
              <a:t>	</a:t>
            </a:r>
            <a:r>
              <a:rPr lang="en-US" altLang="zh-CN" sz="2402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being</a:t>
            </a:r>
            <a:r>
              <a:rPr lang="en-US" altLang="zh-CN" sz="24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2" dirty="0" smtClean="0">
                <a:solidFill>
                  <a:srgbClr val="000000"/>
                </a:solidFill>
                <a:latin typeface="Century" pitchFamily="18" charset="0"/>
                <a:cs typeface="Century" pitchFamily="18" charset="0"/>
              </a:rPr>
              <a:t>ill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DISEASE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en-US" dirty="0" smtClean="0"/>
              <a:t>It broadly refers to any condition that impairs normal function </a:t>
            </a:r>
          </a:p>
          <a:p>
            <a:r>
              <a:rPr lang="en-US" dirty="0" smtClean="0"/>
              <a:t>associated with dysfunction of normal homeostasis </a:t>
            </a:r>
          </a:p>
          <a:p>
            <a:r>
              <a:rPr lang="cs-CZ" dirty="0" err="1" smtClean="0"/>
              <a:t>Often</a:t>
            </a:r>
            <a:r>
              <a:rPr lang="cs-CZ" dirty="0" smtClean="0"/>
              <a:t> </a:t>
            </a:r>
            <a:r>
              <a:rPr lang="cs-CZ" dirty="0" err="1" smtClean="0"/>
              <a:t>infectious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DISORDER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r>
              <a:rPr lang="en-US" dirty="0" smtClean="0"/>
              <a:t>a functional abnormality or disturbance </a:t>
            </a:r>
          </a:p>
          <a:p>
            <a:r>
              <a:rPr lang="cs-CZ" dirty="0" err="1" smtClean="0"/>
              <a:t>Mental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Physical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Genetic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Emotional</a:t>
            </a:r>
            <a:r>
              <a:rPr lang="cs-CZ" dirty="0" smtClean="0"/>
              <a:t> </a:t>
            </a:r>
          </a:p>
          <a:p>
            <a:r>
              <a:rPr lang="cs-CZ" dirty="0" smtClean="0"/>
              <a:t>Behaviour </a:t>
            </a:r>
          </a:p>
          <a:p>
            <a:r>
              <a:rPr lang="cs-CZ" dirty="0" err="1" smtClean="0"/>
              <a:t>Functional</a:t>
            </a:r>
            <a:r>
              <a:rPr lang="cs-CZ" dirty="0" smtClean="0"/>
              <a:t> </a:t>
            </a:r>
          </a:p>
          <a:p>
            <a:r>
              <a:rPr lang="en-US" dirty="0" smtClean="0"/>
              <a:t>more value-neutral and less stigmatizing </a:t>
            </a:r>
          </a:p>
          <a:p>
            <a:r>
              <a:rPr lang="cs-CZ" dirty="0" smtClean="0"/>
              <a:t>(</a:t>
            </a:r>
            <a:r>
              <a:rPr lang="cs-CZ" dirty="0" err="1" smtClean="0"/>
              <a:t>mental</a:t>
            </a:r>
            <a:r>
              <a:rPr lang="cs-CZ" dirty="0" smtClean="0"/>
              <a:t> </a:t>
            </a:r>
            <a:r>
              <a:rPr lang="cs-CZ" dirty="0" err="1" smtClean="0"/>
              <a:t>disorder</a:t>
            </a:r>
            <a:r>
              <a:rPr lang="cs-CZ" dirty="0" smtClean="0"/>
              <a:t>, </a:t>
            </a:r>
            <a:r>
              <a:rPr lang="cs-CZ" dirty="0" err="1" smtClean="0"/>
              <a:t>metabolic</a:t>
            </a:r>
            <a:r>
              <a:rPr lang="cs-CZ" dirty="0" smtClean="0"/>
              <a:t> </a:t>
            </a:r>
            <a:r>
              <a:rPr lang="cs-CZ" dirty="0" err="1" smtClean="0"/>
              <a:t>disorder</a:t>
            </a:r>
            <a:r>
              <a:rPr lang="cs-CZ" dirty="0" smtClean="0"/>
              <a:t>) 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MEDICAL CONDITION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en-US" dirty="0" smtClean="0"/>
              <a:t>a broad term which includes all diseases and disorders </a:t>
            </a:r>
          </a:p>
          <a:p>
            <a:r>
              <a:rPr lang="cs-CZ" dirty="0" err="1" smtClean="0"/>
              <a:t>Often</a:t>
            </a:r>
            <a:r>
              <a:rPr lang="cs-CZ" dirty="0" smtClean="0"/>
              <a:t> in psychiatry </a:t>
            </a:r>
          </a:p>
          <a:p>
            <a:r>
              <a:rPr lang="en-US" dirty="0" smtClean="0"/>
              <a:t>it describes an individual patient's current state from a medical point of view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MORBIDITY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dirty="0" smtClean="0"/>
              <a:t>is a diseased state, disability, or poor health due to any cause </a:t>
            </a:r>
          </a:p>
          <a:p>
            <a:r>
              <a:rPr lang="cs-CZ" dirty="0" smtClean="0"/>
              <a:t>Latin </a:t>
            </a:r>
            <a:r>
              <a:rPr lang="cs-CZ" dirty="0" err="1" smtClean="0"/>
              <a:t>morbidus</a:t>
            </a:r>
            <a:r>
              <a:rPr lang="cs-CZ" dirty="0" smtClean="0"/>
              <a:t> – </a:t>
            </a:r>
            <a:r>
              <a:rPr lang="cs-CZ" dirty="0" err="1" smtClean="0"/>
              <a:t>sick</a:t>
            </a:r>
            <a:r>
              <a:rPr lang="cs-CZ" dirty="0" smtClean="0"/>
              <a:t>, </a:t>
            </a:r>
            <a:r>
              <a:rPr lang="cs-CZ" dirty="0" err="1" smtClean="0"/>
              <a:t>unhealthy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Syndrome</a:t>
            </a:r>
            <a:r>
              <a:rPr lang="cs-CZ" dirty="0" smtClean="0"/>
              <a:t> </a:t>
            </a:r>
          </a:p>
          <a:p>
            <a:r>
              <a:rPr lang="en-US" dirty="0" smtClean="0"/>
              <a:t>association of several medical signs and </a:t>
            </a:r>
            <a:r>
              <a:rPr lang="en-US" dirty="0" err="1" smtClean="0"/>
              <a:t>symptomes</a:t>
            </a:r>
            <a:r>
              <a:rPr lang="en-US" dirty="0" smtClean="0"/>
              <a:t> that often occur together </a:t>
            </a:r>
          </a:p>
          <a:p>
            <a:r>
              <a:rPr lang="cs-CZ" dirty="0" smtClean="0"/>
              <a:t>(Down syndrome, </a:t>
            </a:r>
            <a:r>
              <a:rPr lang="cs-CZ" dirty="0" err="1" smtClean="0"/>
              <a:t>Parkinsonian</a:t>
            </a:r>
            <a:r>
              <a:rPr lang="cs-CZ" dirty="0" smtClean="0"/>
              <a:t> s.)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INJURY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en-US" dirty="0" smtClean="0"/>
              <a:t>A damage to the organism </a:t>
            </a:r>
          </a:p>
          <a:p>
            <a:r>
              <a:rPr lang="cs-CZ" dirty="0" err="1" smtClean="0"/>
              <a:t>Traumatic</a:t>
            </a:r>
            <a:r>
              <a:rPr lang="cs-CZ" dirty="0" smtClean="0"/>
              <a:t> – </a:t>
            </a:r>
            <a:r>
              <a:rPr lang="cs-CZ" dirty="0" err="1" smtClean="0"/>
              <a:t>wound</a:t>
            </a:r>
            <a:r>
              <a:rPr lang="cs-CZ" dirty="0" smtClean="0"/>
              <a:t>, </a:t>
            </a:r>
          </a:p>
          <a:p>
            <a:r>
              <a:rPr lang="cs-CZ" dirty="0" err="1" smtClean="0"/>
              <a:t>External</a:t>
            </a:r>
            <a:r>
              <a:rPr lang="cs-CZ" dirty="0" smtClean="0"/>
              <a:t> – </a:t>
            </a:r>
            <a:r>
              <a:rPr lang="cs-CZ" dirty="0" err="1" smtClean="0"/>
              <a:t>frost</a:t>
            </a:r>
            <a:r>
              <a:rPr lang="cs-CZ" dirty="0" smtClean="0"/>
              <a:t> bite, </a:t>
            </a:r>
            <a:r>
              <a:rPr lang="cs-CZ" dirty="0" err="1" smtClean="0"/>
              <a:t>burn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Toxic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602148" y="1600200"/>
            <a:ext cx="2994053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INFECTIOUS DISEASES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Chicken</a:t>
            </a:r>
            <a:r>
              <a:rPr lang="cs-CZ" dirty="0" smtClean="0"/>
              <a:t> </a:t>
            </a:r>
            <a:r>
              <a:rPr lang="cs-CZ" dirty="0" err="1" smtClean="0"/>
              <a:t>pox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Mumps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Measles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Scarlet</a:t>
            </a:r>
            <a:r>
              <a:rPr lang="cs-CZ" dirty="0" smtClean="0"/>
              <a:t> </a:t>
            </a:r>
            <a:r>
              <a:rPr lang="cs-CZ" dirty="0" err="1" smtClean="0"/>
              <a:t>fever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Rubella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Tuberculosis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Malaria</a:t>
            </a:r>
            <a:r>
              <a:rPr lang="cs-CZ" dirty="0" smtClean="0"/>
              <a:t> </a:t>
            </a:r>
          </a:p>
          <a:p>
            <a:r>
              <a:rPr lang="cs-CZ" dirty="0" smtClean="0"/>
              <a:t>Tetanus </a:t>
            </a:r>
          </a:p>
          <a:p>
            <a:r>
              <a:rPr lang="cs-CZ" dirty="0" smtClean="0"/>
              <a:t>Meningitis </a:t>
            </a:r>
          </a:p>
          <a:p>
            <a:r>
              <a:rPr lang="cs-CZ" dirty="0" err="1" smtClean="0"/>
              <a:t>Syphillis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hepathitis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US" b="1" dirty="0" smtClean="0"/>
              <a:t>Match the Czech names to the English names of diseases </a:t>
            </a:r>
          </a:p>
          <a:p>
            <a:r>
              <a:rPr lang="cs-CZ" dirty="0" smtClean="0"/>
              <a:t>hepatitida </a:t>
            </a:r>
          </a:p>
          <a:p>
            <a:r>
              <a:rPr lang="cs-CZ" dirty="0" smtClean="0"/>
              <a:t>malárie </a:t>
            </a:r>
          </a:p>
          <a:p>
            <a:r>
              <a:rPr lang="cs-CZ" dirty="0" smtClean="0"/>
              <a:t>Neštovice </a:t>
            </a:r>
          </a:p>
          <a:p>
            <a:r>
              <a:rPr lang="cs-CZ" dirty="0" smtClean="0"/>
              <a:t>Tetanus </a:t>
            </a:r>
          </a:p>
          <a:p>
            <a:r>
              <a:rPr lang="cs-CZ" dirty="0" smtClean="0"/>
              <a:t>Syfilis </a:t>
            </a:r>
          </a:p>
          <a:p>
            <a:r>
              <a:rPr lang="cs-CZ" dirty="0" smtClean="0"/>
              <a:t>Meningitida </a:t>
            </a:r>
          </a:p>
          <a:p>
            <a:r>
              <a:rPr lang="cs-CZ" dirty="0" smtClean="0"/>
              <a:t>Zarděnky </a:t>
            </a:r>
          </a:p>
          <a:p>
            <a:r>
              <a:rPr lang="cs-CZ" dirty="0" smtClean="0"/>
              <a:t>Spála </a:t>
            </a:r>
          </a:p>
          <a:p>
            <a:r>
              <a:rPr lang="cs-CZ" dirty="0" smtClean="0"/>
              <a:t>Příušnice </a:t>
            </a:r>
          </a:p>
          <a:p>
            <a:r>
              <a:rPr lang="cs-CZ" dirty="0" err="1" smtClean="0"/>
              <a:t>Tuberkuloza</a:t>
            </a:r>
            <a:r>
              <a:rPr lang="cs-CZ" dirty="0" smtClean="0"/>
              <a:t> </a:t>
            </a:r>
          </a:p>
          <a:p>
            <a:r>
              <a:rPr lang="cs-CZ" dirty="0" smtClean="0"/>
              <a:t>Spalničky 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en-US" dirty="0" smtClean="0"/>
              <a:t>CURABLE DISEASES AND INCURABLE DISEASES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Bronchitis </a:t>
            </a:r>
          </a:p>
          <a:p>
            <a:r>
              <a:rPr lang="cs-CZ" dirty="0" smtClean="0"/>
              <a:t>Influenza </a:t>
            </a:r>
          </a:p>
          <a:p>
            <a:r>
              <a:rPr lang="cs-CZ" dirty="0" err="1" smtClean="0"/>
              <a:t>Tonsillitis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Flu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Cancer</a:t>
            </a:r>
            <a:r>
              <a:rPr lang="cs-CZ" dirty="0" smtClean="0"/>
              <a:t> </a:t>
            </a:r>
          </a:p>
          <a:p>
            <a:r>
              <a:rPr lang="cs-CZ" dirty="0" smtClean="0"/>
              <a:t>AIDS </a:t>
            </a:r>
          </a:p>
          <a:p>
            <a:r>
              <a:rPr lang="cs-CZ" dirty="0" err="1" smtClean="0"/>
              <a:t>Asthma</a:t>
            </a:r>
            <a:r>
              <a:rPr lang="cs-CZ" dirty="0" smtClean="0"/>
              <a:t> </a:t>
            </a:r>
          </a:p>
          <a:p>
            <a:r>
              <a:rPr lang="cs-CZ" dirty="0" smtClean="0"/>
              <a:t>Diabetes </a:t>
            </a:r>
          </a:p>
          <a:p>
            <a:r>
              <a:rPr lang="cs-CZ" dirty="0" err="1" smtClean="0"/>
              <a:t>Rheumatism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Chronic</a:t>
            </a:r>
            <a:r>
              <a:rPr lang="cs-CZ" dirty="0" smtClean="0"/>
              <a:t> hepatitis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SYMPTOMS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Cough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Fever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Vomiting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Shiver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Faint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Ache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Sneezing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Rash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Inflammation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Hoarse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Constipation</a:t>
            </a:r>
            <a:r>
              <a:rPr lang="cs-CZ" dirty="0" smtClean="0"/>
              <a:t> </a:t>
            </a:r>
          </a:p>
          <a:p>
            <a:r>
              <a:rPr lang="cs-CZ" dirty="0" smtClean="0"/>
              <a:t>diarrhoea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US" dirty="0" smtClean="0"/>
              <a:t>Match the Czech translation and explain </a:t>
            </a:r>
          </a:p>
          <a:p>
            <a:r>
              <a:rPr lang="cs-CZ" dirty="0" smtClean="0"/>
              <a:t>Zácpa </a:t>
            </a:r>
          </a:p>
          <a:p>
            <a:r>
              <a:rPr lang="cs-CZ" dirty="0" smtClean="0"/>
              <a:t>Bolest </a:t>
            </a:r>
          </a:p>
          <a:p>
            <a:r>
              <a:rPr lang="cs-CZ" dirty="0" smtClean="0"/>
              <a:t>Kýchání </a:t>
            </a:r>
          </a:p>
          <a:p>
            <a:r>
              <a:rPr lang="cs-CZ" dirty="0" smtClean="0"/>
              <a:t>Chrapot </a:t>
            </a:r>
          </a:p>
          <a:p>
            <a:r>
              <a:rPr lang="cs-CZ" dirty="0" smtClean="0"/>
              <a:t>Průjem </a:t>
            </a:r>
          </a:p>
          <a:p>
            <a:r>
              <a:rPr lang="cs-CZ" dirty="0" smtClean="0"/>
              <a:t>Třást se </a:t>
            </a:r>
          </a:p>
          <a:p>
            <a:r>
              <a:rPr lang="cs-CZ" dirty="0" smtClean="0"/>
              <a:t>Zvracet </a:t>
            </a:r>
          </a:p>
          <a:p>
            <a:r>
              <a:rPr lang="cs-CZ" dirty="0" smtClean="0"/>
              <a:t>Kašel </a:t>
            </a:r>
          </a:p>
          <a:p>
            <a:r>
              <a:rPr lang="cs-CZ" dirty="0" smtClean="0"/>
              <a:t>Horečka </a:t>
            </a:r>
          </a:p>
          <a:p>
            <a:r>
              <a:rPr lang="cs-CZ" dirty="0" smtClean="0"/>
              <a:t>Omdlít </a:t>
            </a:r>
          </a:p>
          <a:p>
            <a:r>
              <a:rPr lang="cs-CZ" dirty="0" smtClean="0"/>
              <a:t>Vyrážka </a:t>
            </a:r>
          </a:p>
          <a:p>
            <a:r>
              <a:rPr lang="cs-CZ" dirty="0" smtClean="0"/>
              <a:t>zánět 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INJURIES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To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blister</a:t>
            </a:r>
            <a:r>
              <a:rPr lang="cs-CZ" dirty="0" smtClean="0"/>
              <a:t> </a:t>
            </a:r>
          </a:p>
          <a:p>
            <a:r>
              <a:rPr lang="cs-CZ" dirty="0" smtClean="0"/>
              <a:t>to </a:t>
            </a:r>
            <a:r>
              <a:rPr lang="cs-CZ" dirty="0" err="1" smtClean="0"/>
              <a:t>sprain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ankle</a:t>
            </a:r>
            <a:r>
              <a:rPr lang="cs-CZ" dirty="0" smtClean="0"/>
              <a:t> </a:t>
            </a:r>
          </a:p>
          <a:p>
            <a:r>
              <a:rPr lang="cs-CZ" dirty="0" smtClean="0"/>
              <a:t>To </a:t>
            </a:r>
            <a:r>
              <a:rPr lang="cs-CZ" dirty="0" err="1" smtClean="0"/>
              <a:t>brake</a:t>
            </a:r>
            <a:r>
              <a:rPr lang="cs-CZ" dirty="0" smtClean="0"/>
              <a:t> a leg </a:t>
            </a:r>
          </a:p>
          <a:p>
            <a:r>
              <a:rPr lang="cs-CZ" dirty="0" smtClean="0"/>
              <a:t>To </a:t>
            </a:r>
            <a:r>
              <a:rPr lang="cs-CZ" dirty="0" err="1" smtClean="0"/>
              <a:t>cut</a:t>
            </a:r>
            <a:r>
              <a:rPr lang="cs-CZ" dirty="0" smtClean="0"/>
              <a:t> a </a:t>
            </a:r>
            <a:r>
              <a:rPr lang="cs-CZ" dirty="0" err="1" smtClean="0"/>
              <a:t>finger</a:t>
            </a:r>
            <a:r>
              <a:rPr lang="cs-CZ" dirty="0" smtClean="0"/>
              <a:t> </a:t>
            </a:r>
          </a:p>
          <a:p>
            <a:r>
              <a:rPr lang="cs-CZ" dirty="0" smtClean="0"/>
              <a:t>To </a:t>
            </a:r>
            <a:r>
              <a:rPr lang="cs-CZ" dirty="0" err="1" smtClean="0"/>
              <a:t>burn</a:t>
            </a:r>
            <a:r>
              <a:rPr lang="cs-CZ" dirty="0" smtClean="0"/>
              <a:t> </a:t>
            </a:r>
            <a:r>
              <a:rPr lang="cs-CZ" dirty="0" err="1" smtClean="0"/>
              <a:t>sth</a:t>
            </a:r>
            <a:r>
              <a:rPr lang="cs-CZ" dirty="0" smtClean="0"/>
              <a:t>.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en-US" dirty="0" smtClean="0"/>
              <a:t>What treatment do you get? </a:t>
            </a:r>
          </a:p>
          <a:p>
            <a:r>
              <a:rPr lang="en-US" dirty="0" smtClean="0"/>
              <a:t>What kind of doctor do you see? </a:t>
            </a:r>
          </a:p>
          <a:p>
            <a:endParaRPr lang="cs-CZ" dirty="0"/>
          </a:p>
        </p:txBody>
      </p:sp>
      <p:pic>
        <p:nvPicPr>
          <p:cNvPr id="2050" name="Picture 2" descr="C:\Users\okay\AppData\Local\Microsoft\Windows\Temporary Internet Files\Content.IE5\61A61YKU\MC90041350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0400" y="4343400"/>
            <a:ext cx="1855961" cy="20572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25</TotalTime>
  <Words>298</Words>
  <Application>Microsoft Office PowerPoint</Application>
  <PresentationFormat>Předvádění na obrazovce (4:3)</PresentationFormat>
  <Paragraphs>168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DISEASE </vt:lpstr>
      <vt:lpstr> DISORDER </vt:lpstr>
      <vt:lpstr> MEDICAL CONDITION </vt:lpstr>
      <vt:lpstr> MORBIDITY </vt:lpstr>
      <vt:lpstr> INJURY </vt:lpstr>
      <vt:lpstr> INFECTIOUS DISEASES </vt:lpstr>
      <vt:lpstr> CURABLE DISEASES AND INCURABLE DISEASES </vt:lpstr>
      <vt:lpstr> SYMPTOMS </vt:lpstr>
      <vt:lpstr> INJURIES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Katka</dc:creator>
  <cp:lastModifiedBy>jitka</cp:lastModifiedBy>
  <cp:revision>8</cp:revision>
  <dcterms:created xsi:type="dcterms:W3CDTF">2006-08-16T00:00:00Z</dcterms:created>
  <dcterms:modified xsi:type="dcterms:W3CDTF">2014-03-21T19:59:31Z</dcterms:modified>
</cp:coreProperties>
</file>