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8964613" cy="672306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3" d="100"/>
          <a:sy n="113" d="100"/>
        </p:scale>
        <p:origin x="-16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11/24/2013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.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-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324000" y="3975700"/>
            <a:ext cx="57104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STUPŇOVÁNÍ PŘÍDAVNÝCH JMEN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2324000" y="4498600"/>
            <a:ext cx="21829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A PŘÍSLOVCÍ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2324000" y="4946800"/>
            <a:ext cx="55361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b="1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Comparative and superlatives of adjectives and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2324000" y="5220700"/>
            <a:ext cx="9213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b="1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adverbs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219" y="3564762"/>
            <a:ext cx="830526" cy="82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30800" y="232400"/>
            <a:ext cx="755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projektu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2788800" y="232400"/>
            <a:ext cx="1319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CZ.1.07/1.5.00/34.0565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630800" y="439900"/>
            <a:ext cx="821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materiálu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2788800" y="439900"/>
            <a:ext cx="2664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VY_32_INOVACE_104_STUPŇOVÁNÍ PŘÍD.JMEN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630800" y="805100"/>
            <a:ext cx="647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Název školy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2788800" y="871500"/>
            <a:ext cx="5121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Masarykova střední škola zemědělská a Vyšší odborná škola, Opava, příspěvková organizace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630800" y="1162000"/>
            <a:ext cx="315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Autor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2788800" y="1162000"/>
            <a:ext cx="1319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Mgr. Kateřina Slaninová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630800" y="1377800"/>
            <a:ext cx="879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Průřezové téma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2788800" y="1377800"/>
            <a:ext cx="581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Gramatika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630800" y="1593600"/>
            <a:ext cx="879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Tématický celek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2788800" y="1593600"/>
            <a:ext cx="763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Anglický jazyk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630800" y="1801100"/>
            <a:ext cx="365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Ročník</a:t>
            </a:r>
          </a:p>
        </p:txBody>
      </p:sp>
      <p:sp>
        <p:nvSpPr>
          <p:cNvPr id="15" name="TextBox 1"/>
          <p:cNvSpPr txBox="1"/>
          <p:nvPr/>
        </p:nvSpPr>
        <p:spPr>
          <a:xfrm>
            <a:off x="2788800" y="1801100"/>
            <a:ext cx="249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1.-4.</a:t>
            </a:r>
          </a:p>
        </p:txBody>
      </p:sp>
      <p:sp>
        <p:nvSpPr>
          <p:cNvPr id="16" name="TextBox 1"/>
          <p:cNvSpPr txBox="1"/>
          <p:nvPr/>
        </p:nvSpPr>
        <p:spPr>
          <a:xfrm>
            <a:off x="630800" y="2016900"/>
            <a:ext cx="763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tvorby</a:t>
            </a:r>
          </a:p>
        </p:txBody>
      </p:sp>
      <p:sp>
        <p:nvSpPr>
          <p:cNvPr id="17" name="TextBox 1"/>
          <p:cNvSpPr txBox="1"/>
          <p:nvPr/>
        </p:nvSpPr>
        <p:spPr>
          <a:xfrm>
            <a:off x="2788800" y="2016900"/>
            <a:ext cx="6059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8. 10. 2012</a:t>
            </a:r>
          </a:p>
        </p:txBody>
      </p:sp>
      <p:sp>
        <p:nvSpPr>
          <p:cNvPr id="18" name="TextBox 1"/>
          <p:cNvSpPr txBox="1"/>
          <p:nvPr/>
        </p:nvSpPr>
        <p:spPr>
          <a:xfrm>
            <a:off x="630800" y="2249300"/>
            <a:ext cx="1261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a místo ověření</a:t>
            </a:r>
          </a:p>
        </p:txBody>
      </p:sp>
      <p:sp>
        <p:nvSpPr>
          <p:cNvPr id="19" name="TextBox 1"/>
          <p:cNvSpPr txBox="1"/>
          <p:nvPr/>
        </p:nvSpPr>
        <p:spPr>
          <a:xfrm>
            <a:off x="2788800" y="2249300"/>
            <a:ext cx="2556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11.1.2013 třída 4.L – určeno k opakování látky</a:t>
            </a:r>
          </a:p>
        </p:txBody>
      </p:sp>
      <p:sp>
        <p:nvSpPr>
          <p:cNvPr id="20" name="TextBox 1"/>
          <p:cNvSpPr txBox="1"/>
          <p:nvPr/>
        </p:nvSpPr>
        <p:spPr>
          <a:xfrm>
            <a:off x="630800" y="2490000"/>
            <a:ext cx="1386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Druh učebního materiálu</a:t>
            </a:r>
          </a:p>
        </p:txBody>
      </p:sp>
      <p:sp>
        <p:nvSpPr>
          <p:cNvPr id="21" name="TextBox 1"/>
          <p:cNvSpPr txBox="1"/>
          <p:nvPr/>
        </p:nvSpPr>
        <p:spPr>
          <a:xfrm>
            <a:off x="2788800" y="2490000"/>
            <a:ext cx="780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Prezentace PP</a:t>
            </a:r>
          </a:p>
        </p:txBody>
      </p:sp>
      <p:sp>
        <p:nvSpPr>
          <p:cNvPr id="22" name="TextBox 1"/>
          <p:cNvSpPr txBox="1"/>
          <p:nvPr/>
        </p:nvSpPr>
        <p:spPr>
          <a:xfrm>
            <a:off x="2788800" y="2739000"/>
            <a:ext cx="4946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 nové látky nebo jako opakování již probrané látky v prezentaci PP, využití grafiky a</a:t>
            </a:r>
          </a:p>
        </p:txBody>
      </p:sp>
      <p:sp>
        <p:nvSpPr>
          <p:cNvPr id="23" name="TextBox 1"/>
          <p:cNvSpPr txBox="1"/>
          <p:nvPr/>
        </p:nvSpPr>
        <p:spPr>
          <a:xfrm>
            <a:off x="2788800" y="2905000"/>
            <a:ext cx="4930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internetových odkazů. Interaktivita žáků je podporována kombinací vizuelního a psaného</a:t>
            </a:r>
          </a:p>
        </p:txBody>
      </p:sp>
      <p:sp>
        <p:nvSpPr>
          <p:cNvPr id="24" name="TextBox 1"/>
          <p:cNvSpPr txBox="1"/>
          <p:nvPr/>
        </p:nvSpPr>
        <p:spPr>
          <a:xfrm>
            <a:off x="630800" y="3071000"/>
            <a:ext cx="456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Anotace</a:t>
            </a:r>
          </a:p>
        </p:txBody>
      </p:sp>
      <p:sp>
        <p:nvSpPr>
          <p:cNvPr id="25" name="TextBox 1"/>
          <p:cNvSpPr txBox="1"/>
          <p:nvPr/>
        </p:nvSpPr>
        <p:spPr>
          <a:xfrm>
            <a:off x="2788800" y="3071000"/>
            <a:ext cx="539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materiálu</a:t>
            </a:r>
          </a:p>
        </p:txBody>
      </p:sp>
      <p:sp>
        <p:nvSpPr>
          <p:cNvPr id="26" name="TextBox 1"/>
          <p:cNvSpPr txBox="1"/>
          <p:nvPr/>
        </p:nvSpPr>
        <p:spPr>
          <a:xfrm>
            <a:off x="2788800" y="3228700"/>
            <a:ext cx="5212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- v prezentaci jsou odkazy na internetový pracovní list, který lze vytisknout nebo použít online,</a:t>
            </a:r>
          </a:p>
        </p:txBody>
      </p:sp>
      <p:sp>
        <p:nvSpPr>
          <p:cNvPr id="27" name="TextBox 1"/>
          <p:cNvSpPr txBox="1"/>
          <p:nvPr/>
        </p:nvSpPr>
        <p:spPr>
          <a:xfrm>
            <a:off x="2788800" y="3394700"/>
            <a:ext cx="2415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stejně tak jako zábavná cvičení na internetu</a:t>
            </a:r>
          </a:p>
        </p:txBody>
      </p:sp>
      <p:sp>
        <p:nvSpPr>
          <p:cNvPr id="28" name="TextBox 1"/>
          <p:cNvSpPr txBox="1"/>
          <p:nvPr/>
        </p:nvSpPr>
        <p:spPr>
          <a:xfrm>
            <a:off x="630800" y="3627100"/>
            <a:ext cx="697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Klíčová slova</a:t>
            </a:r>
          </a:p>
        </p:txBody>
      </p:sp>
      <p:sp>
        <p:nvSpPr>
          <p:cNvPr id="29" name="TextBox 1"/>
          <p:cNvSpPr txBox="1"/>
          <p:nvPr/>
        </p:nvSpPr>
        <p:spPr>
          <a:xfrm>
            <a:off x="2788800" y="3627100"/>
            <a:ext cx="3021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Stupňování přídavných jmen, comparative, superlative</a:t>
            </a:r>
          </a:p>
        </p:txBody>
      </p:sp>
      <p:sp>
        <p:nvSpPr>
          <p:cNvPr id="30" name="TextBox 1"/>
          <p:cNvSpPr txBox="1"/>
          <p:nvPr/>
        </p:nvSpPr>
        <p:spPr>
          <a:xfrm>
            <a:off x="2788800" y="3867800"/>
            <a:ext cx="2365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Určeno k výkladu do hodiny i k samostudiu</a:t>
            </a:r>
          </a:p>
        </p:txBody>
      </p:sp>
      <p:sp>
        <p:nvSpPr>
          <p:cNvPr id="31" name="TextBox 1"/>
          <p:cNvSpPr txBox="1"/>
          <p:nvPr/>
        </p:nvSpPr>
        <p:spPr>
          <a:xfrm>
            <a:off x="2788800" y="4033800"/>
            <a:ext cx="5303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 je udělán jednoduše a přehledně aby poskytl žákům co nejsrozumitelnější formu výkladu</a:t>
            </a:r>
          </a:p>
        </p:txBody>
      </p:sp>
      <p:sp>
        <p:nvSpPr>
          <p:cNvPr id="1024" name="TextBox 1"/>
          <p:cNvSpPr txBox="1"/>
          <p:nvPr/>
        </p:nvSpPr>
        <p:spPr>
          <a:xfrm>
            <a:off x="2788800" y="4199800"/>
            <a:ext cx="1967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látky o stupňování přídavných jmen</a:t>
            </a:r>
          </a:p>
        </p:txBody>
      </p:sp>
      <p:sp>
        <p:nvSpPr>
          <p:cNvPr id="1025" name="TextBox 1"/>
          <p:cNvSpPr txBox="1"/>
          <p:nvPr/>
        </p:nvSpPr>
        <p:spPr>
          <a:xfrm>
            <a:off x="2788800" y="4365800"/>
            <a:ext cx="4357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 je jednoduchou přehlednou formou, pomocí grafiky, tabulek a příkladů.</a:t>
            </a:r>
          </a:p>
        </p:txBody>
      </p:sp>
      <p:sp>
        <p:nvSpPr>
          <p:cNvPr id="1026" name="TextBox 1"/>
          <p:cNvSpPr txBox="1"/>
          <p:nvPr/>
        </p:nvSpPr>
        <p:spPr>
          <a:xfrm>
            <a:off x="630800" y="4448800"/>
            <a:ext cx="954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Metodický pokyn</a:t>
            </a:r>
          </a:p>
        </p:txBody>
      </p:sp>
      <p:sp>
        <p:nvSpPr>
          <p:cNvPr id="1028" name="TextBox 1"/>
          <p:cNvSpPr txBox="1"/>
          <p:nvPr/>
        </p:nvSpPr>
        <p:spPr>
          <a:xfrm>
            <a:off x="2788800" y="4531800"/>
            <a:ext cx="4565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 prezentaci není třeba jiných materiálů kromě internetového připojení pro využití</a:t>
            </a:r>
          </a:p>
        </p:txBody>
      </p:sp>
      <p:sp>
        <p:nvSpPr>
          <p:cNvPr id="1029" name="TextBox 1"/>
          <p:cNvSpPr txBox="1"/>
          <p:nvPr/>
        </p:nvSpPr>
        <p:spPr>
          <a:xfrm>
            <a:off x="2788800" y="4689500"/>
            <a:ext cx="1734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interaktivních online materiálů.</a:t>
            </a:r>
          </a:p>
        </p:txBody>
      </p:sp>
      <p:sp>
        <p:nvSpPr>
          <p:cNvPr id="1030" name="TextBox 1"/>
          <p:cNvSpPr txBox="1"/>
          <p:nvPr/>
        </p:nvSpPr>
        <p:spPr>
          <a:xfrm>
            <a:off x="2788800" y="4855500"/>
            <a:ext cx="4847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 prezentaci jsou připojeny odkazy na online pracovní listy, které lze vytisknout a použít</a:t>
            </a:r>
          </a:p>
        </p:txBody>
      </p:sp>
      <p:sp>
        <p:nvSpPr>
          <p:cNvPr id="1031" name="TextBox 1"/>
          <p:cNvSpPr txBox="1"/>
          <p:nvPr/>
        </p:nvSpPr>
        <p:spPr>
          <a:xfrm>
            <a:off x="2788800" y="5021500"/>
            <a:ext cx="597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 hodinách</a:t>
            </a:r>
          </a:p>
        </p:txBody>
      </p:sp>
      <p:sp>
        <p:nvSpPr>
          <p:cNvPr id="1032" name="TextBox 1"/>
          <p:cNvSpPr txBox="1"/>
          <p:nvPr/>
        </p:nvSpPr>
        <p:spPr>
          <a:xfrm>
            <a:off x="630800" y="5370100"/>
            <a:ext cx="3909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Pokud není uvedeno jinak, použitý materiál je z vlastních zdrojů autora</a:t>
            </a:r>
          </a:p>
        </p:txBody>
      </p:sp>
      <p:sp>
        <p:nvSpPr>
          <p:cNvPr id="1033" name="TextBox 1"/>
          <p:cNvSpPr txBox="1"/>
          <p:nvPr/>
        </p:nvSpPr>
        <p:spPr>
          <a:xfrm>
            <a:off x="630800" y="5536100"/>
            <a:ext cx="5561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Obrázky: KARIM, Muhammad. http://en.wikipedia.org [online]. [cit. 8.10.2012]. Dostupný na WWW:</a:t>
            </a:r>
          </a:p>
        </p:txBody>
      </p:sp>
      <p:sp>
        <p:nvSpPr>
          <p:cNvPr id="1034" name="TextBox 1"/>
          <p:cNvSpPr txBox="1"/>
          <p:nvPr/>
        </p:nvSpPr>
        <p:spPr>
          <a:xfrm>
            <a:off x="630800" y="5702100"/>
            <a:ext cx="3361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http://en.wikipedia.org/wiki/File:African_Bush_Elephant.jpg</a:t>
            </a:r>
          </a:p>
        </p:txBody>
      </p:sp>
      <p:sp>
        <p:nvSpPr>
          <p:cNvPr id="1035" name="TextBox 1"/>
          <p:cNvSpPr txBox="1"/>
          <p:nvPr/>
        </p:nvSpPr>
        <p:spPr>
          <a:xfrm>
            <a:off x="630800" y="5868100"/>
            <a:ext cx="7021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KARIM, Muhammad. http://en.wikipedia.org [online]. [cit. 8.10.2012]. Dostupný na WWW: http://en.wikipedia.org/wiki/Zebra</a:t>
            </a:r>
          </a:p>
        </p:txBody>
      </p:sp>
      <p:sp>
        <p:nvSpPr>
          <p:cNvPr id="1036" name="TextBox 1"/>
          <p:cNvSpPr txBox="1"/>
          <p:nvPr/>
        </p:nvSpPr>
        <p:spPr>
          <a:xfrm>
            <a:off x="630800" y="6034100"/>
            <a:ext cx="5038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KARIM, Muhammad. http://en.wikipedia.org [online]. [cit. 8.10.2012]. Dostupný na WWW:</a:t>
            </a:r>
          </a:p>
        </p:txBody>
      </p:sp>
      <p:sp>
        <p:nvSpPr>
          <p:cNvPr id="1037" name="TextBox 1"/>
          <p:cNvSpPr txBox="1"/>
          <p:nvPr/>
        </p:nvSpPr>
        <p:spPr>
          <a:xfrm>
            <a:off x="630800" y="6191800"/>
            <a:ext cx="3718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http://en.wikipedia.org/wiki/File:Eubalaena_glacialis_with_calf.jpg</a:t>
            </a:r>
          </a:p>
        </p:txBody>
      </p:sp>
      <p:pic>
        <p:nvPicPr>
          <p:cNvPr id="10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5230"/>
            <a:ext cx="596106" cy="5898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087600" y="2058400"/>
            <a:ext cx="38927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 elephant is a big animal.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087600" y="2415300"/>
            <a:ext cx="48472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 elephant is bigger than a zebra.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087600" y="2780500"/>
            <a:ext cx="50049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 zebra is smaller than an elephant.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112200" y="647400"/>
            <a:ext cx="6864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Whales belong to the largest animals of the world.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88900" y="4390700"/>
            <a:ext cx="73787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2. Stupeň stupňování přídavných jmen – comparative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688900" y="4747600"/>
            <a:ext cx="34113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Big – bigger – the biggest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688900" y="5104500"/>
            <a:ext cx="36769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Large – larger – the largest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962800"/>
            <a:ext cx="25149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COMPARATIVES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610200"/>
            <a:ext cx="4955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B0F0"/>
                </a:solidFill>
                <a:latin typeface="Times" pitchFamily="18" charset="0"/>
                <a:cs typeface="Times" pitchFamily="18" charset="0"/>
              </a:rPr>
              <a:t>Pravidelné tvoření pomocí koncovek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133100"/>
            <a:ext cx="30129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FF0000"/>
                </a:solidFill>
                <a:latin typeface="Times" pitchFamily="18" charset="0"/>
                <a:cs typeface="Times" pitchFamily="18" charset="0"/>
              </a:rPr>
              <a:t>- Jednoslabičná slova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473400"/>
            <a:ext cx="59013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Big – bigger – the biggest (pozor zdvojení g)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2905000"/>
            <a:ext cx="3959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Short - shorter – the shortest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427900"/>
            <a:ext cx="21331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FF0000"/>
                </a:solidFill>
                <a:latin typeface="Times" pitchFamily="18" charset="0"/>
                <a:cs typeface="Times" pitchFamily="18" charset="0"/>
              </a:rPr>
              <a:t>- Dvouslabičná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31200" y="3776500"/>
            <a:ext cx="65985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Easy – easier – the easiest ( pozor změna y na ie)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31200" y="4208100"/>
            <a:ext cx="35939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Busy – busier – the busiest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1610200"/>
            <a:ext cx="57436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FE8637"/>
                </a:solidFill>
                <a:latin typeface="Times" pitchFamily="18" charset="0"/>
                <a:cs typeface="Times" pitchFamily="18" charset="0"/>
              </a:rPr>
              <a:t>Pravidelné tvoření pomocí more, the most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2133100"/>
            <a:ext cx="35773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- Tří- a víceslabičná slova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473400"/>
            <a:ext cx="55693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Serious – more serious – the most serious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905000"/>
            <a:ext cx="59677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Difficult – more difficult – the most difficult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3776500"/>
            <a:ext cx="12450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FE8637"/>
                </a:solidFill>
                <a:latin typeface="Times" pitchFamily="18" charset="0"/>
                <a:cs typeface="Times" pitchFamily="18" charset="0"/>
              </a:rPr>
              <a:t>Příslovce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4208100"/>
            <a:ext cx="52788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Slowly – more slowly – the most slowly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31200" y="4639700"/>
            <a:ext cx="4208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Often – more often – most often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962800"/>
            <a:ext cx="30627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NEPRAVIDELNOSTI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718100"/>
            <a:ext cx="42081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Good/well – better – the best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581300"/>
            <a:ext cx="44156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Bad/badly – worse – the worst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3452800"/>
            <a:ext cx="62084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far – further/farther – the furthest/farthest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323700"/>
            <a:ext cx="27971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DALŠÍ MOŽNOSTI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087300"/>
            <a:ext cx="38512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7598D9"/>
                </a:solidFill>
                <a:latin typeface="Times" pitchFamily="18" charset="0"/>
                <a:cs typeface="Times" pitchFamily="18" charset="0"/>
              </a:rPr>
              <a:t>- Mnohem (much, a lot, far)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1435900"/>
            <a:ext cx="48472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Much better, a lot better, far better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1958800"/>
            <a:ext cx="44322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7598D9"/>
                </a:solidFill>
                <a:latin typeface="Times" pitchFamily="18" charset="0"/>
                <a:cs typeface="Times" pitchFamily="18" charset="0"/>
              </a:rPr>
              <a:t>- Trochu (a bit, a little, slightly)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2299100"/>
            <a:ext cx="4457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 bit slower, a little more slowly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2822000"/>
            <a:ext cx="14442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7598D9"/>
                </a:solidFill>
                <a:latin typeface="Times" pitchFamily="18" charset="0"/>
                <a:cs typeface="Times" pitchFamily="18" charset="0"/>
              </a:rPr>
              <a:t>- Zdvojení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31200" y="3170600"/>
            <a:ext cx="77688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Bigger and bigger – The city is getting bigger and bigger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31200" y="3602200"/>
            <a:ext cx="74036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Better and better – Your German is getting better and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805100" y="3959100"/>
            <a:ext cx="8300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better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531200" y="4390700"/>
            <a:ext cx="78269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More and more – There are more and more stupid people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ゴシック"/>
        <a:font script="Hang" typeface="맑은 고딕  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530</Words>
  <Application>Microsoft Office PowerPoint</Application>
  <PresentationFormat>Vlastní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lotapps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lotapps</dc:creator>
  <cp:lastModifiedBy>Petula</cp:lastModifiedBy>
  <cp:revision>3</cp:revision>
  <dcterms:created xsi:type="dcterms:W3CDTF">2011-01-21T15:00:27Z</dcterms:created>
  <dcterms:modified xsi:type="dcterms:W3CDTF">2013-11-24T17:24:05Z</dcterms:modified>
</cp:coreProperties>
</file>