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8964613" cy="672306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9" d="100"/>
          <a:sy n="79" d="100"/>
        </p:scale>
        <p:origin x="-1164" y="-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.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-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-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2324000" y="3975700"/>
            <a:ext cx="25398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b="1" dirty="0" smtClean="0">
                <a:solidFill>
                  <a:srgbClr val="575F6D"/>
                </a:solidFill>
                <a:latin typeface="Times" pitchFamily="18" charset="0"/>
                <a:cs typeface="Times" pitchFamily="18" charset="0"/>
              </a:rPr>
              <a:t>MODAL VERBS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2324000" y="4498600"/>
            <a:ext cx="4415600" cy="365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b="1" dirty="0" smtClean="0">
                <a:solidFill>
                  <a:srgbClr val="575F6D"/>
                </a:solidFill>
                <a:latin typeface="Times" pitchFamily="18" charset="0"/>
                <a:cs typeface="Times" pitchFamily="18" charset="0"/>
              </a:rPr>
              <a:t>CAN, COULD, MAY, MIGHT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748" y="3590131"/>
            <a:ext cx="834158" cy="8254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705500" y="58100"/>
            <a:ext cx="8217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Číslo projektu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4681200" y="58100"/>
            <a:ext cx="14276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CZ.1.07/1.5.00/34.0565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705500" y="273900"/>
            <a:ext cx="8964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Číslo materiálu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4681200" y="273900"/>
            <a:ext cx="26560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VY_32_INOVACE_107_MODÁLNÍ SLOVESA I.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705500" y="647400"/>
            <a:ext cx="6972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Název školy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4681200" y="639100"/>
            <a:ext cx="27390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Masarykova střední škola zemědělská a Vyšší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4681200" y="796800"/>
            <a:ext cx="27722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odborná škola, Opava, příspěvková organizace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705500" y="1012600"/>
            <a:ext cx="3403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Autor</a:t>
            </a:r>
          </a:p>
        </p:txBody>
      </p:sp>
      <p:sp>
        <p:nvSpPr>
          <p:cNvPr id="10" name="TextBox 1"/>
          <p:cNvSpPr txBox="1"/>
          <p:nvPr/>
        </p:nvSpPr>
        <p:spPr>
          <a:xfrm>
            <a:off x="4681200" y="1012600"/>
            <a:ext cx="14110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Mgr. Kateřina Slaninová</a:t>
            </a:r>
          </a:p>
        </p:txBody>
      </p:sp>
      <p:sp>
        <p:nvSpPr>
          <p:cNvPr id="11" name="TextBox 1"/>
          <p:cNvSpPr txBox="1"/>
          <p:nvPr/>
        </p:nvSpPr>
        <p:spPr>
          <a:xfrm>
            <a:off x="705500" y="1228400"/>
            <a:ext cx="9462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Průřezové téma</a:t>
            </a:r>
          </a:p>
        </p:txBody>
      </p:sp>
      <p:sp>
        <p:nvSpPr>
          <p:cNvPr id="12" name="TextBox 1"/>
          <p:cNvSpPr txBox="1"/>
          <p:nvPr/>
        </p:nvSpPr>
        <p:spPr>
          <a:xfrm>
            <a:off x="4681200" y="1228400"/>
            <a:ext cx="6225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Gramatika</a:t>
            </a:r>
          </a:p>
        </p:txBody>
      </p:sp>
      <p:sp>
        <p:nvSpPr>
          <p:cNvPr id="13" name="TextBox 1"/>
          <p:cNvSpPr txBox="1"/>
          <p:nvPr/>
        </p:nvSpPr>
        <p:spPr>
          <a:xfrm>
            <a:off x="705500" y="1444200"/>
            <a:ext cx="9462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Tématický celek</a:t>
            </a:r>
          </a:p>
        </p:txBody>
      </p:sp>
      <p:sp>
        <p:nvSpPr>
          <p:cNvPr id="14" name="TextBox 1"/>
          <p:cNvSpPr txBox="1"/>
          <p:nvPr/>
        </p:nvSpPr>
        <p:spPr>
          <a:xfrm>
            <a:off x="4681200" y="1444200"/>
            <a:ext cx="8300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Anglický jazyk</a:t>
            </a:r>
          </a:p>
        </p:txBody>
      </p:sp>
      <p:sp>
        <p:nvSpPr>
          <p:cNvPr id="15" name="TextBox 1"/>
          <p:cNvSpPr txBox="1"/>
          <p:nvPr/>
        </p:nvSpPr>
        <p:spPr>
          <a:xfrm>
            <a:off x="705500" y="1668300"/>
            <a:ext cx="3901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Ročník</a:t>
            </a:r>
          </a:p>
        </p:txBody>
      </p:sp>
      <p:sp>
        <p:nvSpPr>
          <p:cNvPr id="16" name="TextBox 1"/>
          <p:cNvSpPr txBox="1"/>
          <p:nvPr/>
        </p:nvSpPr>
        <p:spPr>
          <a:xfrm>
            <a:off x="4681200" y="1668300"/>
            <a:ext cx="2656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3.-4.</a:t>
            </a:r>
          </a:p>
        </p:txBody>
      </p:sp>
      <p:sp>
        <p:nvSpPr>
          <p:cNvPr id="17" name="TextBox 1"/>
          <p:cNvSpPr txBox="1"/>
          <p:nvPr/>
        </p:nvSpPr>
        <p:spPr>
          <a:xfrm>
            <a:off x="705500" y="1884100"/>
            <a:ext cx="8300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Datum tvorby</a:t>
            </a:r>
          </a:p>
        </p:txBody>
      </p:sp>
      <p:sp>
        <p:nvSpPr>
          <p:cNvPr id="18" name="TextBox 1"/>
          <p:cNvSpPr txBox="1"/>
          <p:nvPr/>
        </p:nvSpPr>
        <p:spPr>
          <a:xfrm>
            <a:off x="4681200" y="1884100"/>
            <a:ext cx="7387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11. 10. 2012</a:t>
            </a:r>
          </a:p>
        </p:txBody>
      </p:sp>
      <p:sp>
        <p:nvSpPr>
          <p:cNvPr id="19" name="TextBox 1"/>
          <p:cNvSpPr txBox="1"/>
          <p:nvPr/>
        </p:nvSpPr>
        <p:spPr>
          <a:xfrm>
            <a:off x="705500" y="2099900"/>
            <a:ext cx="13695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Datum a místo ověření</a:t>
            </a:r>
          </a:p>
        </p:txBody>
      </p:sp>
      <p:sp>
        <p:nvSpPr>
          <p:cNvPr id="20" name="TextBox 1"/>
          <p:cNvSpPr txBox="1"/>
          <p:nvPr/>
        </p:nvSpPr>
        <p:spPr>
          <a:xfrm>
            <a:off x="705500" y="2315700"/>
            <a:ext cx="15023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Druh učebního materiálu</a:t>
            </a:r>
          </a:p>
        </p:txBody>
      </p:sp>
      <p:sp>
        <p:nvSpPr>
          <p:cNvPr id="21" name="TextBox 1"/>
          <p:cNvSpPr txBox="1"/>
          <p:nvPr/>
        </p:nvSpPr>
        <p:spPr>
          <a:xfrm>
            <a:off x="4681200" y="2315700"/>
            <a:ext cx="6640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Prezentace</a:t>
            </a:r>
          </a:p>
        </p:txBody>
      </p:sp>
      <p:sp>
        <p:nvSpPr>
          <p:cNvPr id="22" name="TextBox 1"/>
          <p:cNvSpPr txBox="1"/>
          <p:nvPr/>
        </p:nvSpPr>
        <p:spPr>
          <a:xfrm>
            <a:off x="4681200" y="2531500"/>
            <a:ext cx="29382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Výklad látky o základních způsobových slovesech</a:t>
            </a:r>
          </a:p>
        </p:txBody>
      </p:sp>
      <p:sp>
        <p:nvSpPr>
          <p:cNvPr id="23" name="TextBox 1"/>
          <p:cNvSpPr txBox="1"/>
          <p:nvPr/>
        </p:nvSpPr>
        <p:spPr>
          <a:xfrm>
            <a:off x="4681200" y="2714100"/>
            <a:ext cx="24734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jako jsou can, could, may jednoduchým a</a:t>
            </a:r>
          </a:p>
        </p:txBody>
      </p:sp>
      <p:sp>
        <p:nvSpPr>
          <p:cNvPr id="24" name="TextBox 1"/>
          <p:cNvSpPr txBox="1"/>
          <p:nvPr/>
        </p:nvSpPr>
        <p:spPr>
          <a:xfrm>
            <a:off x="4681200" y="2888400"/>
            <a:ext cx="29216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přehledným způsobem s možností interaktivních</a:t>
            </a:r>
          </a:p>
        </p:txBody>
      </p:sp>
      <p:sp>
        <p:nvSpPr>
          <p:cNvPr id="25" name="TextBox 1"/>
          <p:cNvSpPr txBox="1"/>
          <p:nvPr/>
        </p:nvSpPr>
        <p:spPr>
          <a:xfrm>
            <a:off x="705500" y="3071000"/>
            <a:ext cx="4980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Anotace</a:t>
            </a:r>
          </a:p>
        </p:txBody>
      </p:sp>
      <p:sp>
        <p:nvSpPr>
          <p:cNvPr id="26" name="TextBox 1"/>
          <p:cNvSpPr txBox="1"/>
          <p:nvPr/>
        </p:nvSpPr>
        <p:spPr>
          <a:xfrm>
            <a:off x="4681200" y="3071000"/>
            <a:ext cx="23157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cvičení a pracovních listů na internetu.</a:t>
            </a:r>
          </a:p>
        </p:txBody>
      </p:sp>
      <p:sp>
        <p:nvSpPr>
          <p:cNvPr id="27" name="TextBox 1"/>
          <p:cNvSpPr txBox="1"/>
          <p:nvPr/>
        </p:nvSpPr>
        <p:spPr>
          <a:xfrm>
            <a:off x="4681200" y="3245300"/>
            <a:ext cx="28303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Modální slovesa se velmi často pletou, proto je</a:t>
            </a:r>
          </a:p>
        </p:txBody>
      </p:sp>
      <p:sp>
        <p:nvSpPr>
          <p:cNvPr id="28" name="TextBox 1"/>
          <p:cNvSpPr txBox="1"/>
          <p:nvPr/>
        </p:nvSpPr>
        <p:spPr>
          <a:xfrm>
            <a:off x="4681200" y="3427900"/>
            <a:ext cx="28303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prezentace názorná a jednoduchá, abychom se</a:t>
            </a:r>
          </a:p>
        </p:txBody>
      </p:sp>
      <p:sp>
        <p:nvSpPr>
          <p:cNvPr id="29" name="TextBox 1"/>
          <p:cNvSpPr txBox="1"/>
          <p:nvPr/>
        </p:nvSpPr>
        <p:spPr>
          <a:xfrm>
            <a:off x="4681200" y="3610500"/>
            <a:ext cx="28303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vyhnuli popletení jednotlivých významů sloves.</a:t>
            </a:r>
          </a:p>
        </p:txBody>
      </p:sp>
      <p:sp>
        <p:nvSpPr>
          <p:cNvPr id="30" name="TextBox 1"/>
          <p:cNvSpPr txBox="1"/>
          <p:nvPr/>
        </p:nvSpPr>
        <p:spPr>
          <a:xfrm>
            <a:off x="705500" y="3826300"/>
            <a:ext cx="7553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Klíčová slova</a:t>
            </a:r>
          </a:p>
        </p:txBody>
      </p:sp>
      <p:sp>
        <p:nvSpPr>
          <p:cNvPr id="31" name="TextBox 1"/>
          <p:cNvSpPr txBox="1"/>
          <p:nvPr/>
        </p:nvSpPr>
        <p:spPr>
          <a:xfrm>
            <a:off x="4681200" y="3826300"/>
            <a:ext cx="31789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Modální slovesa, způsobová slovesa, can, could, may</a:t>
            </a:r>
          </a:p>
        </p:txBody>
      </p:sp>
      <p:sp>
        <p:nvSpPr>
          <p:cNvPr id="1024" name="TextBox 1"/>
          <p:cNvSpPr txBox="1"/>
          <p:nvPr/>
        </p:nvSpPr>
        <p:spPr>
          <a:xfrm>
            <a:off x="4681200" y="4042100"/>
            <a:ext cx="25813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Určeno k výkladu do hodiny i k samostudiu</a:t>
            </a:r>
          </a:p>
        </p:txBody>
      </p:sp>
      <p:sp>
        <p:nvSpPr>
          <p:cNvPr id="1025" name="TextBox 1"/>
          <p:cNvSpPr txBox="1"/>
          <p:nvPr/>
        </p:nvSpPr>
        <p:spPr>
          <a:xfrm>
            <a:off x="4681200" y="4216400"/>
            <a:ext cx="31374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Výklad je udělán jednoduše a přehledně aby poskytl</a:t>
            </a:r>
          </a:p>
        </p:txBody>
      </p:sp>
      <p:sp>
        <p:nvSpPr>
          <p:cNvPr id="1026" name="TextBox 1"/>
          <p:cNvSpPr txBox="1"/>
          <p:nvPr/>
        </p:nvSpPr>
        <p:spPr>
          <a:xfrm>
            <a:off x="4681200" y="4399000"/>
            <a:ext cx="30378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žákům co nejsrozumitelnější formu výkladu látky o</a:t>
            </a:r>
          </a:p>
        </p:txBody>
      </p:sp>
      <p:sp>
        <p:nvSpPr>
          <p:cNvPr id="1028" name="TextBox 1"/>
          <p:cNvSpPr txBox="1"/>
          <p:nvPr/>
        </p:nvSpPr>
        <p:spPr>
          <a:xfrm>
            <a:off x="4681200" y="4581600"/>
            <a:ext cx="25149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modálních neboli způsobových slovesech.</a:t>
            </a:r>
          </a:p>
        </p:txBody>
      </p:sp>
      <p:sp>
        <p:nvSpPr>
          <p:cNvPr id="1029" name="TextBox 1"/>
          <p:cNvSpPr txBox="1"/>
          <p:nvPr/>
        </p:nvSpPr>
        <p:spPr>
          <a:xfrm>
            <a:off x="4681200" y="4755900"/>
            <a:ext cx="31125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Výklad je jednoduchou přehlednou formou, pomocí</a:t>
            </a:r>
          </a:p>
        </p:txBody>
      </p:sp>
      <p:sp>
        <p:nvSpPr>
          <p:cNvPr id="1030" name="TextBox 1"/>
          <p:cNvSpPr txBox="1"/>
          <p:nvPr/>
        </p:nvSpPr>
        <p:spPr>
          <a:xfrm>
            <a:off x="4681200" y="4938500"/>
            <a:ext cx="10873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grafiky, a příkladů.</a:t>
            </a:r>
          </a:p>
        </p:txBody>
      </p:sp>
      <p:sp>
        <p:nvSpPr>
          <p:cNvPr id="1031" name="TextBox 1"/>
          <p:cNvSpPr txBox="1"/>
          <p:nvPr/>
        </p:nvSpPr>
        <p:spPr>
          <a:xfrm>
            <a:off x="705500" y="5029800"/>
            <a:ext cx="10375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Metodický pokyn</a:t>
            </a:r>
          </a:p>
        </p:txBody>
      </p:sp>
      <p:sp>
        <p:nvSpPr>
          <p:cNvPr id="1032" name="TextBox 1"/>
          <p:cNvSpPr txBox="1"/>
          <p:nvPr/>
        </p:nvSpPr>
        <p:spPr>
          <a:xfrm>
            <a:off x="4681200" y="5121100"/>
            <a:ext cx="29631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K prezentaci jsou připojeny odkazy na originální a</a:t>
            </a:r>
          </a:p>
        </p:txBody>
      </p:sp>
      <p:sp>
        <p:nvSpPr>
          <p:cNvPr id="1033" name="TextBox 1"/>
          <p:cNvSpPr txBox="1"/>
          <p:nvPr/>
        </p:nvSpPr>
        <p:spPr>
          <a:xfrm>
            <a:off x="4681200" y="5295400"/>
            <a:ext cx="30378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interaktivní cvičení a pracovní listy, které lze buďto</a:t>
            </a:r>
          </a:p>
        </p:txBody>
      </p:sp>
      <p:sp>
        <p:nvSpPr>
          <p:cNvPr id="1034" name="TextBox 1"/>
          <p:cNvSpPr txBox="1"/>
          <p:nvPr/>
        </p:nvSpPr>
        <p:spPr>
          <a:xfrm>
            <a:off x="4681200" y="5478000"/>
            <a:ext cx="23572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vytisknout nebo použít při práci online.</a:t>
            </a:r>
          </a:p>
        </p:txBody>
      </p:sp>
      <p:sp>
        <p:nvSpPr>
          <p:cNvPr id="1035" name="TextBox 1"/>
          <p:cNvSpPr txBox="1"/>
          <p:nvPr/>
        </p:nvSpPr>
        <p:spPr>
          <a:xfrm>
            <a:off x="4681200" y="5652300"/>
            <a:ext cx="28801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K dokumentu není třeba jiných materiálů kromě</a:t>
            </a:r>
          </a:p>
        </p:txBody>
      </p:sp>
      <p:sp>
        <p:nvSpPr>
          <p:cNvPr id="1036" name="TextBox 1"/>
          <p:cNvSpPr txBox="1"/>
          <p:nvPr/>
        </p:nvSpPr>
        <p:spPr>
          <a:xfrm>
            <a:off x="4681200" y="5834900"/>
            <a:ext cx="29548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internetového připojení pro využití interaktivních</a:t>
            </a:r>
          </a:p>
        </p:txBody>
      </p:sp>
      <p:sp>
        <p:nvSpPr>
          <p:cNvPr id="1037" name="TextBox 1"/>
          <p:cNvSpPr txBox="1"/>
          <p:nvPr/>
        </p:nvSpPr>
        <p:spPr>
          <a:xfrm>
            <a:off x="4681200" y="6017500"/>
            <a:ext cx="10209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online materiálů.</a:t>
            </a:r>
          </a:p>
        </p:txBody>
      </p:sp>
      <p:sp>
        <p:nvSpPr>
          <p:cNvPr id="1038" name="TextBox 1"/>
          <p:cNvSpPr txBox="1"/>
          <p:nvPr/>
        </p:nvSpPr>
        <p:spPr>
          <a:xfrm>
            <a:off x="705500" y="6391000"/>
            <a:ext cx="42496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Pokud není uvedeno jinak, použitý materiál je z vlastních zdrojů autora</a:t>
            </a:r>
          </a:p>
        </p:txBody>
      </p:sp>
      <p:pic>
        <p:nvPicPr>
          <p:cNvPr id="103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333" y="0"/>
            <a:ext cx="685007" cy="6778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TextovéPole 31"/>
          <p:cNvSpPr txBox="1"/>
          <p:nvPr/>
        </p:nvSpPr>
        <p:spPr>
          <a:xfrm>
            <a:off x="4681200" y="2134723"/>
            <a:ext cx="974626" cy="174407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>
            <a:defPPr>
              <a:defRPr lang="en-US"/>
            </a:defPPr>
            <a:lvl1pPr>
              <a:lnSpc>
                <a:spcPts val="952"/>
              </a:lnSpc>
              <a:tabLst/>
              <a:defRPr sz="1152">
                <a:solidFill>
                  <a:srgbClr val="000000"/>
                </a:solidFill>
                <a:latin typeface="Times" pitchFamily="18" charset="0"/>
                <a:cs typeface="Times" pitchFamily="18" charset="0"/>
              </a:defRPr>
            </a:lvl1pPr>
          </a:lstStyle>
          <a:p>
            <a:r>
              <a:rPr lang="cs-CZ" dirty="0"/>
              <a:t>15. 01. 2013,4.L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531200" y="888100"/>
            <a:ext cx="8383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96"/>
              </a:lnSpc>
              <a:tabLst/>
            </a:pPr>
            <a:r>
              <a:rPr lang="en-US" altLang="zh-CN" sz="3096" dirty="0" smtClean="0">
                <a:solidFill>
                  <a:srgbClr val="575F6D"/>
                </a:solidFill>
                <a:latin typeface="Times" pitchFamily="18" charset="0"/>
                <a:cs typeface="Times" pitchFamily="18" charset="0"/>
              </a:rPr>
              <a:t>CAN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531200" y="1643400"/>
            <a:ext cx="4863800" cy="2241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032"/>
              </a:lnSpc>
              <a:tabLst/>
            </a:pPr>
            <a:r>
              <a:rPr lang="en-US" altLang="zh-CN" sz="223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 When something possible or allowed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531200" y="1975400"/>
            <a:ext cx="3718400" cy="2241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032"/>
              </a:lnSpc>
              <a:tabLst/>
            </a:pPr>
            <a:r>
              <a:rPr lang="en-US" altLang="zh-CN" sz="223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 Sb. has an ability to do sth.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531200" y="2556400"/>
            <a:ext cx="1452500" cy="323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032"/>
              </a:lnSpc>
              <a:tabLst/>
            </a:pPr>
            <a:r>
              <a:rPr lang="en-US" altLang="zh-CN" sz="2232" b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Examples: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531200" y="2896700"/>
            <a:ext cx="1452500" cy="323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032"/>
              </a:lnSpc>
              <a:tabLst/>
            </a:pPr>
            <a:r>
              <a:rPr lang="en-US" altLang="zh-CN" sz="2232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I can swim.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531200" y="3228700"/>
            <a:ext cx="2573000" cy="323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032"/>
              </a:lnSpc>
              <a:tabLst/>
            </a:pPr>
            <a:r>
              <a:rPr lang="en-US" altLang="zh-CN" sz="2232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I can play the piano.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531200" y="3569000"/>
            <a:ext cx="3436200" cy="323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032"/>
              </a:lnSpc>
              <a:tabLst/>
            </a:pPr>
            <a:r>
              <a:rPr lang="en-US" altLang="zh-CN" sz="2232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I can watch the TV tonight.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531200" y="3909300"/>
            <a:ext cx="1344600" cy="323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032"/>
              </a:lnSpc>
              <a:tabLst/>
            </a:pPr>
            <a:r>
              <a:rPr lang="en-US" altLang="zh-CN" sz="2232" b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Negative:</a:t>
            </a:r>
          </a:p>
        </p:txBody>
      </p:sp>
      <p:sp>
        <p:nvSpPr>
          <p:cNvPr id="10" name="TextBox 1"/>
          <p:cNvSpPr txBox="1"/>
          <p:nvPr/>
        </p:nvSpPr>
        <p:spPr>
          <a:xfrm>
            <a:off x="531200" y="4241300"/>
            <a:ext cx="1859200" cy="323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032"/>
              </a:lnSpc>
              <a:tabLst/>
            </a:pPr>
            <a:r>
              <a:rPr lang="en-US" altLang="zh-CN" sz="2232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I cannot swim.</a:t>
            </a:r>
          </a:p>
        </p:txBody>
      </p:sp>
      <p:sp>
        <p:nvSpPr>
          <p:cNvPr id="11" name="TextBox 1"/>
          <p:cNvSpPr txBox="1"/>
          <p:nvPr/>
        </p:nvSpPr>
        <p:spPr>
          <a:xfrm>
            <a:off x="3685200" y="4241300"/>
            <a:ext cx="3369800" cy="323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032"/>
              </a:lnSpc>
              <a:tabLst/>
            </a:pPr>
            <a:r>
              <a:rPr lang="en-US" altLang="zh-CN" sz="223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Cannot is written together</a:t>
            </a:r>
          </a:p>
        </p:txBody>
      </p:sp>
      <p:sp>
        <p:nvSpPr>
          <p:cNvPr id="12" name="TextBox 1"/>
          <p:cNvSpPr txBox="1"/>
          <p:nvPr/>
        </p:nvSpPr>
        <p:spPr>
          <a:xfrm>
            <a:off x="531200" y="4581600"/>
            <a:ext cx="3942500" cy="323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032"/>
              </a:lnSpc>
              <a:tabLst/>
            </a:pPr>
            <a:r>
              <a:rPr lang="en-US" altLang="zh-CN" sz="2232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I can´t speak English very well.</a:t>
            </a:r>
          </a:p>
        </p:txBody>
      </p:sp>
      <p:sp>
        <p:nvSpPr>
          <p:cNvPr id="13" name="TextBox 1"/>
          <p:cNvSpPr txBox="1"/>
          <p:nvPr/>
        </p:nvSpPr>
        <p:spPr>
          <a:xfrm>
            <a:off x="531200" y="5253900"/>
            <a:ext cx="1494000" cy="323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032"/>
              </a:lnSpc>
              <a:tabLst/>
            </a:pPr>
            <a:r>
              <a:rPr lang="en-US" altLang="zh-CN" sz="2232" b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Questions:</a:t>
            </a:r>
          </a:p>
        </p:txBody>
      </p:sp>
      <p:sp>
        <p:nvSpPr>
          <p:cNvPr id="14" name="TextBox 1"/>
          <p:cNvSpPr txBox="1"/>
          <p:nvPr/>
        </p:nvSpPr>
        <p:spPr>
          <a:xfrm>
            <a:off x="531200" y="5594200"/>
            <a:ext cx="1909000" cy="323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032"/>
              </a:lnSpc>
              <a:tabLst/>
            </a:pPr>
            <a:r>
              <a:rPr lang="en-US" altLang="zh-CN" sz="2232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Can you swim?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531200" y="888100"/>
            <a:ext cx="36105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96"/>
              </a:lnSpc>
              <a:tabLst/>
            </a:pPr>
            <a:r>
              <a:rPr lang="en-US" altLang="zh-CN" sz="3096" dirty="0" smtClean="0">
                <a:solidFill>
                  <a:srgbClr val="575F6D"/>
                </a:solidFill>
                <a:latin typeface="Times" pitchFamily="18" charset="0"/>
                <a:cs typeface="Times" pitchFamily="18" charset="0"/>
              </a:rPr>
              <a:t>CAN = BE ABLE TO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531200" y="1718100"/>
            <a:ext cx="6872400" cy="240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 Can or could has only these forms, if we want to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805100" y="1967100"/>
            <a:ext cx="47144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use it other tenses, we have to use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531200" y="2398700"/>
            <a:ext cx="14442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Be able to.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531200" y="3270200"/>
            <a:ext cx="68309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I haven´t been able to sleep for three night by now.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531200" y="3701800"/>
            <a:ext cx="27556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I was able to escape.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531200" y="888100"/>
            <a:ext cx="25730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96"/>
              </a:lnSpc>
              <a:tabLst/>
            </a:pPr>
            <a:r>
              <a:rPr lang="en-US" altLang="zh-CN" sz="3096" dirty="0" smtClean="0">
                <a:solidFill>
                  <a:srgbClr val="575F6D"/>
                </a:solidFill>
                <a:latin typeface="Times" pitchFamily="18" charset="0"/>
                <a:cs typeface="Times" pitchFamily="18" charset="0"/>
              </a:rPr>
              <a:t>CAN - COULD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531200" y="1610200"/>
            <a:ext cx="25481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Could – past tense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531200" y="2041800"/>
            <a:ext cx="32702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b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Used especially with: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531200" y="2473400"/>
            <a:ext cx="70218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See, hear, smell, taste, feel, remember, understand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805100" y="2830300"/>
            <a:ext cx="4731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etc.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531200" y="3270200"/>
            <a:ext cx="66068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We had a lovely view from our hotel window. We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805100" y="3627100"/>
            <a:ext cx="23240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could see the sea.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531200" y="4058700"/>
            <a:ext cx="50464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My uncle could speak two languages.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531200" y="888100"/>
            <a:ext cx="38678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575F6D"/>
                </a:solidFill>
                <a:latin typeface="Times" pitchFamily="18" charset="0"/>
                <a:cs typeface="Times" pitchFamily="18" charset="0"/>
              </a:rPr>
              <a:t>OTHER USES OF COULD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531200" y="1693200"/>
            <a:ext cx="6847500" cy="2573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- Talk about possible actions now or in the future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531200" y="2133100"/>
            <a:ext cx="3145700" cy="2573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- To make suggestions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531200" y="2564700"/>
            <a:ext cx="4017200" cy="2573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- For non-realistic situations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531200" y="2996300"/>
            <a:ext cx="6092200" cy="2573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- Something is possible in the future or now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531200" y="3344900"/>
            <a:ext cx="15853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b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Examples: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531200" y="3776500"/>
            <a:ext cx="36105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We could go to the cinema.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531200" y="4208100"/>
            <a:ext cx="66566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You could stay in my place next time you come to</a:t>
            </a:r>
          </a:p>
        </p:txBody>
      </p:sp>
      <p:sp>
        <p:nvSpPr>
          <p:cNvPr id="10" name="TextBox 1"/>
          <p:cNvSpPr txBox="1"/>
          <p:nvPr/>
        </p:nvSpPr>
        <p:spPr>
          <a:xfrm>
            <a:off x="805100" y="4565000"/>
            <a:ext cx="10541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Prague.</a:t>
            </a:r>
          </a:p>
        </p:txBody>
      </p:sp>
      <p:sp>
        <p:nvSpPr>
          <p:cNvPr id="11" name="TextBox 1"/>
          <p:cNvSpPr txBox="1"/>
          <p:nvPr/>
        </p:nvSpPr>
        <p:spPr>
          <a:xfrm>
            <a:off x="531200" y="5004900"/>
            <a:ext cx="34196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I could stay here for ever.</a:t>
            </a:r>
          </a:p>
        </p:txBody>
      </p:sp>
      <p:sp>
        <p:nvSpPr>
          <p:cNvPr id="12" name="TextBox 1"/>
          <p:cNvSpPr txBox="1"/>
          <p:nvPr/>
        </p:nvSpPr>
        <p:spPr>
          <a:xfrm>
            <a:off x="531200" y="5436500"/>
            <a:ext cx="62333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The story could be true, but I don´t think it is.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531200" y="888100"/>
            <a:ext cx="21663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575F6D"/>
                </a:solidFill>
                <a:latin typeface="Times" pitchFamily="18" charset="0"/>
                <a:cs typeface="Times" pitchFamily="18" charset="0"/>
              </a:rPr>
              <a:t>COULD HAVE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531200" y="1660000"/>
            <a:ext cx="4233000" cy="2573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FF0000"/>
                </a:solidFill>
                <a:latin typeface="Times" pitchFamily="18" charset="0"/>
                <a:cs typeface="Times" pitchFamily="18" charset="0"/>
              </a:rPr>
              <a:t>- When we talk about the past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531200" y="1967100"/>
            <a:ext cx="13280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FF0000"/>
                </a:solidFill>
                <a:latin typeface="Times" pitchFamily="18" charset="0"/>
                <a:cs typeface="Times" pitchFamily="18" charset="0"/>
              </a:rPr>
              <a:t>Compare: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531200" y="2365500"/>
            <a:ext cx="6366100" cy="406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I´m so exhausted, I could stay in bed for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805100" y="2739000"/>
            <a:ext cx="738700" cy="406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ever.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531200" y="3187200"/>
            <a:ext cx="6664900" cy="406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I was so exhausted, I could have stayed in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805100" y="3569000"/>
            <a:ext cx="1925600" cy="406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bed for ever.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531200" y="4506900"/>
            <a:ext cx="5702100" cy="2573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- sth. Could have happened- but it didn´t</a:t>
            </a:r>
          </a:p>
        </p:txBody>
      </p:sp>
      <p:sp>
        <p:nvSpPr>
          <p:cNvPr id="10" name="TextBox 1"/>
          <p:cNvSpPr txBox="1"/>
          <p:nvPr/>
        </p:nvSpPr>
        <p:spPr>
          <a:xfrm>
            <a:off x="531200" y="4814000"/>
            <a:ext cx="60590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96"/>
              </a:lnSpc>
              <a:tabLst/>
            </a:pPr>
            <a:r>
              <a:rPr lang="en-US" altLang="zh-CN" sz="3096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I didn´t know you wanted to see the</a:t>
            </a:r>
          </a:p>
        </p:txBody>
      </p:sp>
      <p:sp>
        <p:nvSpPr>
          <p:cNvPr id="11" name="TextBox 1"/>
          <p:cNvSpPr txBox="1"/>
          <p:nvPr/>
        </p:nvSpPr>
        <p:spPr>
          <a:xfrm>
            <a:off x="805100" y="5212400"/>
            <a:ext cx="66400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96"/>
              </a:lnSpc>
              <a:tabLst/>
            </a:pPr>
            <a:r>
              <a:rPr lang="en-US" altLang="zh-CN" sz="3096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exhibition. I could have bought you the</a:t>
            </a:r>
          </a:p>
        </p:txBody>
      </p:sp>
      <p:sp>
        <p:nvSpPr>
          <p:cNvPr id="12" name="TextBox 1"/>
          <p:cNvSpPr txBox="1"/>
          <p:nvPr/>
        </p:nvSpPr>
        <p:spPr>
          <a:xfrm>
            <a:off x="805100" y="5619100"/>
            <a:ext cx="36271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ticket (means – I did not)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531200" y="888100"/>
            <a:ext cx="25647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96"/>
              </a:lnSpc>
              <a:tabLst/>
            </a:pPr>
            <a:r>
              <a:rPr lang="en-US" altLang="zh-CN" sz="3096" dirty="0" smtClean="0">
                <a:solidFill>
                  <a:srgbClr val="575F6D"/>
                </a:solidFill>
                <a:latin typeface="Times" pitchFamily="18" charset="0"/>
                <a:cs typeface="Times" pitchFamily="18" charset="0"/>
              </a:rPr>
              <a:t>MAY - MIGHT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531200" y="1718100"/>
            <a:ext cx="3818000" cy="240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 Something is a possibility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531200" y="2149700"/>
            <a:ext cx="3618800" cy="240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 Usually we can use both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531200" y="2473400"/>
            <a:ext cx="49800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Ex: It may be true – It might be true.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531200" y="3344900"/>
            <a:ext cx="12616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negative: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531200" y="3776500"/>
            <a:ext cx="54282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It may not be true - It might not be true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ゴシック"/>
        <a:font script="Hang" typeface="맑은 고딕  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565</Words>
  <Application>Microsoft Office PowerPoint</Application>
  <PresentationFormat>Vlastní</PresentationFormat>
  <Paragraphs>102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Office Theme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lotapps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lotapps</dc:creator>
  <cp:lastModifiedBy>Učitel</cp:lastModifiedBy>
  <cp:revision>4</cp:revision>
  <dcterms:created xsi:type="dcterms:W3CDTF">2011-01-21T15:00:27Z</dcterms:created>
  <dcterms:modified xsi:type="dcterms:W3CDTF">2014-02-16T17:49:42Z</dcterms:modified>
</cp:coreProperties>
</file>