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</p:sldIdLst>
  <p:sldSz cx="8964613" cy="672306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42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2/16/2014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2/16/2014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2/16/2014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2/16/2014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2/16/2014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2/16/2014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2/16/2014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2/16/2014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2/16/2014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2/16/2014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2/16/2014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2/16/2014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.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-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.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-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.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.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.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.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8964000" cy="6723000"/>
          </a:xfrm>
          <a:prstGeom prst="rect">
            <a:avLst/>
          </a:prstGeom>
          <a:noFill/>
        </p:spPr>
      </p:pic>
      <p:sp>
        <p:nvSpPr>
          <p:cNvPr id="2" name="TextBox 1"/>
          <p:cNvSpPr txBox="1"/>
          <p:nvPr/>
        </p:nvSpPr>
        <p:spPr>
          <a:xfrm>
            <a:off x="456500" y="4822300"/>
            <a:ext cx="2830300" cy="4897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3544"/>
              </a:lnSpc>
              <a:tabLst/>
            </a:pPr>
            <a:r>
              <a:rPr lang="en-US" altLang="zh-CN" sz="3744" dirty="0" smtClean="0">
                <a:solidFill>
                  <a:srgbClr val="4E3B30"/>
                </a:solidFill>
                <a:latin typeface="Times" pitchFamily="18" charset="0"/>
                <a:cs typeface="Times" pitchFamily="18" charset="0"/>
              </a:rPr>
              <a:t>MODAL VERBS</a:t>
            </a:r>
          </a:p>
        </p:txBody>
      </p:sp>
      <p:sp>
        <p:nvSpPr>
          <p:cNvPr id="3" name="TextBox 1"/>
          <p:cNvSpPr txBox="1"/>
          <p:nvPr/>
        </p:nvSpPr>
        <p:spPr>
          <a:xfrm>
            <a:off x="456500" y="5361800"/>
            <a:ext cx="4955100" cy="4897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3544"/>
              </a:lnSpc>
              <a:tabLst/>
            </a:pPr>
            <a:r>
              <a:rPr lang="en-US" altLang="zh-CN" sz="3744" dirty="0" smtClean="0">
                <a:solidFill>
                  <a:srgbClr val="4E3B30"/>
                </a:solidFill>
                <a:latin typeface="Times" pitchFamily="18" charset="0"/>
                <a:cs typeface="Times" pitchFamily="18" charset="0"/>
              </a:rPr>
              <a:t>MUST, MUSTN´T, HAVE TO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9145" y="5606650"/>
            <a:ext cx="914400" cy="904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8964000" cy="6723000"/>
          </a:xfrm>
          <a:prstGeom prst="rect">
            <a:avLst/>
          </a:prstGeom>
          <a:noFill/>
        </p:spPr>
      </p:pic>
      <p:sp>
        <p:nvSpPr>
          <p:cNvPr id="2" name="TextBox 1"/>
          <p:cNvSpPr txBox="1"/>
          <p:nvPr/>
        </p:nvSpPr>
        <p:spPr>
          <a:xfrm>
            <a:off x="630800" y="224100"/>
            <a:ext cx="821700" cy="1494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952"/>
              </a:lnSpc>
              <a:tabLst/>
            </a:pPr>
            <a:r>
              <a:rPr lang="en-US" altLang="zh-CN" sz="1152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Číslo projektu</a:t>
            </a:r>
          </a:p>
        </p:txBody>
      </p:sp>
      <p:sp>
        <p:nvSpPr>
          <p:cNvPr id="3" name="TextBox 1"/>
          <p:cNvSpPr txBox="1"/>
          <p:nvPr/>
        </p:nvSpPr>
        <p:spPr>
          <a:xfrm>
            <a:off x="3004600" y="224100"/>
            <a:ext cx="1427600" cy="1494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952"/>
              </a:lnSpc>
              <a:tabLst/>
            </a:pPr>
            <a:r>
              <a:rPr lang="en-US" altLang="zh-CN" sz="1152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CZ.1.07/1.5.00/34.0565</a:t>
            </a:r>
          </a:p>
        </p:txBody>
      </p:sp>
      <p:sp>
        <p:nvSpPr>
          <p:cNvPr id="4" name="TextBox 1"/>
          <p:cNvSpPr txBox="1"/>
          <p:nvPr/>
        </p:nvSpPr>
        <p:spPr>
          <a:xfrm>
            <a:off x="630800" y="439900"/>
            <a:ext cx="896400" cy="1494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952"/>
              </a:lnSpc>
              <a:tabLst/>
            </a:pPr>
            <a:r>
              <a:rPr lang="en-US" altLang="zh-CN" sz="1152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Číslo materiálu</a:t>
            </a:r>
          </a:p>
        </p:txBody>
      </p:sp>
      <p:sp>
        <p:nvSpPr>
          <p:cNvPr id="5" name="TextBox 1"/>
          <p:cNvSpPr txBox="1"/>
          <p:nvPr/>
        </p:nvSpPr>
        <p:spPr>
          <a:xfrm>
            <a:off x="3004600" y="439900"/>
            <a:ext cx="2697500" cy="1494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952"/>
              </a:lnSpc>
              <a:tabLst/>
            </a:pPr>
            <a:r>
              <a:rPr lang="en-US" altLang="zh-CN" sz="1152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VY_32_INOVACE_108_MODÁLNÍ SLOVESA II.</a:t>
            </a:r>
          </a:p>
        </p:txBody>
      </p:sp>
      <p:sp>
        <p:nvSpPr>
          <p:cNvPr id="6" name="TextBox 1"/>
          <p:cNvSpPr txBox="1"/>
          <p:nvPr/>
        </p:nvSpPr>
        <p:spPr>
          <a:xfrm>
            <a:off x="630800" y="805100"/>
            <a:ext cx="697200" cy="1494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952"/>
              </a:lnSpc>
              <a:tabLst/>
            </a:pPr>
            <a:r>
              <a:rPr lang="en-US" altLang="zh-CN" sz="1152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Název školy</a:t>
            </a:r>
          </a:p>
        </p:txBody>
      </p:sp>
      <p:sp>
        <p:nvSpPr>
          <p:cNvPr id="7" name="TextBox 1"/>
          <p:cNvSpPr txBox="1"/>
          <p:nvPr/>
        </p:nvSpPr>
        <p:spPr>
          <a:xfrm>
            <a:off x="3004600" y="796800"/>
            <a:ext cx="4872100" cy="1494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952"/>
              </a:lnSpc>
              <a:tabLst/>
            </a:pPr>
            <a:r>
              <a:rPr lang="en-US" altLang="zh-CN" sz="1152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Masarykova střední škola zemědělská a Vyšší odborná škola, Opava, příspěvková</a:t>
            </a:r>
          </a:p>
        </p:txBody>
      </p:sp>
      <p:sp>
        <p:nvSpPr>
          <p:cNvPr id="8" name="TextBox 1"/>
          <p:cNvSpPr txBox="1"/>
          <p:nvPr/>
        </p:nvSpPr>
        <p:spPr>
          <a:xfrm>
            <a:off x="3004600" y="954500"/>
            <a:ext cx="639100" cy="1494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952"/>
              </a:lnSpc>
              <a:tabLst/>
            </a:pPr>
            <a:r>
              <a:rPr lang="en-US" altLang="zh-CN" sz="1152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organizace</a:t>
            </a:r>
          </a:p>
        </p:txBody>
      </p:sp>
      <p:sp>
        <p:nvSpPr>
          <p:cNvPr id="9" name="TextBox 1"/>
          <p:cNvSpPr txBox="1"/>
          <p:nvPr/>
        </p:nvSpPr>
        <p:spPr>
          <a:xfrm>
            <a:off x="630800" y="1162000"/>
            <a:ext cx="340300" cy="1494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952"/>
              </a:lnSpc>
              <a:tabLst/>
            </a:pPr>
            <a:r>
              <a:rPr lang="en-US" altLang="zh-CN" sz="1152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Autor</a:t>
            </a:r>
          </a:p>
        </p:txBody>
      </p:sp>
      <p:sp>
        <p:nvSpPr>
          <p:cNvPr id="10" name="TextBox 1"/>
          <p:cNvSpPr txBox="1"/>
          <p:nvPr/>
        </p:nvSpPr>
        <p:spPr>
          <a:xfrm>
            <a:off x="3004600" y="1162000"/>
            <a:ext cx="1411000" cy="1494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952"/>
              </a:lnSpc>
              <a:tabLst/>
            </a:pPr>
            <a:r>
              <a:rPr lang="en-US" altLang="zh-CN" sz="1152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Mgr. Kateřina Slaninová</a:t>
            </a:r>
          </a:p>
        </p:txBody>
      </p:sp>
      <p:sp>
        <p:nvSpPr>
          <p:cNvPr id="11" name="TextBox 1"/>
          <p:cNvSpPr txBox="1"/>
          <p:nvPr/>
        </p:nvSpPr>
        <p:spPr>
          <a:xfrm>
            <a:off x="630800" y="1377800"/>
            <a:ext cx="946200" cy="1494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952"/>
              </a:lnSpc>
              <a:tabLst/>
            </a:pPr>
            <a:r>
              <a:rPr lang="en-US" altLang="zh-CN" sz="1152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Průřezové téma</a:t>
            </a:r>
          </a:p>
        </p:txBody>
      </p:sp>
      <p:sp>
        <p:nvSpPr>
          <p:cNvPr id="12" name="TextBox 1"/>
          <p:cNvSpPr txBox="1"/>
          <p:nvPr/>
        </p:nvSpPr>
        <p:spPr>
          <a:xfrm>
            <a:off x="3004600" y="1377800"/>
            <a:ext cx="622500" cy="1494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952"/>
              </a:lnSpc>
              <a:tabLst/>
            </a:pPr>
            <a:r>
              <a:rPr lang="en-US" altLang="zh-CN" sz="1152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Gramatika</a:t>
            </a:r>
          </a:p>
        </p:txBody>
      </p:sp>
      <p:sp>
        <p:nvSpPr>
          <p:cNvPr id="13" name="TextBox 1"/>
          <p:cNvSpPr txBox="1"/>
          <p:nvPr/>
        </p:nvSpPr>
        <p:spPr>
          <a:xfrm>
            <a:off x="630800" y="1593600"/>
            <a:ext cx="946200" cy="1494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952"/>
              </a:lnSpc>
              <a:tabLst/>
            </a:pPr>
            <a:r>
              <a:rPr lang="en-US" altLang="zh-CN" sz="1152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Tématický celek</a:t>
            </a:r>
          </a:p>
        </p:txBody>
      </p:sp>
      <p:sp>
        <p:nvSpPr>
          <p:cNvPr id="14" name="TextBox 1"/>
          <p:cNvSpPr txBox="1"/>
          <p:nvPr/>
        </p:nvSpPr>
        <p:spPr>
          <a:xfrm>
            <a:off x="3004600" y="1593600"/>
            <a:ext cx="830000" cy="1494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952"/>
              </a:lnSpc>
              <a:tabLst/>
            </a:pPr>
            <a:r>
              <a:rPr lang="en-US" altLang="zh-CN" sz="1152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Anglický jazyk</a:t>
            </a:r>
          </a:p>
        </p:txBody>
      </p:sp>
      <p:sp>
        <p:nvSpPr>
          <p:cNvPr id="15" name="TextBox 1"/>
          <p:cNvSpPr txBox="1"/>
          <p:nvPr/>
        </p:nvSpPr>
        <p:spPr>
          <a:xfrm>
            <a:off x="630800" y="1801100"/>
            <a:ext cx="390100" cy="1494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952"/>
              </a:lnSpc>
              <a:tabLst/>
            </a:pPr>
            <a:r>
              <a:rPr lang="en-US" altLang="zh-CN" sz="1152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Ročník</a:t>
            </a:r>
          </a:p>
        </p:txBody>
      </p:sp>
      <p:sp>
        <p:nvSpPr>
          <p:cNvPr id="16" name="TextBox 1"/>
          <p:cNvSpPr txBox="1"/>
          <p:nvPr/>
        </p:nvSpPr>
        <p:spPr>
          <a:xfrm>
            <a:off x="3004600" y="1801100"/>
            <a:ext cx="265600" cy="1494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952"/>
              </a:lnSpc>
              <a:tabLst/>
            </a:pPr>
            <a:r>
              <a:rPr lang="en-US" altLang="zh-CN" sz="1152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2.-4.</a:t>
            </a:r>
          </a:p>
        </p:txBody>
      </p:sp>
      <p:sp>
        <p:nvSpPr>
          <p:cNvPr id="17" name="TextBox 1"/>
          <p:cNvSpPr txBox="1"/>
          <p:nvPr/>
        </p:nvSpPr>
        <p:spPr>
          <a:xfrm>
            <a:off x="630800" y="2016900"/>
            <a:ext cx="830000" cy="1494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952"/>
              </a:lnSpc>
              <a:tabLst/>
            </a:pPr>
            <a:r>
              <a:rPr lang="en-US" altLang="zh-CN" sz="1152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Datum tvorby</a:t>
            </a:r>
          </a:p>
        </p:txBody>
      </p:sp>
      <p:sp>
        <p:nvSpPr>
          <p:cNvPr id="18" name="TextBox 1"/>
          <p:cNvSpPr txBox="1"/>
          <p:nvPr/>
        </p:nvSpPr>
        <p:spPr>
          <a:xfrm>
            <a:off x="3004600" y="2016900"/>
            <a:ext cx="738700" cy="1494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952"/>
              </a:lnSpc>
              <a:tabLst/>
            </a:pPr>
            <a:r>
              <a:rPr lang="en-US" altLang="zh-CN" sz="1152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12. 10. 2012</a:t>
            </a:r>
          </a:p>
        </p:txBody>
      </p:sp>
      <p:sp>
        <p:nvSpPr>
          <p:cNvPr id="19" name="TextBox 1"/>
          <p:cNvSpPr txBox="1"/>
          <p:nvPr/>
        </p:nvSpPr>
        <p:spPr>
          <a:xfrm>
            <a:off x="630800" y="2224400"/>
            <a:ext cx="1369500" cy="1494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952"/>
              </a:lnSpc>
              <a:tabLst/>
            </a:pPr>
            <a:r>
              <a:rPr lang="en-US" altLang="zh-CN" sz="1152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Datum a místo ověření</a:t>
            </a:r>
          </a:p>
        </p:txBody>
      </p:sp>
      <p:sp>
        <p:nvSpPr>
          <p:cNvPr id="20" name="TextBox 1"/>
          <p:cNvSpPr txBox="1"/>
          <p:nvPr/>
        </p:nvSpPr>
        <p:spPr>
          <a:xfrm>
            <a:off x="630800" y="2440200"/>
            <a:ext cx="1502300" cy="1494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952"/>
              </a:lnSpc>
              <a:tabLst/>
            </a:pPr>
            <a:r>
              <a:rPr lang="en-US" altLang="zh-CN" sz="1152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Druh učebního materiálu</a:t>
            </a:r>
          </a:p>
        </p:txBody>
      </p:sp>
      <p:sp>
        <p:nvSpPr>
          <p:cNvPr id="21" name="TextBox 1"/>
          <p:cNvSpPr txBox="1"/>
          <p:nvPr/>
        </p:nvSpPr>
        <p:spPr>
          <a:xfrm>
            <a:off x="3004600" y="2440200"/>
            <a:ext cx="664000" cy="1494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952"/>
              </a:lnSpc>
              <a:tabLst/>
            </a:pPr>
            <a:r>
              <a:rPr lang="en-US" altLang="zh-CN" sz="1152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Prezentace</a:t>
            </a:r>
          </a:p>
        </p:txBody>
      </p:sp>
      <p:sp>
        <p:nvSpPr>
          <p:cNvPr id="22" name="TextBox 1"/>
          <p:cNvSpPr txBox="1"/>
          <p:nvPr/>
        </p:nvSpPr>
        <p:spPr>
          <a:xfrm>
            <a:off x="3004600" y="2647700"/>
            <a:ext cx="5278800" cy="1494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952"/>
              </a:lnSpc>
              <a:tabLst/>
            </a:pPr>
            <a:r>
              <a:rPr lang="en-US" altLang="zh-CN" sz="1152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Výklad látky o způsobových must, must not a opisu have to jednoduchým a přehledným</a:t>
            </a:r>
          </a:p>
        </p:txBody>
      </p:sp>
      <p:sp>
        <p:nvSpPr>
          <p:cNvPr id="23" name="TextBox 1"/>
          <p:cNvSpPr txBox="1"/>
          <p:nvPr/>
        </p:nvSpPr>
        <p:spPr>
          <a:xfrm>
            <a:off x="3004600" y="2830300"/>
            <a:ext cx="4515200" cy="1494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952"/>
              </a:lnSpc>
              <a:tabLst/>
            </a:pPr>
            <a:r>
              <a:rPr lang="en-US" altLang="zh-CN" sz="1152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způsobem s možností interaktivních cvičení a pracovních listů na internetu.</a:t>
            </a:r>
          </a:p>
        </p:txBody>
      </p:sp>
      <p:sp>
        <p:nvSpPr>
          <p:cNvPr id="24" name="TextBox 1"/>
          <p:cNvSpPr txBox="1"/>
          <p:nvPr/>
        </p:nvSpPr>
        <p:spPr>
          <a:xfrm>
            <a:off x="3004600" y="3004600"/>
            <a:ext cx="4938500" cy="1494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952"/>
              </a:lnSpc>
              <a:tabLst/>
            </a:pPr>
            <a:r>
              <a:rPr lang="en-US" altLang="zh-CN" sz="1152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Modální slovesa se velmi často pletou, proto je prezentace názorná a jednoduchá,</a:t>
            </a:r>
          </a:p>
        </p:txBody>
      </p:sp>
      <p:sp>
        <p:nvSpPr>
          <p:cNvPr id="25" name="TextBox 1"/>
          <p:cNvSpPr txBox="1"/>
          <p:nvPr/>
        </p:nvSpPr>
        <p:spPr>
          <a:xfrm>
            <a:off x="630800" y="3095900"/>
            <a:ext cx="498000" cy="1494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952"/>
              </a:lnSpc>
              <a:tabLst/>
            </a:pPr>
            <a:r>
              <a:rPr lang="en-US" altLang="zh-CN" sz="1152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Anotace</a:t>
            </a:r>
          </a:p>
        </p:txBody>
      </p:sp>
      <p:sp>
        <p:nvSpPr>
          <p:cNvPr id="26" name="TextBox 1"/>
          <p:cNvSpPr txBox="1"/>
          <p:nvPr/>
        </p:nvSpPr>
        <p:spPr>
          <a:xfrm>
            <a:off x="3004600" y="3187200"/>
            <a:ext cx="3585600" cy="1494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952"/>
              </a:lnSpc>
              <a:tabLst/>
            </a:pPr>
            <a:r>
              <a:rPr lang="en-US" altLang="zh-CN" sz="1152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abychom se vyhnuli popletení jednotlivých významů sloves.</a:t>
            </a:r>
          </a:p>
        </p:txBody>
      </p:sp>
      <p:sp>
        <p:nvSpPr>
          <p:cNvPr id="27" name="TextBox 1"/>
          <p:cNvSpPr txBox="1"/>
          <p:nvPr/>
        </p:nvSpPr>
        <p:spPr>
          <a:xfrm>
            <a:off x="3004600" y="3369800"/>
            <a:ext cx="5320300" cy="1494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952"/>
              </a:lnSpc>
              <a:tabLst/>
            </a:pPr>
            <a:r>
              <a:rPr lang="en-US" altLang="zh-CN" sz="1152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V odkazech připojených k prezentaci jsou různá cvičení, interaktivní test a písnička, která</a:t>
            </a:r>
          </a:p>
        </p:txBody>
      </p:sp>
      <p:sp>
        <p:nvSpPr>
          <p:cNvPr id="28" name="TextBox 1"/>
          <p:cNvSpPr txBox="1"/>
          <p:nvPr/>
        </p:nvSpPr>
        <p:spPr>
          <a:xfrm>
            <a:off x="3004600" y="3544100"/>
            <a:ext cx="3286800" cy="1494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952"/>
              </a:lnSpc>
              <a:tabLst/>
            </a:pPr>
            <a:r>
              <a:rPr lang="en-US" altLang="zh-CN" sz="1152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velmi zajímavou formou prezentuje způsobová slovesa</a:t>
            </a:r>
          </a:p>
        </p:txBody>
      </p:sp>
      <p:sp>
        <p:nvSpPr>
          <p:cNvPr id="29" name="TextBox 1"/>
          <p:cNvSpPr txBox="1"/>
          <p:nvPr/>
        </p:nvSpPr>
        <p:spPr>
          <a:xfrm>
            <a:off x="630800" y="3759900"/>
            <a:ext cx="755300" cy="1494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952"/>
              </a:lnSpc>
              <a:tabLst/>
            </a:pPr>
            <a:r>
              <a:rPr lang="en-US" altLang="zh-CN" sz="1152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Klíčová slova</a:t>
            </a:r>
          </a:p>
        </p:txBody>
      </p:sp>
      <p:sp>
        <p:nvSpPr>
          <p:cNvPr id="30" name="TextBox 1"/>
          <p:cNvSpPr txBox="1"/>
          <p:nvPr/>
        </p:nvSpPr>
        <p:spPr>
          <a:xfrm>
            <a:off x="3004600" y="3759900"/>
            <a:ext cx="3685200" cy="1494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952"/>
              </a:lnSpc>
              <a:tabLst/>
            </a:pPr>
            <a:r>
              <a:rPr lang="en-US" altLang="zh-CN" sz="1152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Modální slovesa, způsobová slovesa, must, must not, have to</a:t>
            </a:r>
          </a:p>
        </p:txBody>
      </p:sp>
      <p:sp>
        <p:nvSpPr>
          <p:cNvPr id="31" name="TextBox 1"/>
          <p:cNvSpPr txBox="1"/>
          <p:nvPr/>
        </p:nvSpPr>
        <p:spPr>
          <a:xfrm>
            <a:off x="3004600" y="3967400"/>
            <a:ext cx="2581300" cy="1494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952"/>
              </a:lnSpc>
              <a:tabLst/>
            </a:pPr>
            <a:r>
              <a:rPr lang="en-US" altLang="zh-CN" sz="1152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Určeno k výkladu do hodiny i k samostudiu</a:t>
            </a:r>
          </a:p>
        </p:txBody>
      </p:sp>
      <p:sp>
        <p:nvSpPr>
          <p:cNvPr id="1024" name="TextBox 1"/>
          <p:cNvSpPr txBox="1"/>
          <p:nvPr/>
        </p:nvSpPr>
        <p:spPr>
          <a:xfrm>
            <a:off x="3004600" y="4150000"/>
            <a:ext cx="5278800" cy="1494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952"/>
              </a:lnSpc>
              <a:tabLst/>
            </a:pPr>
            <a:r>
              <a:rPr lang="en-US" altLang="zh-CN" sz="1152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Výklad je udělán jednoduše a přehledně aby poskytl žákům co nejsrozumitelnější formu</a:t>
            </a:r>
          </a:p>
        </p:txBody>
      </p:sp>
      <p:sp>
        <p:nvSpPr>
          <p:cNvPr id="1025" name="TextBox 1"/>
          <p:cNvSpPr txBox="1"/>
          <p:nvPr/>
        </p:nvSpPr>
        <p:spPr>
          <a:xfrm>
            <a:off x="3004600" y="4324300"/>
            <a:ext cx="3452800" cy="1494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952"/>
              </a:lnSpc>
              <a:tabLst/>
            </a:pPr>
            <a:r>
              <a:rPr lang="en-US" altLang="zh-CN" sz="1152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výkladu látky o modálních neboli způsobových slovesech.</a:t>
            </a:r>
          </a:p>
        </p:txBody>
      </p:sp>
      <p:sp>
        <p:nvSpPr>
          <p:cNvPr id="1026" name="TextBox 1"/>
          <p:cNvSpPr txBox="1"/>
          <p:nvPr/>
        </p:nvSpPr>
        <p:spPr>
          <a:xfrm>
            <a:off x="3004600" y="4506900"/>
            <a:ext cx="4249600" cy="1494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952"/>
              </a:lnSpc>
              <a:tabLst/>
            </a:pPr>
            <a:r>
              <a:rPr lang="en-US" altLang="zh-CN" sz="1152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Výklad je jednoduchou přehlednou formou, pomocí grafiky, a příkladů.</a:t>
            </a:r>
          </a:p>
        </p:txBody>
      </p:sp>
      <p:sp>
        <p:nvSpPr>
          <p:cNvPr id="1028" name="TextBox 1"/>
          <p:cNvSpPr txBox="1"/>
          <p:nvPr/>
        </p:nvSpPr>
        <p:spPr>
          <a:xfrm>
            <a:off x="3004600" y="4689500"/>
            <a:ext cx="5444800" cy="1494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952"/>
              </a:lnSpc>
              <a:tabLst/>
            </a:pPr>
            <a:r>
              <a:rPr lang="en-US" altLang="zh-CN" sz="1152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K prezentaci jsou připojeny odkazy na originální a interaktivní cvičení a pracovní listy, které</a:t>
            </a:r>
          </a:p>
        </p:txBody>
      </p:sp>
      <p:sp>
        <p:nvSpPr>
          <p:cNvPr id="1029" name="TextBox 1"/>
          <p:cNvSpPr txBox="1"/>
          <p:nvPr/>
        </p:nvSpPr>
        <p:spPr>
          <a:xfrm>
            <a:off x="630800" y="4863800"/>
            <a:ext cx="1037500" cy="1494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952"/>
              </a:lnSpc>
              <a:tabLst/>
            </a:pPr>
            <a:r>
              <a:rPr lang="en-US" altLang="zh-CN" sz="1152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Metodický pokyn</a:t>
            </a:r>
          </a:p>
        </p:txBody>
      </p:sp>
      <p:sp>
        <p:nvSpPr>
          <p:cNvPr id="1030" name="TextBox 1"/>
          <p:cNvSpPr txBox="1"/>
          <p:nvPr/>
        </p:nvSpPr>
        <p:spPr>
          <a:xfrm>
            <a:off x="3004600" y="4863800"/>
            <a:ext cx="2954800" cy="1494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952"/>
              </a:lnSpc>
              <a:tabLst/>
            </a:pPr>
            <a:r>
              <a:rPr lang="en-US" altLang="zh-CN" sz="1152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lze buďto vytisknout nebo použít při práci online.</a:t>
            </a:r>
          </a:p>
        </p:txBody>
      </p:sp>
      <p:sp>
        <p:nvSpPr>
          <p:cNvPr id="1031" name="TextBox 1"/>
          <p:cNvSpPr txBox="1"/>
          <p:nvPr/>
        </p:nvSpPr>
        <p:spPr>
          <a:xfrm>
            <a:off x="3004600" y="5046400"/>
            <a:ext cx="5419900" cy="1494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952"/>
              </a:lnSpc>
              <a:tabLst/>
            </a:pPr>
            <a:r>
              <a:rPr lang="en-US" altLang="zh-CN" sz="1152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V odkazu na youtube je písnička, se kterou lze pracovat v hodině pro názornost modálních</a:t>
            </a:r>
          </a:p>
        </p:txBody>
      </p:sp>
      <p:sp>
        <p:nvSpPr>
          <p:cNvPr id="1032" name="TextBox 1"/>
          <p:cNvSpPr txBox="1"/>
          <p:nvPr/>
        </p:nvSpPr>
        <p:spPr>
          <a:xfrm>
            <a:off x="3004600" y="5229000"/>
            <a:ext cx="5312000" cy="1494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952"/>
              </a:lnSpc>
              <a:tabLst/>
            </a:pPr>
            <a:r>
              <a:rPr lang="en-US" altLang="zh-CN" sz="1152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sloves velmi zábavnou interaktivní formou, která aktivizuje studenty také v audiovizuální</a:t>
            </a:r>
          </a:p>
        </p:txBody>
      </p:sp>
      <p:sp>
        <p:nvSpPr>
          <p:cNvPr id="1033" name="TextBox 1"/>
          <p:cNvSpPr txBox="1"/>
          <p:nvPr/>
        </p:nvSpPr>
        <p:spPr>
          <a:xfrm>
            <a:off x="3004600" y="5403300"/>
            <a:ext cx="307100" cy="1494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952"/>
              </a:lnSpc>
              <a:tabLst/>
            </a:pPr>
            <a:r>
              <a:rPr lang="en-US" altLang="zh-CN" sz="1152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části.</a:t>
            </a:r>
          </a:p>
        </p:txBody>
      </p:sp>
      <p:sp>
        <p:nvSpPr>
          <p:cNvPr id="1034" name="TextBox 1"/>
          <p:cNvSpPr txBox="1"/>
          <p:nvPr/>
        </p:nvSpPr>
        <p:spPr>
          <a:xfrm>
            <a:off x="3004600" y="5585900"/>
            <a:ext cx="5029800" cy="1494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952"/>
              </a:lnSpc>
              <a:tabLst/>
            </a:pPr>
            <a:r>
              <a:rPr lang="en-US" altLang="zh-CN" sz="1152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K dokumentu není třeba jiných materiálů kromě internetového připojení pro využití</a:t>
            </a:r>
          </a:p>
        </p:txBody>
      </p:sp>
      <p:sp>
        <p:nvSpPr>
          <p:cNvPr id="1035" name="TextBox 1"/>
          <p:cNvSpPr txBox="1"/>
          <p:nvPr/>
        </p:nvSpPr>
        <p:spPr>
          <a:xfrm>
            <a:off x="3004600" y="5760200"/>
            <a:ext cx="1884100" cy="1494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952"/>
              </a:lnSpc>
              <a:tabLst/>
            </a:pPr>
            <a:r>
              <a:rPr lang="en-US" altLang="zh-CN" sz="1152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interaktivních online materiálů.</a:t>
            </a:r>
          </a:p>
        </p:txBody>
      </p:sp>
      <p:sp>
        <p:nvSpPr>
          <p:cNvPr id="1036" name="TextBox 1"/>
          <p:cNvSpPr txBox="1"/>
          <p:nvPr/>
        </p:nvSpPr>
        <p:spPr>
          <a:xfrm>
            <a:off x="630800" y="6108800"/>
            <a:ext cx="4257900" cy="1494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952"/>
              </a:lnSpc>
              <a:tabLst/>
            </a:pPr>
            <a:r>
              <a:rPr lang="en-US" altLang="zh-CN" sz="1152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Pokud není uvedeno jinak, použitý materiál je z vlastních zdrojů autora</a:t>
            </a:r>
          </a:p>
        </p:txBody>
      </p:sp>
      <p:pic>
        <p:nvPicPr>
          <p:cNvPr id="1037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29067"/>
            <a:ext cx="566130" cy="5602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2" name="TextovéPole 31"/>
          <p:cNvSpPr txBox="1"/>
          <p:nvPr/>
        </p:nvSpPr>
        <p:spPr>
          <a:xfrm>
            <a:off x="2935906" y="2149589"/>
            <a:ext cx="1523050" cy="2696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52" dirty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18.01.2013, 4. L</a:t>
            </a:r>
            <a:endParaRPr lang="cs-CZ" sz="1152" dirty="0">
              <a:solidFill>
                <a:srgbClr val="000000"/>
              </a:solidFill>
              <a:latin typeface="Times" pitchFamily="18" charset="0"/>
              <a:cs typeface="Times" pitchFamily="18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8964000" cy="6723000"/>
          </a:xfrm>
          <a:prstGeom prst="rect">
            <a:avLst/>
          </a:prstGeom>
          <a:noFill/>
        </p:spPr>
      </p:pic>
      <p:sp>
        <p:nvSpPr>
          <p:cNvPr id="2" name="TextBox 1"/>
          <p:cNvSpPr txBox="1"/>
          <p:nvPr/>
        </p:nvSpPr>
        <p:spPr>
          <a:xfrm>
            <a:off x="381800" y="614200"/>
            <a:ext cx="1635100" cy="4897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3544"/>
              </a:lnSpc>
              <a:tabLst/>
            </a:pPr>
            <a:r>
              <a:rPr lang="en-US" altLang="zh-CN" sz="3744" dirty="0" smtClean="0">
                <a:solidFill>
                  <a:srgbClr val="4E3B30"/>
                </a:solidFill>
                <a:latin typeface="Times" pitchFamily="18" charset="0"/>
                <a:cs typeface="Times" pitchFamily="18" charset="0"/>
              </a:rPr>
              <a:t>HAVE TO</a:t>
            </a:r>
          </a:p>
        </p:txBody>
      </p:sp>
      <p:sp>
        <p:nvSpPr>
          <p:cNvPr id="3" name="TextBox 1"/>
          <p:cNvSpPr txBox="1"/>
          <p:nvPr/>
        </p:nvSpPr>
        <p:spPr>
          <a:xfrm>
            <a:off x="381800" y="1693200"/>
            <a:ext cx="4199800" cy="3237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3040"/>
              </a:lnSpc>
              <a:tabLst/>
            </a:pPr>
            <a:r>
              <a:rPr lang="en-US" altLang="zh-CN" sz="3240" dirty="0" smtClean="0">
                <a:solidFill>
                  <a:srgbClr val="4E3B30"/>
                </a:solidFill>
                <a:latin typeface="Times" pitchFamily="18" charset="0"/>
                <a:cs typeface="Times" pitchFamily="18" charset="0"/>
              </a:rPr>
              <a:t>- sb. is obliged to do sth.</a:t>
            </a:r>
          </a:p>
        </p:txBody>
      </p:sp>
      <p:sp>
        <p:nvSpPr>
          <p:cNvPr id="4" name="TextBox 1"/>
          <p:cNvSpPr txBox="1"/>
          <p:nvPr/>
        </p:nvSpPr>
        <p:spPr>
          <a:xfrm>
            <a:off x="381800" y="2158000"/>
            <a:ext cx="1518900" cy="4399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3040"/>
              </a:lnSpc>
              <a:tabLst/>
            </a:pPr>
            <a:r>
              <a:rPr lang="en-US" altLang="zh-CN" sz="3240" dirty="0" smtClean="0">
                <a:solidFill>
                  <a:srgbClr val="4E3B30"/>
                </a:solidFill>
                <a:latin typeface="Times" pitchFamily="18" charset="0"/>
                <a:cs typeface="Times" pitchFamily="18" charset="0"/>
              </a:rPr>
              <a:t>Example:</a:t>
            </a:r>
          </a:p>
        </p:txBody>
      </p:sp>
      <p:sp>
        <p:nvSpPr>
          <p:cNvPr id="5" name="TextBox 1"/>
          <p:cNvSpPr txBox="1"/>
          <p:nvPr/>
        </p:nvSpPr>
        <p:spPr>
          <a:xfrm>
            <a:off x="381800" y="2780500"/>
            <a:ext cx="3859500" cy="3901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680"/>
              </a:lnSpc>
              <a:tabLst/>
            </a:pPr>
            <a:r>
              <a:rPr lang="en-US" altLang="zh-CN" sz="2880" i="1" dirty="0" smtClean="0">
                <a:solidFill>
                  <a:srgbClr val="4E3B30"/>
                </a:solidFill>
                <a:latin typeface="Times" pitchFamily="18" charset="0"/>
                <a:cs typeface="Times" pitchFamily="18" charset="0"/>
              </a:rPr>
              <a:t>You have to go to hospital.</a:t>
            </a:r>
          </a:p>
        </p:txBody>
      </p:sp>
      <p:sp>
        <p:nvSpPr>
          <p:cNvPr id="6" name="TextBox 1"/>
          <p:cNvSpPr txBox="1"/>
          <p:nvPr/>
        </p:nvSpPr>
        <p:spPr>
          <a:xfrm>
            <a:off x="381800" y="3311700"/>
            <a:ext cx="1560400" cy="4399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3040"/>
              </a:lnSpc>
              <a:tabLst/>
            </a:pPr>
            <a:r>
              <a:rPr lang="en-US" altLang="zh-CN" sz="3240" dirty="0" smtClean="0">
                <a:solidFill>
                  <a:srgbClr val="4E3B30"/>
                </a:solidFill>
                <a:latin typeface="Times" pitchFamily="18" charset="0"/>
                <a:cs typeface="Times" pitchFamily="18" charset="0"/>
              </a:rPr>
              <a:t>Negative:</a:t>
            </a:r>
          </a:p>
        </p:txBody>
      </p:sp>
      <p:sp>
        <p:nvSpPr>
          <p:cNvPr id="7" name="TextBox 1"/>
          <p:cNvSpPr txBox="1"/>
          <p:nvPr/>
        </p:nvSpPr>
        <p:spPr>
          <a:xfrm>
            <a:off x="381800" y="3925900"/>
            <a:ext cx="5610800" cy="3901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680"/>
              </a:lnSpc>
              <a:tabLst/>
            </a:pPr>
            <a:r>
              <a:rPr lang="en-US" altLang="zh-CN" sz="2880" i="1" dirty="0" smtClean="0">
                <a:solidFill>
                  <a:srgbClr val="4E3B30"/>
                </a:solidFill>
                <a:latin typeface="Times" pitchFamily="18" charset="0"/>
                <a:cs typeface="Times" pitchFamily="18" charset="0"/>
              </a:rPr>
              <a:t>You don´t have to work on Saturdays.</a:t>
            </a:r>
          </a:p>
        </p:txBody>
      </p:sp>
      <p:sp>
        <p:nvSpPr>
          <p:cNvPr id="8" name="TextBox 1"/>
          <p:cNvSpPr txBox="1"/>
          <p:nvPr/>
        </p:nvSpPr>
        <p:spPr>
          <a:xfrm>
            <a:off x="381800" y="4457100"/>
            <a:ext cx="1776200" cy="4399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3040"/>
              </a:lnSpc>
              <a:tabLst/>
            </a:pPr>
            <a:r>
              <a:rPr lang="en-US" altLang="zh-CN" sz="3240" dirty="0" smtClean="0">
                <a:solidFill>
                  <a:srgbClr val="4E3B30"/>
                </a:solidFill>
                <a:latin typeface="Times" pitchFamily="18" charset="0"/>
                <a:cs typeface="Times" pitchFamily="18" charset="0"/>
              </a:rPr>
              <a:t>Questions:</a:t>
            </a:r>
          </a:p>
        </p:txBody>
      </p:sp>
      <p:sp>
        <p:nvSpPr>
          <p:cNvPr id="9" name="TextBox 1"/>
          <p:cNvSpPr txBox="1"/>
          <p:nvPr/>
        </p:nvSpPr>
        <p:spPr>
          <a:xfrm>
            <a:off x="381800" y="5013200"/>
            <a:ext cx="4930200" cy="381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680"/>
              </a:lnSpc>
              <a:tabLst/>
            </a:pPr>
            <a:r>
              <a:rPr lang="en-US" altLang="zh-CN" sz="2880" i="1" dirty="0" smtClean="0">
                <a:solidFill>
                  <a:srgbClr val="4E3B30"/>
                </a:solidFill>
                <a:latin typeface="Times" pitchFamily="18" charset="0"/>
                <a:cs typeface="Times" pitchFamily="18" charset="0"/>
              </a:rPr>
              <a:t>Do you have to work on Sundays?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8964000" cy="6723000"/>
          </a:xfrm>
          <a:prstGeom prst="rect">
            <a:avLst/>
          </a:prstGeom>
          <a:noFill/>
        </p:spPr>
      </p:pic>
      <p:sp>
        <p:nvSpPr>
          <p:cNvPr id="2" name="TextBox 1"/>
          <p:cNvSpPr txBox="1"/>
          <p:nvPr/>
        </p:nvSpPr>
        <p:spPr>
          <a:xfrm>
            <a:off x="381800" y="614200"/>
            <a:ext cx="1095600" cy="4897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3544"/>
              </a:lnSpc>
              <a:tabLst/>
            </a:pPr>
            <a:r>
              <a:rPr lang="en-US" altLang="zh-CN" sz="3744" dirty="0" smtClean="0">
                <a:solidFill>
                  <a:srgbClr val="4E3B30"/>
                </a:solidFill>
                <a:latin typeface="Times" pitchFamily="18" charset="0"/>
                <a:cs typeface="Times" pitchFamily="18" charset="0"/>
              </a:rPr>
              <a:t>MUST</a:t>
            </a:r>
          </a:p>
        </p:txBody>
      </p:sp>
      <p:sp>
        <p:nvSpPr>
          <p:cNvPr id="3" name="TextBox 1"/>
          <p:cNvSpPr txBox="1"/>
          <p:nvPr/>
        </p:nvSpPr>
        <p:spPr>
          <a:xfrm>
            <a:off x="381800" y="1618500"/>
            <a:ext cx="3892700" cy="2905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896"/>
              </a:lnSpc>
              <a:tabLst/>
            </a:pPr>
            <a:r>
              <a:rPr lang="en-US" altLang="zh-CN" sz="3096" dirty="0" smtClean="0">
                <a:solidFill>
                  <a:srgbClr val="4E3B30"/>
                </a:solidFill>
                <a:latin typeface="Times" pitchFamily="18" charset="0"/>
                <a:cs typeface="Times" pitchFamily="18" charset="0"/>
              </a:rPr>
              <a:t> Similar to have to BUT!</a:t>
            </a:r>
          </a:p>
        </p:txBody>
      </p:sp>
      <p:sp>
        <p:nvSpPr>
          <p:cNvPr id="4" name="TextBox 1"/>
          <p:cNvSpPr txBox="1"/>
          <p:nvPr/>
        </p:nvSpPr>
        <p:spPr>
          <a:xfrm>
            <a:off x="381800" y="2390400"/>
            <a:ext cx="7104800" cy="4067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896"/>
              </a:lnSpc>
              <a:tabLst/>
            </a:pPr>
            <a:r>
              <a:rPr lang="en-US" altLang="zh-CN" sz="3096" dirty="0" smtClean="0">
                <a:solidFill>
                  <a:srgbClr val="4E3B30"/>
                </a:solidFill>
                <a:latin typeface="Times" pitchFamily="18" charset="0"/>
                <a:cs typeface="Times" pitchFamily="18" charset="0"/>
              </a:rPr>
              <a:t>Must – our own opinion (to say what I think is</a:t>
            </a:r>
          </a:p>
        </p:txBody>
      </p:sp>
      <p:sp>
        <p:nvSpPr>
          <p:cNvPr id="5" name="TextBox 1"/>
          <p:cNvSpPr txBox="1"/>
          <p:nvPr/>
        </p:nvSpPr>
        <p:spPr>
          <a:xfrm>
            <a:off x="722100" y="2747300"/>
            <a:ext cx="1701500" cy="4067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896"/>
              </a:lnSpc>
              <a:tabLst/>
            </a:pPr>
            <a:r>
              <a:rPr lang="en-US" altLang="zh-CN" sz="3096" dirty="0" smtClean="0">
                <a:solidFill>
                  <a:srgbClr val="4E3B30"/>
                </a:solidFill>
                <a:latin typeface="Times" pitchFamily="18" charset="0"/>
                <a:cs typeface="Times" pitchFamily="18" charset="0"/>
              </a:rPr>
              <a:t>necessary)</a:t>
            </a:r>
          </a:p>
        </p:txBody>
      </p:sp>
      <p:sp>
        <p:nvSpPr>
          <p:cNvPr id="6" name="TextBox 1"/>
          <p:cNvSpPr txBox="1"/>
          <p:nvPr/>
        </p:nvSpPr>
        <p:spPr>
          <a:xfrm>
            <a:off x="381800" y="3195500"/>
            <a:ext cx="4523500" cy="381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680"/>
              </a:lnSpc>
              <a:tabLst/>
            </a:pPr>
            <a:r>
              <a:rPr lang="en-US" altLang="zh-CN" sz="2880" i="1" dirty="0" smtClean="0">
                <a:solidFill>
                  <a:srgbClr val="4E3B30"/>
                </a:solidFill>
                <a:latin typeface="Times" pitchFamily="18" charset="0"/>
                <a:cs typeface="Times" pitchFamily="18" charset="0"/>
              </a:rPr>
              <a:t>I must phone Jane. I promised.</a:t>
            </a:r>
          </a:p>
        </p:txBody>
      </p:sp>
      <p:sp>
        <p:nvSpPr>
          <p:cNvPr id="7" name="TextBox 1"/>
          <p:cNvSpPr txBox="1"/>
          <p:nvPr/>
        </p:nvSpPr>
        <p:spPr>
          <a:xfrm>
            <a:off x="381800" y="3618800"/>
            <a:ext cx="7162900" cy="4067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896"/>
              </a:lnSpc>
              <a:tabLst/>
            </a:pPr>
            <a:r>
              <a:rPr lang="en-US" altLang="zh-CN" sz="3096" dirty="0" smtClean="0">
                <a:solidFill>
                  <a:srgbClr val="4E3B30"/>
                </a:solidFill>
                <a:latin typeface="Times" pitchFamily="18" charset="0"/>
                <a:cs typeface="Times" pitchFamily="18" charset="0"/>
              </a:rPr>
              <a:t>Have to – used only – to say what someone is</a:t>
            </a:r>
          </a:p>
        </p:txBody>
      </p:sp>
      <p:sp>
        <p:nvSpPr>
          <p:cNvPr id="8" name="TextBox 1"/>
          <p:cNvSpPr txBox="1"/>
          <p:nvPr/>
        </p:nvSpPr>
        <p:spPr>
          <a:xfrm>
            <a:off x="722100" y="3975700"/>
            <a:ext cx="4938500" cy="4067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896"/>
              </a:lnSpc>
              <a:tabLst/>
            </a:pPr>
            <a:r>
              <a:rPr lang="en-US" altLang="zh-CN" sz="3096" dirty="0" smtClean="0">
                <a:solidFill>
                  <a:srgbClr val="4E3B30"/>
                </a:solidFill>
                <a:latin typeface="Times" pitchFamily="18" charset="0"/>
                <a:cs typeface="Times" pitchFamily="18" charset="0"/>
              </a:rPr>
              <a:t>obliged to do. (not own opinion)</a:t>
            </a:r>
          </a:p>
        </p:txBody>
      </p:sp>
      <p:sp>
        <p:nvSpPr>
          <p:cNvPr id="9" name="TextBox 1"/>
          <p:cNvSpPr txBox="1"/>
          <p:nvPr/>
        </p:nvSpPr>
        <p:spPr>
          <a:xfrm>
            <a:off x="381800" y="4423900"/>
            <a:ext cx="4125100" cy="4067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680"/>
              </a:lnSpc>
              <a:tabLst/>
            </a:pPr>
            <a:r>
              <a:rPr lang="en-US" altLang="zh-CN" sz="2880" i="1" dirty="0" smtClean="0">
                <a:solidFill>
                  <a:srgbClr val="4E3B30"/>
                </a:solidFill>
                <a:latin typeface="Times" pitchFamily="18" charset="0"/>
                <a:cs typeface="Times" pitchFamily="18" charset="0"/>
              </a:rPr>
              <a:t>Ex: I have to work every day.</a:t>
            </a:r>
          </a:p>
        </p:txBody>
      </p:sp>
      <p:sp>
        <p:nvSpPr>
          <p:cNvPr id="10" name="TextBox 1"/>
          <p:cNvSpPr txBox="1"/>
          <p:nvPr/>
        </p:nvSpPr>
        <p:spPr>
          <a:xfrm>
            <a:off x="381800" y="4872100"/>
            <a:ext cx="5901300" cy="4067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896"/>
              </a:lnSpc>
              <a:tabLst/>
            </a:pPr>
            <a:r>
              <a:rPr lang="en-US" altLang="zh-CN" sz="3096" dirty="0" smtClean="0">
                <a:solidFill>
                  <a:srgbClr val="4E3B30"/>
                </a:solidFill>
                <a:latin typeface="Times" pitchFamily="18" charset="0"/>
                <a:cs typeface="Times" pitchFamily="18" charset="0"/>
              </a:rPr>
              <a:t>Must – often in rules and instructions</a:t>
            </a:r>
          </a:p>
        </p:txBody>
      </p:sp>
      <p:sp>
        <p:nvSpPr>
          <p:cNvPr id="11" name="TextBox 1"/>
          <p:cNvSpPr txBox="1"/>
          <p:nvPr/>
        </p:nvSpPr>
        <p:spPr>
          <a:xfrm>
            <a:off x="381800" y="5320300"/>
            <a:ext cx="4764200" cy="4067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680"/>
              </a:lnSpc>
              <a:tabLst/>
            </a:pPr>
            <a:r>
              <a:rPr lang="en-US" altLang="zh-CN" sz="2880" i="1" dirty="0" smtClean="0">
                <a:solidFill>
                  <a:srgbClr val="4E3B30"/>
                </a:solidFill>
                <a:latin typeface="Times" pitchFamily="18" charset="0"/>
                <a:cs typeface="Times" pitchFamily="18" charset="0"/>
              </a:rPr>
              <a:t>Ex: You must sign at the bottom.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8964000" cy="6723000"/>
          </a:xfrm>
          <a:prstGeom prst="rect">
            <a:avLst/>
          </a:prstGeom>
          <a:noFill/>
        </p:spPr>
      </p:pic>
      <p:sp>
        <p:nvSpPr>
          <p:cNvPr id="2" name="TextBox 1"/>
          <p:cNvSpPr txBox="1"/>
          <p:nvPr/>
        </p:nvSpPr>
        <p:spPr>
          <a:xfrm>
            <a:off x="381800" y="614200"/>
            <a:ext cx="3577300" cy="4897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3544"/>
              </a:lnSpc>
              <a:tabLst/>
            </a:pPr>
            <a:r>
              <a:rPr lang="en-US" altLang="zh-CN" sz="3744" dirty="0" smtClean="0">
                <a:solidFill>
                  <a:srgbClr val="4E3B30"/>
                </a:solidFill>
                <a:latin typeface="Times" pitchFamily="18" charset="0"/>
                <a:cs typeface="Times" pitchFamily="18" charset="0"/>
              </a:rPr>
              <a:t>MUST IN THE PAST</a:t>
            </a:r>
          </a:p>
        </p:txBody>
      </p:sp>
      <p:sp>
        <p:nvSpPr>
          <p:cNvPr id="3" name="TextBox 1"/>
          <p:cNvSpPr txBox="1"/>
          <p:nvPr/>
        </p:nvSpPr>
        <p:spPr>
          <a:xfrm>
            <a:off x="381800" y="1585300"/>
            <a:ext cx="4382400" cy="4399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3040"/>
              </a:lnSpc>
              <a:tabLst/>
            </a:pPr>
            <a:r>
              <a:rPr lang="en-US" altLang="zh-CN" sz="3240" dirty="0" smtClean="0">
                <a:solidFill>
                  <a:srgbClr val="4E3B30"/>
                </a:solidFill>
                <a:latin typeface="Times" pitchFamily="18" charset="0"/>
                <a:cs typeface="Times" pitchFamily="18" charset="0"/>
              </a:rPr>
              <a:t>Must – doesn´t build past</a:t>
            </a:r>
          </a:p>
        </p:txBody>
      </p:sp>
      <p:sp>
        <p:nvSpPr>
          <p:cNvPr id="4" name="TextBox 1"/>
          <p:cNvSpPr txBox="1"/>
          <p:nvPr/>
        </p:nvSpPr>
        <p:spPr>
          <a:xfrm>
            <a:off x="381800" y="2730700"/>
            <a:ext cx="4847200" cy="4399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3040"/>
              </a:lnSpc>
              <a:tabLst/>
            </a:pPr>
            <a:r>
              <a:rPr lang="en-US" altLang="zh-CN" sz="3240" i="1" dirty="0" smtClean="0">
                <a:solidFill>
                  <a:srgbClr val="4E3B30"/>
                </a:solidFill>
                <a:latin typeface="Times" pitchFamily="18" charset="0"/>
                <a:cs typeface="Times" pitchFamily="18" charset="0"/>
              </a:rPr>
              <a:t>I had to leave the party early.</a:t>
            </a:r>
          </a:p>
        </p:txBody>
      </p:sp>
      <p:sp>
        <p:nvSpPr>
          <p:cNvPr id="5" name="TextBox 1"/>
          <p:cNvSpPr txBox="1"/>
          <p:nvPr/>
        </p:nvSpPr>
        <p:spPr>
          <a:xfrm>
            <a:off x="381800" y="3311700"/>
            <a:ext cx="6166900" cy="4399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3040"/>
              </a:lnSpc>
              <a:tabLst/>
            </a:pPr>
            <a:r>
              <a:rPr lang="en-US" altLang="zh-CN" sz="3240" i="1" dirty="0" smtClean="0">
                <a:solidFill>
                  <a:srgbClr val="4E3B30"/>
                </a:solidFill>
                <a:latin typeface="Times" pitchFamily="18" charset="0"/>
                <a:cs typeface="Times" pitchFamily="18" charset="0"/>
              </a:rPr>
              <a:t>Did you have to write the homework?</a:t>
            </a:r>
          </a:p>
        </p:txBody>
      </p:sp>
      <p:sp>
        <p:nvSpPr>
          <p:cNvPr id="6" name="TextBox 1"/>
          <p:cNvSpPr txBox="1"/>
          <p:nvPr/>
        </p:nvSpPr>
        <p:spPr>
          <a:xfrm>
            <a:off x="381800" y="3884400"/>
            <a:ext cx="6573600" cy="4399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3040"/>
              </a:lnSpc>
              <a:tabLst/>
            </a:pPr>
            <a:r>
              <a:rPr lang="en-US" altLang="zh-CN" sz="3240" i="1" dirty="0" smtClean="0">
                <a:solidFill>
                  <a:srgbClr val="4E3B30"/>
                </a:solidFill>
                <a:latin typeface="Times" pitchFamily="18" charset="0"/>
                <a:cs typeface="Times" pitchFamily="18" charset="0"/>
              </a:rPr>
              <a:t>I did not have to go to school yesterday.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8964000" cy="6723000"/>
          </a:xfrm>
          <a:prstGeom prst="rect">
            <a:avLst/>
          </a:prstGeom>
          <a:noFill/>
        </p:spPr>
      </p:pic>
      <p:sp>
        <p:nvSpPr>
          <p:cNvPr id="2" name="TextBox 1"/>
          <p:cNvSpPr txBox="1"/>
          <p:nvPr/>
        </p:nvSpPr>
        <p:spPr>
          <a:xfrm>
            <a:off x="381800" y="614200"/>
            <a:ext cx="5370100" cy="4897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3544"/>
              </a:lnSpc>
              <a:tabLst/>
            </a:pPr>
            <a:r>
              <a:rPr lang="en-US" altLang="zh-CN" sz="3744" dirty="0" smtClean="0">
                <a:solidFill>
                  <a:srgbClr val="4E3B30"/>
                </a:solidFill>
                <a:latin typeface="Times" pitchFamily="18" charset="0"/>
                <a:cs typeface="Times" pitchFamily="18" charset="0"/>
              </a:rPr>
              <a:t>MUSTN´T X DON´T HAVE TO</a:t>
            </a:r>
          </a:p>
        </p:txBody>
      </p:sp>
      <p:sp>
        <p:nvSpPr>
          <p:cNvPr id="3" name="TextBox 1"/>
          <p:cNvSpPr txBox="1"/>
          <p:nvPr/>
        </p:nvSpPr>
        <p:spPr>
          <a:xfrm>
            <a:off x="381800" y="1585300"/>
            <a:ext cx="2830300" cy="4399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3040"/>
              </a:lnSpc>
              <a:tabLst/>
            </a:pPr>
            <a:r>
              <a:rPr lang="en-US" altLang="zh-CN" sz="3240" dirty="0" smtClean="0">
                <a:solidFill>
                  <a:srgbClr val="4E3B30"/>
                </a:solidFill>
                <a:latin typeface="Times" pitchFamily="18" charset="0"/>
                <a:cs typeface="Times" pitchFamily="18" charset="0"/>
              </a:rPr>
              <a:t>Mustn´t – nesmí</a:t>
            </a:r>
          </a:p>
        </p:txBody>
      </p:sp>
      <p:sp>
        <p:nvSpPr>
          <p:cNvPr id="4" name="TextBox 1"/>
          <p:cNvSpPr txBox="1"/>
          <p:nvPr/>
        </p:nvSpPr>
        <p:spPr>
          <a:xfrm>
            <a:off x="381800" y="2141400"/>
            <a:ext cx="5536100" cy="381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680"/>
              </a:lnSpc>
              <a:tabLst/>
            </a:pPr>
            <a:r>
              <a:rPr lang="en-US" altLang="zh-CN" sz="2880" i="1" dirty="0" smtClean="0">
                <a:solidFill>
                  <a:srgbClr val="4E3B30"/>
                </a:solidFill>
                <a:latin typeface="Times" pitchFamily="18" charset="0"/>
                <a:cs typeface="Times" pitchFamily="18" charset="0"/>
              </a:rPr>
              <a:t>You mustn´t tell our secret to anyone.</a:t>
            </a:r>
          </a:p>
        </p:txBody>
      </p:sp>
      <p:sp>
        <p:nvSpPr>
          <p:cNvPr id="5" name="TextBox 1"/>
          <p:cNvSpPr txBox="1"/>
          <p:nvPr/>
        </p:nvSpPr>
        <p:spPr>
          <a:xfrm>
            <a:off x="381800" y="2705800"/>
            <a:ext cx="3842900" cy="3901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680"/>
              </a:lnSpc>
              <a:tabLst/>
            </a:pPr>
            <a:r>
              <a:rPr lang="en-US" altLang="zh-CN" sz="2880" i="1" dirty="0" smtClean="0">
                <a:solidFill>
                  <a:srgbClr val="4E3B30"/>
                </a:solidFill>
                <a:latin typeface="Times" pitchFamily="18" charset="0"/>
                <a:cs typeface="Times" pitchFamily="18" charset="0"/>
              </a:rPr>
              <a:t>I mustn´t be late for work.</a:t>
            </a:r>
          </a:p>
        </p:txBody>
      </p:sp>
      <p:sp>
        <p:nvSpPr>
          <p:cNvPr id="6" name="TextBox 1"/>
          <p:cNvSpPr txBox="1"/>
          <p:nvPr/>
        </p:nvSpPr>
        <p:spPr>
          <a:xfrm>
            <a:off x="381800" y="3809700"/>
            <a:ext cx="3984000" cy="4399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3040"/>
              </a:lnSpc>
              <a:tabLst/>
            </a:pPr>
            <a:r>
              <a:rPr lang="en-US" altLang="zh-CN" sz="3240" dirty="0" smtClean="0">
                <a:solidFill>
                  <a:srgbClr val="4E3B30"/>
                </a:solidFill>
                <a:latin typeface="Times" pitchFamily="18" charset="0"/>
                <a:cs typeface="Times" pitchFamily="18" charset="0"/>
              </a:rPr>
              <a:t>Don´t have to – nemusí</a:t>
            </a:r>
          </a:p>
        </p:txBody>
      </p:sp>
      <p:sp>
        <p:nvSpPr>
          <p:cNvPr id="7" name="TextBox 1"/>
          <p:cNvSpPr txBox="1"/>
          <p:nvPr/>
        </p:nvSpPr>
        <p:spPr>
          <a:xfrm>
            <a:off x="381800" y="4365800"/>
            <a:ext cx="3867800" cy="381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680"/>
              </a:lnSpc>
              <a:tabLst/>
            </a:pPr>
            <a:r>
              <a:rPr lang="en-US" altLang="zh-CN" sz="2880" i="1" dirty="0" smtClean="0">
                <a:solidFill>
                  <a:srgbClr val="4E3B30"/>
                </a:solidFill>
                <a:latin typeface="Times" pitchFamily="18" charset="0"/>
                <a:cs typeface="Times" pitchFamily="18" charset="0"/>
              </a:rPr>
              <a:t>You don´t have to tell him.</a:t>
            </a:r>
          </a:p>
        </p:txBody>
      </p:sp>
      <p:sp>
        <p:nvSpPr>
          <p:cNvPr id="8" name="TextBox 1"/>
          <p:cNvSpPr txBox="1"/>
          <p:nvPr/>
        </p:nvSpPr>
        <p:spPr>
          <a:xfrm>
            <a:off x="381800" y="4930200"/>
            <a:ext cx="5029800" cy="3901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680"/>
              </a:lnSpc>
              <a:tabLst/>
            </a:pPr>
            <a:r>
              <a:rPr lang="en-US" altLang="zh-CN" sz="2880" i="1" dirty="0" smtClean="0">
                <a:solidFill>
                  <a:srgbClr val="4E3B30"/>
                </a:solidFill>
                <a:latin typeface="Times" pitchFamily="18" charset="0"/>
                <a:cs typeface="Times" pitchFamily="18" charset="0"/>
              </a:rPr>
              <a:t>I don´t have to be at school today.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8964000" cy="6723000"/>
          </a:xfrm>
          <a:prstGeom prst="rect">
            <a:avLst/>
          </a:prstGeom>
          <a:noFill/>
        </p:spPr>
      </p:pic>
      <p:sp>
        <p:nvSpPr>
          <p:cNvPr id="2" name="TextBox 1"/>
          <p:cNvSpPr txBox="1"/>
          <p:nvPr/>
        </p:nvSpPr>
        <p:spPr>
          <a:xfrm>
            <a:off x="381800" y="614200"/>
            <a:ext cx="1850900" cy="4897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3544"/>
              </a:lnSpc>
              <a:tabLst/>
            </a:pPr>
            <a:r>
              <a:rPr lang="en-US" altLang="zh-CN" sz="3744" dirty="0" smtClean="0">
                <a:solidFill>
                  <a:srgbClr val="4E3B30"/>
                </a:solidFill>
                <a:latin typeface="Times" pitchFamily="18" charset="0"/>
                <a:cs typeface="Times" pitchFamily="18" charset="0"/>
              </a:rPr>
              <a:t>SOURCES</a:t>
            </a:r>
          </a:p>
        </p:txBody>
      </p:sp>
      <p:sp>
        <p:nvSpPr>
          <p:cNvPr id="3" name="TextBox 1"/>
          <p:cNvSpPr txBox="1"/>
          <p:nvPr/>
        </p:nvSpPr>
        <p:spPr>
          <a:xfrm>
            <a:off x="381800" y="1535500"/>
            <a:ext cx="7162900" cy="4067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896"/>
              </a:lnSpc>
              <a:tabLst/>
            </a:pPr>
            <a:r>
              <a:rPr lang="en-US" altLang="zh-CN" sz="3096" dirty="0" smtClean="0">
                <a:solidFill>
                  <a:srgbClr val="AD1F1F"/>
                </a:solidFill>
                <a:latin typeface="Times" pitchFamily="18" charset="0"/>
                <a:cs typeface="Times" pitchFamily="18" charset="0"/>
              </a:rPr>
              <a:t>http://www.englishclub.com/grammar/verbs-</a:t>
            </a:r>
          </a:p>
        </p:txBody>
      </p:sp>
      <p:sp>
        <p:nvSpPr>
          <p:cNvPr id="4" name="TextBox 1"/>
          <p:cNvSpPr txBox="1"/>
          <p:nvPr/>
        </p:nvSpPr>
        <p:spPr>
          <a:xfrm>
            <a:off x="722100" y="1942200"/>
            <a:ext cx="5328600" cy="4067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896"/>
              </a:lnSpc>
              <a:tabLst/>
            </a:pPr>
            <a:r>
              <a:rPr lang="en-US" altLang="zh-CN" sz="3096" dirty="0" smtClean="0">
                <a:solidFill>
                  <a:srgbClr val="AD1F1F"/>
                </a:solidFill>
                <a:latin typeface="Times" pitchFamily="18" charset="0"/>
                <a:cs typeface="Times" pitchFamily="18" charset="0"/>
              </a:rPr>
              <a:t>modals-have-to-must-not-quiz.htm</a:t>
            </a:r>
          </a:p>
        </p:txBody>
      </p:sp>
      <p:sp>
        <p:nvSpPr>
          <p:cNvPr id="5" name="TextBox 1"/>
          <p:cNvSpPr txBox="1"/>
          <p:nvPr/>
        </p:nvSpPr>
        <p:spPr>
          <a:xfrm>
            <a:off x="381800" y="2431900"/>
            <a:ext cx="8192100" cy="4067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896"/>
              </a:lnSpc>
              <a:tabLst/>
            </a:pPr>
            <a:r>
              <a:rPr lang="en-US" altLang="zh-CN" sz="3096" dirty="0" smtClean="0">
                <a:solidFill>
                  <a:srgbClr val="AD1F1F"/>
                </a:solidFill>
                <a:latin typeface="Times" pitchFamily="18" charset="0"/>
                <a:cs typeface="Times" pitchFamily="18" charset="0"/>
              </a:rPr>
              <a:t>http://www.englishpage.com/modals/interactivemo</a:t>
            </a:r>
          </a:p>
        </p:txBody>
      </p:sp>
      <p:sp>
        <p:nvSpPr>
          <p:cNvPr id="6" name="TextBox 1"/>
          <p:cNvSpPr txBox="1"/>
          <p:nvPr/>
        </p:nvSpPr>
        <p:spPr>
          <a:xfrm>
            <a:off x="722100" y="2838600"/>
            <a:ext cx="1411000" cy="4067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896"/>
              </a:lnSpc>
              <a:tabLst/>
            </a:pPr>
            <a:r>
              <a:rPr lang="en-US" altLang="zh-CN" sz="3096" dirty="0" smtClean="0">
                <a:solidFill>
                  <a:srgbClr val="AD1F1F"/>
                </a:solidFill>
                <a:latin typeface="Times" pitchFamily="18" charset="0"/>
                <a:cs typeface="Times" pitchFamily="18" charset="0"/>
              </a:rPr>
              <a:t>dal2.htm</a:t>
            </a:r>
          </a:p>
        </p:txBody>
      </p:sp>
      <p:sp>
        <p:nvSpPr>
          <p:cNvPr id="7" name="TextBox 1"/>
          <p:cNvSpPr txBox="1"/>
          <p:nvPr/>
        </p:nvSpPr>
        <p:spPr>
          <a:xfrm>
            <a:off x="381800" y="3336600"/>
            <a:ext cx="2656000" cy="4067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896"/>
              </a:lnSpc>
              <a:tabLst/>
            </a:pPr>
            <a:r>
              <a:rPr lang="en-US" altLang="zh-CN" sz="3096" dirty="0" smtClean="0">
                <a:solidFill>
                  <a:srgbClr val="4E3B30"/>
                </a:solidFill>
                <a:latin typeface="Times" pitchFamily="18" charset="0"/>
                <a:cs typeface="Times" pitchFamily="18" charset="0"/>
              </a:rPr>
              <a:t>Audio file by BBC</a:t>
            </a:r>
          </a:p>
        </p:txBody>
      </p:sp>
      <p:sp>
        <p:nvSpPr>
          <p:cNvPr id="8" name="TextBox 1"/>
          <p:cNvSpPr txBox="1"/>
          <p:nvPr/>
        </p:nvSpPr>
        <p:spPr>
          <a:xfrm>
            <a:off x="722100" y="3735000"/>
            <a:ext cx="7918200" cy="4067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896"/>
              </a:lnSpc>
              <a:tabLst/>
            </a:pPr>
            <a:r>
              <a:rPr lang="en-US" altLang="zh-CN" sz="3096" dirty="0" smtClean="0">
                <a:solidFill>
                  <a:srgbClr val="AD1F1F"/>
                </a:solidFill>
                <a:latin typeface="Times" pitchFamily="18" charset="0"/>
                <a:cs typeface="Times" pitchFamily="18" charset="0"/>
              </a:rPr>
              <a:t>http://www.bbc.co.uk/worldservice/learningenglis</a:t>
            </a:r>
          </a:p>
        </p:txBody>
      </p:sp>
      <p:sp>
        <p:nvSpPr>
          <p:cNvPr id="9" name="TextBox 1"/>
          <p:cNvSpPr txBox="1"/>
          <p:nvPr/>
        </p:nvSpPr>
        <p:spPr>
          <a:xfrm>
            <a:off x="722100" y="4141700"/>
            <a:ext cx="6781100" cy="4067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896"/>
              </a:lnSpc>
              <a:tabLst/>
            </a:pPr>
            <a:r>
              <a:rPr lang="en-US" altLang="zh-CN" sz="3096" dirty="0" smtClean="0">
                <a:solidFill>
                  <a:srgbClr val="AD1F1F"/>
                </a:solidFill>
                <a:latin typeface="Times" pitchFamily="18" charset="0"/>
                <a:cs typeface="Times" pitchFamily="18" charset="0"/>
              </a:rPr>
              <a:t>h/radio/specials/1435_gramchallenge19/</a:t>
            </a:r>
          </a:p>
        </p:txBody>
      </p:sp>
      <p:sp>
        <p:nvSpPr>
          <p:cNvPr id="10" name="TextBox 1"/>
          <p:cNvSpPr txBox="1"/>
          <p:nvPr/>
        </p:nvSpPr>
        <p:spPr>
          <a:xfrm>
            <a:off x="381800" y="4631400"/>
            <a:ext cx="7312300" cy="4067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896"/>
              </a:lnSpc>
              <a:tabLst/>
            </a:pPr>
            <a:r>
              <a:rPr lang="en-US" altLang="zh-CN" sz="3096" dirty="0" smtClean="0">
                <a:solidFill>
                  <a:srgbClr val="4E3B30"/>
                </a:solidFill>
                <a:latin typeface="Times" pitchFamily="18" charset="0"/>
                <a:cs typeface="Times" pitchFamily="18" charset="0"/>
              </a:rPr>
              <a:t>A great video of songs containing modal verbs:</a:t>
            </a:r>
          </a:p>
        </p:txBody>
      </p:sp>
      <p:sp>
        <p:nvSpPr>
          <p:cNvPr id="11" name="TextBox 1"/>
          <p:cNvSpPr txBox="1"/>
          <p:nvPr/>
        </p:nvSpPr>
        <p:spPr>
          <a:xfrm>
            <a:off x="381800" y="5129400"/>
            <a:ext cx="7909900" cy="4067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896"/>
              </a:lnSpc>
              <a:tabLst/>
            </a:pPr>
            <a:r>
              <a:rPr lang="en-US" altLang="zh-CN" sz="3096" dirty="0" smtClean="0">
                <a:solidFill>
                  <a:srgbClr val="AD1F1F"/>
                </a:solidFill>
                <a:latin typeface="Times" pitchFamily="18" charset="0"/>
                <a:cs typeface="Times" pitchFamily="18" charset="0"/>
              </a:rPr>
              <a:t>http://www.youtube.com/watch?v=3KcSEnVnQ98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ゴシック"/>
        <a:font script="Hang" typeface="맑은 고딕  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501</Words>
  <Application>Microsoft Office PowerPoint</Application>
  <PresentationFormat>Vlastní</PresentationFormat>
  <Paragraphs>85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Office Theme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lotapps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lotapps</dc:creator>
  <cp:lastModifiedBy>Učitel</cp:lastModifiedBy>
  <cp:revision>4</cp:revision>
  <dcterms:created xsi:type="dcterms:W3CDTF">2011-01-21T15:00:27Z</dcterms:created>
  <dcterms:modified xsi:type="dcterms:W3CDTF">2014-02-16T17:51:26Z</dcterms:modified>
</cp:coreProperties>
</file>