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</p:sldIdLst>
  <p:sldSz cx="8964613" cy="672306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76" y="5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.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-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.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.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.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.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.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964000" cy="6723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979400" y="4399000"/>
            <a:ext cx="5204100" cy="498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976"/>
              </a:lnSpc>
              <a:tabLst/>
            </a:pPr>
            <a:r>
              <a:rPr lang="en-US" altLang="zh-CN" sz="4176" b="1" dirty="0" smtClean="0">
                <a:solidFill>
                  <a:srgbClr val="C1EEFF"/>
                </a:solidFill>
                <a:latin typeface="Times" pitchFamily="18" charset="0"/>
                <a:cs typeface="Times" pitchFamily="18" charset="0"/>
              </a:rPr>
              <a:t>INDEFINITE PRONOUNS</a:t>
            </a:r>
          </a:p>
        </p:txBody>
      </p:sp>
      <p:sp>
        <p:nvSpPr>
          <p:cNvPr id="3" name="TextBox 1"/>
          <p:cNvSpPr txBox="1"/>
          <p:nvPr/>
        </p:nvSpPr>
        <p:spPr>
          <a:xfrm>
            <a:off x="979400" y="4996600"/>
            <a:ext cx="4382400" cy="498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976"/>
              </a:lnSpc>
              <a:tabLst/>
            </a:pPr>
            <a:r>
              <a:rPr lang="en-US" altLang="zh-CN" sz="4176" b="1" dirty="0" smtClean="0">
                <a:solidFill>
                  <a:srgbClr val="C1EEFF"/>
                </a:solidFill>
                <a:latin typeface="Times" pitchFamily="18" charset="0"/>
                <a:cs typeface="Times" pitchFamily="18" charset="0"/>
              </a:rPr>
              <a:t>NEURČITÁ ZÁJMENA</a:t>
            </a:r>
          </a:p>
        </p:txBody>
      </p:sp>
      <p:sp>
        <p:nvSpPr>
          <p:cNvPr id="4" name="TextBox 1"/>
          <p:cNvSpPr txBox="1"/>
          <p:nvPr/>
        </p:nvSpPr>
        <p:spPr>
          <a:xfrm>
            <a:off x="979400" y="5594200"/>
            <a:ext cx="2191200" cy="498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976"/>
              </a:lnSpc>
              <a:tabLst/>
            </a:pPr>
            <a:r>
              <a:rPr lang="en-US" altLang="zh-CN" sz="4176" b="1" dirty="0" smtClean="0">
                <a:solidFill>
                  <a:srgbClr val="C1EEFF"/>
                </a:solidFill>
                <a:latin typeface="Times" pitchFamily="18" charset="0"/>
                <a:cs typeface="Times" pitchFamily="18" charset="0"/>
              </a:rPr>
              <a:t>SOMEXANY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2168" y="2490756"/>
            <a:ext cx="725937" cy="71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964000" cy="6723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89700" y="439900"/>
            <a:ext cx="7553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Číslo projektu</a:t>
            </a:r>
          </a:p>
        </p:txBody>
      </p:sp>
      <p:sp>
        <p:nvSpPr>
          <p:cNvPr id="3" name="TextBox 1"/>
          <p:cNvSpPr txBox="1"/>
          <p:nvPr/>
        </p:nvSpPr>
        <p:spPr>
          <a:xfrm>
            <a:off x="3892700" y="439900"/>
            <a:ext cx="13197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CZ.1.07/1.5.00/34.0565</a:t>
            </a:r>
          </a:p>
        </p:txBody>
      </p:sp>
      <p:sp>
        <p:nvSpPr>
          <p:cNvPr id="4" name="TextBox 1"/>
          <p:cNvSpPr txBox="1"/>
          <p:nvPr/>
        </p:nvSpPr>
        <p:spPr>
          <a:xfrm>
            <a:off x="489700" y="639100"/>
            <a:ext cx="8217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Číslo materiálu</a:t>
            </a:r>
          </a:p>
        </p:txBody>
      </p:sp>
      <p:sp>
        <p:nvSpPr>
          <p:cNvPr id="5" name="TextBox 1"/>
          <p:cNvSpPr txBox="1"/>
          <p:nvPr/>
        </p:nvSpPr>
        <p:spPr>
          <a:xfrm>
            <a:off x="3892700" y="639100"/>
            <a:ext cx="24153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VY_32_INOVACE_115_NEURČITÁ ZÁJMENA</a:t>
            </a:r>
          </a:p>
        </p:txBody>
      </p:sp>
      <p:sp>
        <p:nvSpPr>
          <p:cNvPr id="6" name="TextBox 1"/>
          <p:cNvSpPr txBox="1"/>
          <p:nvPr/>
        </p:nvSpPr>
        <p:spPr>
          <a:xfrm>
            <a:off x="489700" y="987700"/>
            <a:ext cx="6474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Název školy</a:t>
            </a:r>
          </a:p>
        </p:txBody>
      </p:sp>
      <p:sp>
        <p:nvSpPr>
          <p:cNvPr id="7" name="TextBox 1"/>
          <p:cNvSpPr txBox="1"/>
          <p:nvPr/>
        </p:nvSpPr>
        <p:spPr>
          <a:xfrm>
            <a:off x="3892700" y="979400"/>
            <a:ext cx="44903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Masarykova střední škola zemědělská a Vyšší odborná škola, Opava, příspěvková</a:t>
            </a:r>
          </a:p>
        </p:txBody>
      </p:sp>
      <p:sp>
        <p:nvSpPr>
          <p:cNvPr id="8" name="TextBox 1"/>
          <p:cNvSpPr txBox="1"/>
          <p:nvPr/>
        </p:nvSpPr>
        <p:spPr>
          <a:xfrm>
            <a:off x="3892700" y="1128800"/>
            <a:ext cx="5976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organizace</a:t>
            </a:r>
          </a:p>
        </p:txBody>
      </p:sp>
      <p:sp>
        <p:nvSpPr>
          <p:cNvPr id="9" name="TextBox 1"/>
          <p:cNvSpPr txBox="1"/>
          <p:nvPr/>
        </p:nvSpPr>
        <p:spPr>
          <a:xfrm>
            <a:off x="489700" y="1328000"/>
            <a:ext cx="3154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Autor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3892700" y="1328000"/>
            <a:ext cx="13197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Mgr. Kateřina Slaninová</a:t>
            </a:r>
          </a:p>
        </p:txBody>
      </p:sp>
      <p:sp>
        <p:nvSpPr>
          <p:cNvPr id="11" name="TextBox 1"/>
          <p:cNvSpPr txBox="1"/>
          <p:nvPr/>
        </p:nvSpPr>
        <p:spPr>
          <a:xfrm>
            <a:off x="489700" y="1527200"/>
            <a:ext cx="8798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Průřezové téma</a:t>
            </a:r>
          </a:p>
        </p:txBody>
      </p:sp>
      <p:sp>
        <p:nvSpPr>
          <p:cNvPr id="12" name="TextBox 1"/>
          <p:cNvSpPr txBox="1"/>
          <p:nvPr/>
        </p:nvSpPr>
        <p:spPr>
          <a:xfrm>
            <a:off x="3892700" y="1527200"/>
            <a:ext cx="5810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Gramatika</a:t>
            </a:r>
          </a:p>
        </p:txBody>
      </p:sp>
      <p:sp>
        <p:nvSpPr>
          <p:cNvPr id="13" name="TextBox 1"/>
          <p:cNvSpPr txBox="1"/>
          <p:nvPr/>
        </p:nvSpPr>
        <p:spPr>
          <a:xfrm>
            <a:off x="489700" y="1734700"/>
            <a:ext cx="8798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Tématický celek</a:t>
            </a:r>
          </a:p>
        </p:txBody>
      </p:sp>
      <p:sp>
        <p:nvSpPr>
          <p:cNvPr id="14" name="TextBox 1"/>
          <p:cNvSpPr txBox="1"/>
          <p:nvPr/>
        </p:nvSpPr>
        <p:spPr>
          <a:xfrm>
            <a:off x="3892700" y="1734700"/>
            <a:ext cx="7636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Anglický jazyk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489700" y="1933900"/>
            <a:ext cx="3652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Ročník</a:t>
            </a:r>
          </a:p>
        </p:txBody>
      </p:sp>
      <p:sp>
        <p:nvSpPr>
          <p:cNvPr id="16" name="TextBox 1"/>
          <p:cNvSpPr txBox="1"/>
          <p:nvPr/>
        </p:nvSpPr>
        <p:spPr>
          <a:xfrm>
            <a:off x="3892700" y="1933900"/>
            <a:ext cx="996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1.</a:t>
            </a:r>
          </a:p>
        </p:txBody>
      </p:sp>
      <p:sp>
        <p:nvSpPr>
          <p:cNvPr id="17" name="TextBox 1"/>
          <p:cNvSpPr txBox="1"/>
          <p:nvPr/>
        </p:nvSpPr>
        <p:spPr>
          <a:xfrm>
            <a:off x="489700" y="2141400"/>
            <a:ext cx="7636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Datum tvorby</a:t>
            </a:r>
          </a:p>
        </p:txBody>
      </p:sp>
      <p:sp>
        <p:nvSpPr>
          <p:cNvPr id="18" name="TextBox 1"/>
          <p:cNvSpPr txBox="1"/>
          <p:nvPr/>
        </p:nvSpPr>
        <p:spPr>
          <a:xfrm>
            <a:off x="3892700" y="2141400"/>
            <a:ext cx="6806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27. 01. 2013</a:t>
            </a:r>
          </a:p>
        </p:txBody>
      </p:sp>
      <p:sp>
        <p:nvSpPr>
          <p:cNvPr id="19" name="TextBox 1"/>
          <p:cNvSpPr txBox="1"/>
          <p:nvPr/>
        </p:nvSpPr>
        <p:spPr>
          <a:xfrm>
            <a:off x="489700" y="2348900"/>
            <a:ext cx="12616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Datum a místo ověření</a:t>
            </a:r>
          </a:p>
        </p:txBody>
      </p:sp>
      <p:sp>
        <p:nvSpPr>
          <p:cNvPr id="20" name="TextBox 1"/>
          <p:cNvSpPr txBox="1"/>
          <p:nvPr/>
        </p:nvSpPr>
        <p:spPr>
          <a:xfrm>
            <a:off x="489700" y="2573000"/>
            <a:ext cx="13861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Druh učebního materiálu</a:t>
            </a:r>
          </a:p>
        </p:txBody>
      </p:sp>
      <p:sp>
        <p:nvSpPr>
          <p:cNvPr id="21" name="TextBox 1"/>
          <p:cNvSpPr txBox="1"/>
          <p:nvPr/>
        </p:nvSpPr>
        <p:spPr>
          <a:xfrm>
            <a:off x="3892700" y="2573000"/>
            <a:ext cx="7138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PREZENTACE</a:t>
            </a:r>
          </a:p>
        </p:txBody>
      </p:sp>
      <p:sp>
        <p:nvSpPr>
          <p:cNvPr id="22" name="TextBox 1"/>
          <p:cNvSpPr txBox="1"/>
          <p:nvPr/>
        </p:nvSpPr>
        <p:spPr>
          <a:xfrm>
            <a:off x="3892700" y="2788800"/>
            <a:ext cx="42579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Prezentace ukazuje použití neurčitých zájmen aktualizovanou a jednoduchou</a:t>
            </a:r>
          </a:p>
        </p:txBody>
      </p:sp>
      <p:sp>
        <p:nvSpPr>
          <p:cNvPr id="23" name="TextBox 1"/>
          <p:cNvSpPr txBox="1"/>
          <p:nvPr/>
        </p:nvSpPr>
        <p:spPr>
          <a:xfrm>
            <a:off x="3892700" y="2946500"/>
            <a:ext cx="45733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formou. Na příkladech se velmi dobře ilustrují možnosti použití v anglickém jazyce.</a:t>
            </a:r>
          </a:p>
        </p:txBody>
      </p:sp>
      <p:sp>
        <p:nvSpPr>
          <p:cNvPr id="24" name="TextBox 1"/>
          <p:cNvSpPr txBox="1"/>
          <p:nvPr/>
        </p:nvSpPr>
        <p:spPr>
          <a:xfrm>
            <a:off x="3892700" y="3112500"/>
            <a:ext cx="42994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Součástí prezentace jsou interaktivní online cvičení a testy na toto téma. Další</a:t>
            </a:r>
          </a:p>
        </p:txBody>
      </p:sp>
      <p:sp>
        <p:nvSpPr>
          <p:cNvPr id="25" name="TextBox 1"/>
          <p:cNvSpPr txBox="1"/>
          <p:nvPr/>
        </p:nvSpPr>
        <p:spPr>
          <a:xfrm>
            <a:off x="489700" y="3195500"/>
            <a:ext cx="4565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Anotace</a:t>
            </a:r>
          </a:p>
        </p:txBody>
      </p:sp>
      <p:sp>
        <p:nvSpPr>
          <p:cNvPr id="26" name="TextBox 1"/>
          <p:cNvSpPr txBox="1"/>
          <p:nvPr/>
        </p:nvSpPr>
        <p:spPr>
          <a:xfrm>
            <a:off x="3892700" y="3278500"/>
            <a:ext cx="45235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součástí jsou interaktivní online pracovní listy, které se mohou vytisknout a použít</a:t>
            </a:r>
          </a:p>
        </p:txBody>
      </p:sp>
      <p:sp>
        <p:nvSpPr>
          <p:cNvPr id="27" name="TextBox 1"/>
          <p:cNvSpPr txBox="1"/>
          <p:nvPr/>
        </p:nvSpPr>
        <p:spPr>
          <a:xfrm>
            <a:off x="3892700" y="3444500"/>
            <a:ext cx="43907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v hodinách. Cvičení jsou rozdělena do jednoduchých a složitějších pro snadnější</a:t>
            </a:r>
          </a:p>
        </p:txBody>
      </p:sp>
      <p:sp>
        <p:nvSpPr>
          <p:cNvPr id="28" name="TextBox 1"/>
          <p:cNvSpPr txBox="1"/>
          <p:nvPr/>
        </p:nvSpPr>
        <p:spPr>
          <a:xfrm>
            <a:off x="3892700" y="3610500"/>
            <a:ext cx="11703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orientaci vyučujícího.</a:t>
            </a:r>
          </a:p>
        </p:txBody>
      </p:sp>
      <p:sp>
        <p:nvSpPr>
          <p:cNvPr id="29" name="TextBox 1"/>
          <p:cNvSpPr txBox="1"/>
          <p:nvPr/>
        </p:nvSpPr>
        <p:spPr>
          <a:xfrm>
            <a:off x="489700" y="3809700"/>
            <a:ext cx="6972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Klíčová slova</a:t>
            </a:r>
          </a:p>
        </p:txBody>
      </p:sp>
      <p:sp>
        <p:nvSpPr>
          <p:cNvPr id="30" name="TextBox 1"/>
          <p:cNvSpPr txBox="1"/>
          <p:nvPr/>
        </p:nvSpPr>
        <p:spPr>
          <a:xfrm>
            <a:off x="3892700" y="3809700"/>
            <a:ext cx="27556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Neurčitá zájmena, indefinite pronouns, some, any</a:t>
            </a:r>
          </a:p>
        </p:txBody>
      </p:sp>
      <p:sp>
        <p:nvSpPr>
          <p:cNvPr id="31" name="TextBox 1"/>
          <p:cNvSpPr txBox="1"/>
          <p:nvPr/>
        </p:nvSpPr>
        <p:spPr>
          <a:xfrm>
            <a:off x="3892700" y="4017200"/>
            <a:ext cx="44737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Určeno pro vyučovací hodinu jako úvod do neurčitých zájmen a jako pokračování</a:t>
            </a:r>
          </a:p>
        </p:txBody>
      </p:sp>
      <p:sp>
        <p:nvSpPr>
          <p:cNvPr id="1024" name="TextBox 1"/>
          <p:cNvSpPr txBox="1"/>
          <p:nvPr/>
        </p:nvSpPr>
        <p:spPr>
          <a:xfrm>
            <a:off x="3892700" y="4174900"/>
            <a:ext cx="44654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v tématu počitatelnost a nepočitatelnost. Jedná se o výklad, součástí jsou odkazy</a:t>
            </a:r>
          </a:p>
        </p:txBody>
      </p:sp>
      <p:sp>
        <p:nvSpPr>
          <p:cNvPr id="1025" name="TextBox 1"/>
          <p:cNvSpPr txBox="1"/>
          <p:nvPr/>
        </p:nvSpPr>
        <p:spPr>
          <a:xfrm>
            <a:off x="3892700" y="4340900"/>
            <a:ext cx="44903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na online cvičení a testy. Je na zvážení, zda je použít v online verzi, či vytisknout a</a:t>
            </a:r>
          </a:p>
        </p:txBody>
      </p:sp>
      <p:sp>
        <p:nvSpPr>
          <p:cNvPr id="1026" name="TextBox 1"/>
          <p:cNvSpPr txBox="1"/>
          <p:nvPr/>
        </p:nvSpPr>
        <p:spPr>
          <a:xfrm>
            <a:off x="489700" y="4423900"/>
            <a:ext cx="9545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Metodický pokyn</a:t>
            </a:r>
          </a:p>
        </p:txBody>
      </p:sp>
      <p:sp>
        <p:nvSpPr>
          <p:cNvPr id="1028" name="TextBox 1"/>
          <p:cNvSpPr txBox="1"/>
          <p:nvPr/>
        </p:nvSpPr>
        <p:spPr>
          <a:xfrm>
            <a:off x="3892700" y="4506900"/>
            <a:ext cx="37931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použít jen písemně. Přiložen je i test ve formě pracovního listu, který</a:t>
            </a:r>
          </a:p>
        </p:txBody>
      </p:sp>
      <p:sp>
        <p:nvSpPr>
          <p:cNvPr id="1029" name="TextBox 1"/>
          <p:cNvSpPr txBox="1"/>
          <p:nvPr/>
        </p:nvSpPr>
        <p:spPr>
          <a:xfrm>
            <a:off x="3892700" y="4672900"/>
            <a:ext cx="43077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doporučujeme vytisknout a nechat žáky vypracovat samostatně. Podle stupně</a:t>
            </a:r>
          </a:p>
        </p:txBody>
      </p:sp>
      <p:sp>
        <p:nvSpPr>
          <p:cNvPr id="1030" name="TextBox 1"/>
          <p:cNvSpPr txBox="1"/>
          <p:nvPr/>
        </p:nvSpPr>
        <p:spPr>
          <a:xfrm>
            <a:off x="3892700" y="4838900"/>
            <a:ext cx="46231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pochopení doporučujeme procvičit téma na podkladě dalších přiložených cvičeních.</a:t>
            </a:r>
          </a:p>
        </p:txBody>
      </p:sp>
      <p:sp>
        <p:nvSpPr>
          <p:cNvPr id="1031" name="TextBox 1"/>
          <p:cNvSpPr txBox="1"/>
          <p:nvPr/>
        </p:nvSpPr>
        <p:spPr>
          <a:xfrm>
            <a:off x="489700" y="5635700"/>
            <a:ext cx="3909300" cy="13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8"/>
              </a:lnSpc>
              <a:tabLst/>
            </a:pPr>
            <a:r>
              <a:rPr lang="en-US" altLang="zh-CN" sz="1008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Pokud není uvedeno jinak, použitý materiál je z vlastních zdrojů autora</a:t>
            </a:r>
          </a:p>
        </p:txBody>
      </p:sp>
      <p:pic>
        <p:nvPicPr>
          <p:cNvPr id="103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01776"/>
            <a:ext cx="489700" cy="484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TextovéPole 31"/>
          <p:cNvSpPr txBox="1"/>
          <p:nvPr/>
        </p:nvSpPr>
        <p:spPr>
          <a:xfrm>
            <a:off x="3796997" y="2301725"/>
            <a:ext cx="1361706" cy="247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8" dirty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25. 04. 2013, 2.N</a:t>
            </a:r>
            <a:endParaRPr lang="cs-CZ" sz="1008" dirty="0">
              <a:solidFill>
                <a:srgbClr val="FFFFFF"/>
              </a:solidFill>
              <a:latin typeface="Times" pitchFamily="18" charset="0"/>
              <a:cs typeface="Times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964000" cy="6723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979400" y="639100"/>
            <a:ext cx="1319700" cy="498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976"/>
              </a:lnSpc>
              <a:tabLst/>
            </a:pPr>
            <a:r>
              <a:rPr lang="en-US" altLang="zh-CN" sz="4176" dirty="0" smtClean="0">
                <a:solidFill>
                  <a:srgbClr val="C1EEFF"/>
                </a:solidFill>
                <a:latin typeface="Times" pitchFamily="18" charset="0"/>
                <a:cs typeface="Times" pitchFamily="18" charset="0"/>
              </a:rPr>
              <a:t>Rules</a:t>
            </a:r>
          </a:p>
        </p:txBody>
      </p:sp>
      <p:sp>
        <p:nvSpPr>
          <p:cNvPr id="3" name="TextBox 1"/>
          <p:cNvSpPr txBox="1"/>
          <p:nvPr/>
        </p:nvSpPr>
        <p:spPr>
          <a:xfrm>
            <a:off x="1054100" y="1776200"/>
            <a:ext cx="5834900" cy="415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96"/>
              </a:lnSpc>
              <a:tabLst/>
            </a:pPr>
            <a:r>
              <a:rPr lang="en-US" altLang="zh-CN" sz="3096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 Before a plural or uncountable noun</a:t>
            </a:r>
          </a:p>
        </p:txBody>
      </p:sp>
      <p:sp>
        <p:nvSpPr>
          <p:cNvPr id="4" name="TextBox 1"/>
          <p:cNvSpPr txBox="1"/>
          <p:nvPr/>
        </p:nvSpPr>
        <p:spPr>
          <a:xfrm>
            <a:off x="1054100" y="2307400"/>
            <a:ext cx="6889000" cy="373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96"/>
              </a:lnSpc>
              <a:tabLst/>
            </a:pPr>
            <a:r>
              <a:rPr lang="en-US" altLang="zh-CN" sz="3096" i="1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There was a bowl on the breakfast table, some</a:t>
            </a:r>
          </a:p>
        </p:txBody>
      </p:sp>
      <p:sp>
        <p:nvSpPr>
          <p:cNvPr id="5" name="TextBox 1"/>
          <p:cNvSpPr txBox="1"/>
          <p:nvPr/>
        </p:nvSpPr>
        <p:spPr>
          <a:xfrm>
            <a:off x="1386100" y="2714100"/>
            <a:ext cx="5519500" cy="373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96"/>
              </a:lnSpc>
              <a:tabLst/>
            </a:pPr>
            <a:r>
              <a:rPr lang="en-US" altLang="zh-CN" sz="3096" i="1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cornflakes but there wasn´t any milk.</a:t>
            </a:r>
          </a:p>
        </p:txBody>
      </p:sp>
      <p:sp>
        <p:nvSpPr>
          <p:cNvPr id="6" name="TextBox 1"/>
          <p:cNvSpPr txBox="1"/>
          <p:nvPr/>
        </p:nvSpPr>
        <p:spPr>
          <a:xfrm>
            <a:off x="1054100" y="3710100"/>
            <a:ext cx="4390700" cy="356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96"/>
              </a:lnSpc>
              <a:tabLst/>
            </a:pPr>
            <a:r>
              <a:rPr lang="en-US" altLang="zh-CN" sz="3096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- Some – positive sentences</a:t>
            </a:r>
          </a:p>
        </p:txBody>
      </p:sp>
      <p:sp>
        <p:nvSpPr>
          <p:cNvPr id="7" name="TextBox 1"/>
          <p:cNvSpPr txBox="1"/>
          <p:nvPr/>
        </p:nvSpPr>
        <p:spPr>
          <a:xfrm>
            <a:off x="2166300" y="4183200"/>
            <a:ext cx="5029800" cy="373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96"/>
              </a:lnSpc>
              <a:tabLst/>
            </a:pPr>
            <a:r>
              <a:rPr lang="en-US" altLang="zh-CN" sz="3096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- in offers and requests (to sound</a:t>
            </a:r>
          </a:p>
        </p:txBody>
      </p:sp>
      <p:sp>
        <p:nvSpPr>
          <p:cNvPr id="8" name="TextBox 1"/>
          <p:cNvSpPr txBox="1"/>
          <p:nvPr/>
        </p:nvSpPr>
        <p:spPr>
          <a:xfrm>
            <a:off x="1386100" y="4589900"/>
            <a:ext cx="1311400" cy="373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96"/>
              </a:lnSpc>
              <a:tabLst/>
            </a:pPr>
            <a:r>
              <a:rPr lang="en-US" altLang="zh-CN" sz="3096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positive)</a:t>
            </a:r>
          </a:p>
        </p:txBody>
      </p:sp>
      <p:sp>
        <p:nvSpPr>
          <p:cNvPr id="9" name="TextBox 1"/>
          <p:cNvSpPr txBox="1"/>
          <p:nvPr/>
        </p:nvSpPr>
        <p:spPr>
          <a:xfrm>
            <a:off x="1054100" y="5087900"/>
            <a:ext cx="4274500" cy="356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96"/>
              </a:lnSpc>
              <a:tabLst/>
            </a:pPr>
            <a:r>
              <a:rPr lang="en-US" altLang="zh-CN" sz="3096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- Any – negative, questions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1942200" y="5569300"/>
            <a:ext cx="3552400" cy="373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96"/>
              </a:lnSpc>
              <a:tabLst/>
            </a:pPr>
            <a:r>
              <a:rPr lang="en-US" altLang="zh-CN" sz="3096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- in a sentence with „if“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964000" cy="6723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979400" y="639100"/>
            <a:ext cx="2099900" cy="498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976"/>
              </a:lnSpc>
              <a:tabLst/>
            </a:pPr>
            <a:r>
              <a:rPr lang="en-US" altLang="zh-CN" sz="4176" dirty="0" smtClean="0">
                <a:solidFill>
                  <a:srgbClr val="C1EEFF"/>
                </a:solidFill>
                <a:latin typeface="Times" pitchFamily="18" charset="0"/>
                <a:cs typeface="Times" pitchFamily="18" charset="0"/>
              </a:rPr>
              <a:t>Examples</a:t>
            </a:r>
          </a:p>
        </p:txBody>
      </p:sp>
      <p:sp>
        <p:nvSpPr>
          <p:cNvPr id="3" name="TextBox 1"/>
          <p:cNvSpPr txBox="1"/>
          <p:nvPr/>
        </p:nvSpPr>
        <p:spPr>
          <a:xfrm>
            <a:off x="1054100" y="1859200"/>
            <a:ext cx="5577600" cy="373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96"/>
              </a:lnSpc>
              <a:tabLst/>
            </a:pPr>
            <a:r>
              <a:rPr lang="en-US" altLang="zh-CN" sz="3096" i="1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I met some interesting girls last night.</a:t>
            </a:r>
          </a:p>
        </p:txBody>
      </p:sp>
      <p:sp>
        <p:nvSpPr>
          <p:cNvPr id="4" name="TextBox 1"/>
          <p:cNvSpPr txBox="1"/>
          <p:nvPr/>
        </p:nvSpPr>
        <p:spPr>
          <a:xfrm>
            <a:off x="1054100" y="2398700"/>
            <a:ext cx="6698100" cy="373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96"/>
              </a:lnSpc>
              <a:tabLst/>
            </a:pPr>
            <a:r>
              <a:rPr lang="en-US" altLang="zh-CN" sz="3096" i="1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We won´t have any fun without your brother.</a:t>
            </a:r>
          </a:p>
        </p:txBody>
      </p:sp>
      <p:sp>
        <p:nvSpPr>
          <p:cNvPr id="5" name="TextBox 1"/>
          <p:cNvSpPr txBox="1"/>
          <p:nvPr/>
        </p:nvSpPr>
        <p:spPr>
          <a:xfrm>
            <a:off x="1054100" y="2929900"/>
            <a:ext cx="3743300" cy="373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96"/>
              </a:lnSpc>
              <a:tabLst/>
            </a:pPr>
            <a:r>
              <a:rPr lang="en-US" altLang="zh-CN" sz="3096" i="1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Have you got any butter?</a:t>
            </a:r>
          </a:p>
        </p:txBody>
      </p:sp>
      <p:sp>
        <p:nvSpPr>
          <p:cNvPr id="6" name="TextBox 1"/>
          <p:cNvSpPr txBox="1"/>
          <p:nvPr/>
        </p:nvSpPr>
        <p:spPr>
          <a:xfrm>
            <a:off x="1054100" y="3469400"/>
            <a:ext cx="5652300" cy="373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96"/>
              </a:lnSpc>
              <a:tabLst/>
            </a:pPr>
            <a:r>
              <a:rPr lang="en-US" altLang="zh-CN" sz="3096" i="1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If you have any problems, contact me.</a:t>
            </a:r>
          </a:p>
        </p:txBody>
      </p:sp>
      <p:sp>
        <p:nvSpPr>
          <p:cNvPr id="7" name="TextBox 1"/>
          <p:cNvSpPr txBox="1"/>
          <p:nvPr/>
        </p:nvSpPr>
        <p:spPr>
          <a:xfrm>
            <a:off x="1054100" y="4008900"/>
            <a:ext cx="5710400" cy="373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96"/>
              </a:lnSpc>
              <a:tabLst/>
            </a:pPr>
            <a:r>
              <a:rPr lang="en-US" altLang="zh-CN" sz="3096" i="1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I can answer any (jakékoliv) questions.</a:t>
            </a:r>
          </a:p>
        </p:txBody>
      </p:sp>
      <p:sp>
        <p:nvSpPr>
          <p:cNvPr id="8" name="TextBox 1"/>
          <p:cNvSpPr txBox="1"/>
          <p:nvPr/>
        </p:nvSpPr>
        <p:spPr>
          <a:xfrm>
            <a:off x="1054100" y="4540100"/>
            <a:ext cx="4174900" cy="373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96"/>
              </a:lnSpc>
              <a:tabLst/>
            </a:pPr>
            <a:r>
              <a:rPr lang="en-US" altLang="zh-CN" sz="3096" i="1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Would you like some coffee?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964000" cy="6723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979400" y="639100"/>
            <a:ext cx="6025800" cy="498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976"/>
              </a:lnSpc>
              <a:tabLst/>
            </a:pPr>
            <a:r>
              <a:rPr lang="en-US" altLang="zh-CN" sz="4176" dirty="0" smtClean="0">
                <a:solidFill>
                  <a:srgbClr val="C1EEFF"/>
                </a:solidFill>
                <a:latin typeface="Times" pitchFamily="18" charset="0"/>
                <a:cs typeface="Times" pitchFamily="18" charset="0"/>
              </a:rPr>
              <a:t>Someone x anything etc.</a:t>
            </a:r>
          </a:p>
        </p:txBody>
      </p:sp>
      <p:sp>
        <p:nvSpPr>
          <p:cNvPr id="3" name="TextBox 1"/>
          <p:cNvSpPr txBox="1"/>
          <p:nvPr/>
        </p:nvSpPr>
        <p:spPr>
          <a:xfrm>
            <a:off x="1054100" y="1776200"/>
            <a:ext cx="5602500" cy="415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96"/>
              </a:lnSpc>
              <a:tabLst/>
            </a:pPr>
            <a:r>
              <a:rPr lang="en-US" altLang="zh-CN" sz="3096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 The same rules as with some x any</a:t>
            </a:r>
          </a:p>
        </p:txBody>
      </p:sp>
      <p:sp>
        <p:nvSpPr>
          <p:cNvPr id="4" name="TextBox 1"/>
          <p:cNvSpPr txBox="1"/>
          <p:nvPr/>
        </p:nvSpPr>
        <p:spPr>
          <a:xfrm>
            <a:off x="1054100" y="2324000"/>
            <a:ext cx="3552400" cy="356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96"/>
              </a:lnSpc>
              <a:tabLst/>
            </a:pPr>
            <a:r>
              <a:rPr lang="en-US" altLang="zh-CN" sz="3096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- someone, somebody</a:t>
            </a:r>
          </a:p>
        </p:txBody>
      </p:sp>
      <p:sp>
        <p:nvSpPr>
          <p:cNvPr id="5" name="TextBox 1"/>
          <p:cNvSpPr txBox="1"/>
          <p:nvPr/>
        </p:nvSpPr>
        <p:spPr>
          <a:xfrm>
            <a:off x="1054100" y="2813700"/>
            <a:ext cx="3876100" cy="356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96"/>
              </a:lnSpc>
              <a:tabLst/>
            </a:pPr>
            <a:r>
              <a:rPr lang="en-US" altLang="zh-CN" sz="3096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- Somewhere, somehow</a:t>
            </a:r>
          </a:p>
        </p:txBody>
      </p:sp>
      <p:sp>
        <p:nvSpPr>
          <p:cNvPr id="6" name="TextBox 1"/>
          <p:cNvSpPr txBox="1"/>
          <p:nvPr/>
        </p:nvSpPr>
        <p:spPr>
          <a:xfrm>
            <a:off x="1054100" y="3303400"/>
            <a:ext cx="3295100" cy="356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96"/>
              </a:lnSpc>
              <a:tabLst/>
            </a:pPr>
            <a:r>
              <a:rPr lang="en-US" altLang="zh-CN" sz="3096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- Anywhere, anyhow</a:t>
            </a:r>
          </a:p>
        </p:txBody>
      </p:sp>
      <p:sp>
        <p:nvSpPr>
          <p:cNvPr id="7" name="TextBox 1"/>
          <p:cNvSpPr txBox="1"/>
          <p:nvPr/>
        </p:nvSpPr>
        <p:spPr>
          <a:xfrm>
            <a:off x="1054100" y="4274500"/>
            <a:ext cx="4772500" cy="373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96"/>
              </a:lnSpc>
              <a:tabLst/>
            </a:pPr>
            <a:r>
              <a:rPr lang="en-US" altLang="zh-CN" sz="3096" i="1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Ex: Someone told me the secret.</a:t>
            </a:r>
          </a:p>
        </p:txBody>
      </p:sp>
      <p:sp>
        <p:nvSpPr>
          <p:cNvPr id="8" name="TextBox 1"/>
          <p:cNvSpPr txBox="1"/>
          <p:nvPr/>
        </p:nvSpPr>
        <p:spPr>
          <a:xfrm>
            <a:off x="1054100" y="4764200"/>
            <a:ext cx="4814000" cy="373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96"/>
              </a:lnSpc>
              <a:tabLst/>
            </a:pPr>
            <a:r>
              <a:rPr lang="en-US" altLang="zh-CN" sz="3096" i="1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Did anyone see what happened?</a:t>
            </a:r>
          </a:p>
        </p:txBody>
      </p:sp>
      <p:sp>
        <p:nvSpPr>
          <p:cNvPr id="9" name="TextBox 1"/>
          <p:cNvSpPr txBox="1"/>
          <p:nvPr/>
        </p:nvSpPr>
        <p:spPr>
          <a:xfrm>
            <a:off x="1054100" y="5253900"/>
            <a:ext cx="4291100" cy="373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96"/>
              </a:lnSpc>
              <a:tabLst/>
            </a:pPr>
            <a:r>
              <a:rPr lang="en-US" altLang="zh-CN" sz="3096" i="1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She was somewhere outside.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1054100" y="5743600"/>
            <a:ext cx="3643700" cy="373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96"/>
              </a:lnSpc>
              <a:tabLst/>
            </a:pPr>
            <a:r>
              <a:rPr lang="en-US" altLang="zh-CN" sz="3096" i="1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She didn´t go anywhere.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964000" cy="6723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979400" y="639100"/>
            <a:ext cx="5245600" cy="498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976"/>
              </a:lnSpc>
              <a:tabLst/>
            </a:pPr>
            <a:r>
              <a:rPr lang="en-US" altLang="zh-CN" sz="4176" dirty="0" smtClean="0">
                <a:solidFill>
                  <a:srgbClr val="C1EEFF"/>
                </a:solidFill>
                <a:latin typeface="Times" pitchFamily="18" charset="0"/>
                <a:cs typeface="Times" pitchFamily="18" charset="0"/>
              </a:rPr>
              <a:t>Another use of „any“</a:t>
            </a:r>
          </a:p>
        </p:txBody>
      </p:sp>
      <p:sp>
        <p:nvSpPr>
          <p:cNvPr id="3" name="TextBox 1"/>
          <p:cNvSpPr txBox="1"/>
          <p:nvPr/>
        </p:nvSpPr>
        <p:spPr>
          <a:xfrm>
            <a:off x="1054100" y="1817700"/>
            <a:ext cx="5610800" cy="415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96"/>
              </a:lnSpc>
              <a:tabLst/>
            </a:pPr>
            <a:r>
              <a:rPr lang="en-US" altLang="zh-CN" sz="3096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 Meaning: It doesn´t matter which“</a:t>
            </a:r>
          </a:p>
        </p:txBody>
      </p:sp>
      <p:sp>
        <p:nvSpPr>
          <p:cNvPr id="4" name="TextBox 1"/>
          <p:cNvSpPr txBox="1"/>
          <p:nvPr/>
        </p:nvSpPr>
        <p:spPr>
          <a:xfrm>
            <a:off x="1054100" y="2929900"/>
            <a:ext cx="3519200" cy="373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96"/>
              </a:lnSpc>
              <a:tabLst/>
            </a:pPr>
            <a:r>
              <a:rPr lang="en-US" altLang="zh-CN" sz="3096" i="1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Call any time you want.</a:t>
            </a:r>
          </a:p>
        </p:txBody>
      </p:sp>
      <p:sp>
        <p:nvSpPr>
          <p:cNvPr id="5" name="TextBox 1"/>
          <p:cNvSpPr txBox="1"/>
          <p:nvPr/>
        </p:nvSpPr>
        <p:spPr>
          <a:xfrm>
            <a:off x="1054100" y="3469400"/>
            <a:ext cx="3726700" cy="373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96"/>
              </a:lnSpc>
              <a:tabLst/>
            </a:pPr>
            <a:r>
              <a:rPr lang="en-US" altLang="zh-CN" sz="3096" i="1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Any girl will tell you that.</a:t>
            </a:r>
          </a:p>
        </p:txBody>
      </p:sp>
      <p:sp>
        <p:nvSpPr>
          <p:cNvPr id="6" name="TextBox 1"/>
          <p:cNvSpPr txBox="1"/>
          <p:nvPr/>
        </p:nvSpPr>
        <p:spPr>
          <a:xfrm>
            <a:off x="1054100" y="4008900"/>
            <a:ext cx="4548400" cy="373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96"/>
              </a:lnSpc>
              <a:tabLst/>
            </a:pPr>
            <a:r>
              <a:rPr lang="en-US" altLang="zh-CN" sz="3096" i="1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Anyone could solve the puzzle.</a:t>
            </a:r>
          </a:p>
        </p:txBody>
      </p:sp>
      <p:sp>
        <p:nvSpPr>
          <p:cNvPr id="7" name="TextBox 1"/>
          <p:cNvSpPr txBox="1"/>
          <p:nvPr/>
        </p:nvSpPr>
        <p:spPr>
          <a:xfrm>
            <a:off x="1054100" y="4540100"/>
            <a:ext cx="5859800" cy="373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96"/>
              </a:lnSpc>
              <a:tabLst/>
            </a:pPr>
            <a:r>
              <a:rPr lang="en-US" altLang="zh-CN" sz="3096" i="1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We can sit anywhere, it doesn´t matter.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964000" cy="6723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979400" y="639100"/>
            <a:ext cx="4199800" cy="498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976"/>
              </a:lnSpc>
              <a:tabLst/>
            </a:pPr>
            <a:r>
              <a:rPr lang="en-US" altLang="zh-CN" sz="4176" dirty="0" smtClean="0">
                <a:solidFill>
                  <a:srgbClr val="C1EEFF"/>
                </a:solidFill>
                <a:latin typeface="Times" pitchFamily="18" charset="0"/>
                <a:cs typeface="Times" pitchFamily="18" charset="0"/>
              </a:rPr>
              <a:t>Online exercises</a:t>
            </a:r>
          </a:p>
        </p:txBody>
      </p:sp>
      <p:sp>
        <p:nvSpPr>
          <p:cNvPr id="3" name="TextBox 1"/>
          <p:cNvSpPr txBox="1"/>
          <p:nvPr/>
        </p:nvSpPr>
        <p:spPr>
          <a:xfrm>
            <a:off x="1054100" y="1743000"/>
            <a:ext cx="2473400" cy="381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680"/>
              </a:lnSpc>
              <a:tabLst/>
            </a:pPr>
            <a:r>
              <a:rPr lang="en-US" altLang="zh-CN" sz="2880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 Easy exercises:</a:t>
            </a:r>
          </a:p>
        </p:txBody>
      </p:sp>
      <p:sp>
        <p:nvSpPr>
          <p:cNvPr id="4" name="TextBox 1"/>
          <p:cNvSpPr txBox="1"/>
          <p:nvPr/>
        </p:nvSpPr>
        <p:spPr>
          <a:xfrm>
            <a:off x="1054100" y="2166300"/>
            <a:ext cx="5079600" cy="381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680"/>
              </a:lnSpc>
              <a:tabLst/>
            </a:pPr>
            <a:r>
              <a:rPr lang="en-US" altLang="zh-CN" sz="2880" dirty="0" smtClean="0">
                <a:solidFill>
                  <a:srgbClr val="EB8803"/>
                </a:solidFill>
                <a:latin typeface="Times" pitchFamily="18" charset="0"/>
                <a:cs typeface="Times" pitchFamily="18" charset="0"/>
              </a:rPr>
              <a:t> http://www.ego4u.com/en/cram-</a:t>
            </a:r>
          </a:p>
        </p:txBody>
      </p:sp>
      <p:sp>
        <p:nvSpPr>
          <p:cNvPr id="5" name="TextBox 1"/>
          <p:cNvSpPr txBox="1"/>
          <p:nvPr/>
        </p:nvSpPr>
        <p:spPr>
          <a:xfrm>
            <a:off x="1386100" y="2539800"/>
            <a:ext cx="4963400" cy="348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680"/>
              </a:lnSpc>
              <a:tabLst/>
            </a:pPr>
            <a:r>
              <a:rPr lang="en-US" altLang="zh-CN" sz="2880" dirty="0" smtClean="0">
                <a:solidFill>
                  <a:srgbClr val="EB8803"/>
                </a:solidFill>
                <a:latin typeface="Times" pitchFamily="18" charset="0"/>
                <a:cs typeface="Times" pitchFamily="18" charset="0"/>
              </a:rPr>
              <a:t>up/vocabulary/some-any/exercises</a:t>
            </a:r>
          </a:p>
        </p:txBody>
      </p:sp>
      <p:sp>
        <p:nvSpPr>
          <p:cNvPr id="6" name="TextBox 1"/>
          <p:cNvSpPr txBox="1"/>
          <p:nvPr/>
        </p:nvSpPr>
        <p:spPr>
          <a:xfrm>
            <a:off x="1054100" y="2921600"/>
            <a:ext cx="3170600" cy="381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680"/>
              </a:lnSpc>
              <a:tabLst/>
            </a:pPr>
            <a:r>
              <a:rPr lang="en-US" altLang="zh-CN" sz="2880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 Someone x anyone:</a:t>
            </a:r>
          </a:p>
        </p:txBody>
      </p:sp>
      <p:sp>
        <p:nvSpPr>
          <p:cNvPr id="7" name="TextBox 1"/>
          <p:cNvSpPr txBox="1"/>
          <p:nvPr/>
        </p:nvSpPr>
        <p:spPr>
          <a:xfrm>
            <a:off x="1386100" y="3295100"/>
            <a:ext cx="4747600" cy="348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680"/>
              </a:lnSpc>
              <a:tabLst/>
            </a:pPr>
            <a:r>
              <a:rPr lang="en-US" altLang="zh-CN" sz="2880" dirty="0" smtClean="0">
                <a:solidFill>
                  <a:srgbClr val="EB8803"/>
                </a:solidFill>
                <a:latin typeface="Times" pitchFamily="18" charset="0"/>
                <a:cs typeface="Times" pitchFamily="18" charset="0"/>
              </a:rPr>
              <a:t>http://www.ego4u.com/en/cram-</a:t>
            </a:r>
          </a:p>
        </p:txBody>
      </p:sp>
      <p:sp>
        <p:nvSpPr>
          <p:cNvPr id="8" name="TextBox 1"/>
          <p:cNvSpPr txBox="1"/>
          <p:nvPr/>
        </p:nvSpPr>
        <p:spPr>
          <a:xfrm>
            <a:off x="1386100" y="3627100"/>
            <a:ext cx="5444800" cy="348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680"/>
              </a:lnSpc>
              <a:tabLst/>
            </a:pPr>
            <a:r>
              <a:rPr lang="en-US" altLang="zh-CN" sz="2880" dirty="0" smtClean="0">
                <a:solidFill>
                  <a:srgbClr val="EB8803"/>
                </a:solidFill>
                <a:latin typeface="Times" pitchFamily="18" charset="0"/>
                <a:cs typeface="Times" pitchFamily="18" charset="0"/>
              </a:rPr>
              <a:t>up/vocabulary/some-any/exercises?03</a:t>
            </a:r>
          </a:p>
        </p:txBody>
      </p:sp>
      <p:sp>
        <p:nvSpPr>
          <p:cNvPr id="9" name="TextBox 1"/>
          <p:cNvSpPr txBox="1"/>
          <p:nvPr/>
        </p:nvSpPr>
        <p:spPr>
          <a:xfrm>
            <a:off x="1054100" y="4017200"/>
            <a:ext cx="3876100" cy="381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680"/>
              </a:lnSpc>
              <a:tabLst/>
            </a:pPr>
            <a:r>
              <a:rPr lang="en-US" altLang="zh-CN" sz="2880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 Somewhere x anywhere: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1386100" y="4390700"/>
            <a:ext cx="4747600" cy="348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680"/>
              </a:lnSpc>
              <a:tabLst/>
            </a:pPr>
            <a:r>
              <a:rPr lang="en-US" altLang="zh-CN" sz="2880" dirty="0" smtClean="0">
                <a:solidFill>
                  <a:srgbClr val="EB8803"/>
                </a:solidFill>
                <a:latin typeface="Times" pitchFamily="18" charset="0"/>
                <a:cs typeface="Times" pitchFamily="18" charset="0"/>
              </a:rPr>
              <a:t>http://www.ego4u.com/en/cram-</a:t>
            </a:r>
          </a:p>
        </p:txBody>
      </p:sp>
      <p:sp>
        <p:nvSpPr>
          <p:cNvPr id="11" name="TextBox 1"/>
          <p:cNvSpPr txBox="1"/>
          <p:nvPr/>
        </p:nvSpPr>
        <p:spPr>
          <a:xfrm>
            <a:off x="1386100" y="4722700"/>
            <a:ext cx="5461400" cy="348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680"/>
              </a:lnSpc>
              <a:tabLst/>
            </a:pPr>
            <a:r>
              <a:rPr lang="en-US" altLang="zh-CN" sz="2880" dirty="0" smtClean="0">
                <a:solidFill>
                  <a:srgbClr val="EB8803"/>
                </a:solidFill>
                <a:latin typeface="Times" pitchFamily="18" charset="0"/>
                <a:cs typeface="Times" pitchFamily="18" charset="0"/>
              </a:rPr>
              <a:t>up/vocabulary/some-any/exercises?05</a:t>
            </a:r>
          </a:p>
        </p:txBody>
      </p:sp>
      <p:sp>
        <p:nvSpPr>
          <p:cNvPr id="12" name="TextBox 1"/>
          <p:cNvSpPr txBox="1"/>
          <p:nvPr/>
        </p:nvSpPr>
        <p:spPr>
          <a:xfrm>
            <a:off x="1054100" y="5104500"/>
            <a:ext cx="5212400" cy="381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680"/>
              </a:lnSpc>
              <a:tabLst/>
            </a:pPr>
            <a:r>
              <a:rPr lang="en-US" altLang="zh-CN" sz="2880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 Exception – pre-interm. Exercises:</a:t>
            </a:r>
          </a:p>
        </p:txBody>
      </p:sp>
      <p:sp>
        <p:nvSpPr>
          <p:cNvPr id="13" name="TextBox 1"/>
          <p:cNvSpPr txBox="1"/>
          <p:nvPr/>
        </p:nvSpPr>
        <p:spPr>
          <a:xfrm>
            <a:off x="1386100" y="5478000"/>
            <a:ext cx="4747600" cy="348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680"/>
              </a:lnSpc>
              <a:tabLst/>
            </a:pPr>
            <a:r>
              <a:rPr lang="en-US" altLang="zh-CN" sz="2880" dirty="0" smtClean="0">
                <a:solidFill>
                  <a:srgbClr val="EB8803"/>
                </a:solidFill>
                <a:latin typeface="Times" pitchFamily="18" charset="0"/>
                <a:cs typeface="Times" pitchFamily="18" charset="0"/>
              </a:rPr>
              <a:t>http://www.ego4u.com/en/cram-</a:t>
            </a:r>
          </a:p>
        </p:txBody>
      </p:sp>
      <p:sp>
        <p:nvSpPr>
          <p:cNvPr id="14" name="TextBox 1"/>
          <p:cNvSpPr txBox="1"/>
          <p:nvPr/>
        </p:nvSpPr>
        <p:spPr>
          <a:xfrm>
            <a:off x="1386100" y="5810000"/>
            <a:ext cx="5428200" cy="348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680"/>
              </a:lnSpc>
              <a:tabLst/>
            </a:pPr>
            <a:r>
              <a:rPr lang="en-US" altLang="zh-CN" sz="2880" dirty="0" smtClean="0">
                <a:solidFill>
                  <a:srgbClr val="EB8803"/>
                </a:solidFill>
                <a:latin typeface="Times" pitchFamily="18" charset="0"/>
                <a:cs typeface="Times" pitchFamily="18" charset="0"/>
              </a:rPr>
              <a:t>up/vocabulary/some-any/exercises?11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964000" cy="6723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979400" y="630800"/>
            <a:ext cx="5610800" cy="439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544"/>
              </a:lnSpc>
              <a:tabLst/>
            </a:pPr>
            <a:r>
              <a:rPr lang="en-US" altLang="zh-CN" sz="3744" dirty="0" smtClean="0">
                <a:solidFill>
                  <a:srgbClr val="C1EEFF"/>
                </a:solidFill>
                <a:latin typeface="Times" pitchFamily="18" charset="0"/>
                <a:cs typeface="Times" pitchFamily="18" charset="0"/>
              </a:rPr>
              <a:t>Online worksheet for the</a:t>
            </a:r>
          </a:p>
        </p:txBody>
      </p:sp>
      <p:sp>
        <p:nvSpPr>
          <p:cNvPr id="3" name="TextBox 1"/>
          <p:cNvSpPr txBox="1"/>
          <p:nvPr/>
        </p:nvSpPr>
        <p:spPr>
          <a:xfrm>
            <a:off x="979400" y="1170300"/>
            <a:ext cx="3046100" cy="448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544"/>
              </a:lnSpc>
              <a:tabLst/>
            </a:pPr>
            <a:r>
              <a:rPr lang="en-US" altLang="zh-CN" sz="3744" dirty="0" smtClean="0">
                <a:solidFill>
                  <a:srgbClr val="C1EEFF"/>
                </a:solidFill>
                <a:latin typeface="Times" pitchFamily="18" charset="0"/>
                <a:cs typeface="Times" pitchFamily="18" charset="0"/>
              </a:rPr>
              <a:t>classroom use</a:t>
            </a:r>
          </a:p>
        </p:txBody>
      </p:sp>
      <p:sp>
        <p:nvSpPr>
          <p:cNvPr id="4" name="TextBox 1"/>
          <p:cNvSpPr txBox="1"/>
          <p:nvPr/>
        </p:nvSpPr>
        <p:spPr>
          <a:xfrm>
            <a:off x="1054100" y="1817700"/>
            <a:ext cx="6183500" cy="415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96"/>
              </a:lnSpc>
              <a:tabLst/>
            </a:pPr>
            <a:r>
              <a:rPr lang="en-US" altLang="zh-CN" sz="3096" dirty="0" smtClean="0">
                <a:solidFill>
                  <a:srgbClr val="EB8803"/>
                </a:solidFill>
                <a:latin typeface="Times" pitchFamily="18" charset="0"/>
                <a:cs typeface="Times" pitchFamily="18" charset="0"/>
              </a:rPr>
              <a:t> http://englishwell.info/some-and-any-</a:t>
            </a:r>
          </a:p>
        </p:txBody>
      </p:sp>
      <p:sp>
        <p:nvSpPr>
          <p:cNvPr id="5" name="TextBox 1"/>
          <p:cNvSpPr txBox="1"/>
          <p:nvPr/>
        </p:nvSpPr>
        <p:spPr>
          <a:xfrm>
            <a:off x="1386100" y="2307400"/>
            <a:ext cx="4116800" cy="373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96"/>
              </a:lnSpc>
              <a:tabLst/>
            </a:pPr>
            <a:r>
              <a:rPr lang="en-US" altLang="zh-CN" sz="3096" dirty="0" smtClean="0">
                <a:solidFill>
                  <a:srgbClr val="EB8803"/>
                </a:solidFill>
                <a:latin typeface="Times" pitchFamily="18" charset="0"/>
                <a:cs typeface="Times" pitchFamily="18" charset="0"/>
              </a:rPr>
              <a:t>worksheets-printable.html</a:t>
            </a:r>
          </a:p>
        </p:txBody>
      </p:sp>
      <p:sp>
        <p:nvSpPr>
          <p:cNvPr id="6" name="TextBox 1"/>
          <p:cNvSpPr txBox="1"/>
          <p:nvPr/>
        </p:nvSpPr>
        <p:spPr>
          <a:xfrm>
            <a:off x="1054100" y="2805400"/>
            <a:ext cx="1079000" cy="415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96"/>
              </a:lnSpc>
              <a:tabLst/>
            </a:pPr>
            <a:r>
              <a:rPr lang="en-US" altLang="zh-CN" sz="3096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 Test:</a:t>
            </a:r>
          </a:p>
        </p:txBody>
      </p:sp>
      <p:sp>
        <p:nvSpPr>
          <p:cNvPr id="7" name="TextBox 1"/>
          <p:cNvSpPr txBox="1"/>
          <p:nvPr/>
        </p:nvSpPr>
        <p:spPr>
          <a:xfrm>
            <a:off x="1386100" y="3295100"/>
            <a:ext cx="6880700" cy="373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96"/>
              </a:lnSpc>
              <a:tabLst/>
            </a:pPr>
            <a:r>
              <a:rPr lang="en-US" altLang="zh-CN" sz="3096" dirty="0" smtClean="0">
                <a:solidFill>
                  <a:srgbClr val="EB8803"/>
                </a:solidFill>
                <a:latin typeface="Times" pitchFamily="18" charset="0"/>
                <a:cs typeface="Times" pitchFamily="18" charset="0"/>
              </a:rPr>
              <a:t>http://englishwsheets.com/quantifiers%20so</a:t>
            </a:r>
          </a:p>
        </p:txBody>
      </p:sp>
      <p:sp>
        <p:nvSpPr>
          <p:cNvPr id="8" name="TextBox 1"/>
          <p:cNvSpPr txBox="1"/>
          <p:nvPr/>
        </p:nvSpPr>
        <p:spPr>
          <a:xfrm>
            <a:off x="1386100" y="3743300"/>
            <a:ext cx="7030100" cy="373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96"/>
              </a:lnSpc>
              <a:tabLst/>
            </a:pPr>
            <a:r>
              <a:rPr lang="en-US" altLang="zh-CN" sz="3096" dirty="0" smtClean="0">
                <a:solidFill>
                  <a:srgbClr val="EB8803"/>
                </a:solidFill>
                <a:latin typeface="Times" pitchFamily="18" charset="0"/>
                <a:cs typeface="Times" pitchFamily="18" charset="0"/>
              </a:rPr>
              <a:t>me%20any%20a%20an%20much%20many%</a:t>
            </a:r>
          </a:p>
        </p:txBody>
      </p:sp>
      <p:sp>
        <p:nvSpPr>
          <p:cNvPr id="9" name="TextBox 1"/>
          <p:cNvSpPr txBox="1"/>
          <p:nvPr/>
        </p:nvSpPr>
        <p:spPr>
          <a:xfrm>
            <a:off x="1386100" y="4191500"/>
            <a:ext cx="2614500" cy="373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96"/>
              </a:lnSpc>
              <a:tabLst/>
            </a:pPr>
            <a:r>
              <a:rPr lang="en-US" altLang="zh-CN" sz="3096" dirty="0" smtClean="0">
                <a:solidFill>
                  <a:srgbClr val="EB8803"/>
                </a:solidFill>
                <a:latin typeface="Times" pitchFamily="18" charset="0"/>
                <a:cs typeface="Times" pitchFamily="18" charset="0"/>
              </a:rPr>
              <a:t>20worksheet.pdf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1054100" y="4681200"/>
            <a:ext cx="2772200" cy="415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96"/>
              </a:lnSpc>
              <a:tabLst/>
            </a:pPr>
            <a:r>
              <a:rPr lang="en-US" altLang="zh-CN" sz="3096" dirty="0" smtClean="0">
                <a:solidFill>
                  <a:srgbClr val="FFFFFF"/>
                </a:solidFill>
                <a:latin typeface="Times" pitchFamily="18" charset="0"/>
                <a:cs typeface="Times" pitchFamily="18" charset="0"/>
              </a:rPr>
              <a:t> Indef.pronouns:</a:t>
            </a:r>
          </a:p>
        </p:txBody>
      </p:sp>
      <p:sp>
        <p:nvSpPr>
          <p:cNvPr id="11" name="TextBox 1"/>
          <p:cNvSpPr txBox="1"/>
          <p:nvPr/>
        </p:nvSpPr>
        <p:spPr>
          <a:xfrm>
            <a:off x="1386100" y="5170900"/>
            <a:ext cx="6930500" cy="373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96"/>
              </a:lnSpc>
              <a:tabLst/>
            </a:pPr>
            <a:r>
              <a:rPr lang="en-US" altLang="zh-CN" sz="3096" dirty="0" smtClean="0">
                <a:solidFill>
                  <a:srgbClr val="EB8803"/>
                </a:solidFill>
                <a:latin typeface="Times" pitchFamily="18" charset="0"/>
                <a:cs typeface="Times" pitchFamily="18" charset="0"/>
              </a:rPr>
              <a:t>http://www.k12reader.com/pronouns/Pronou</a:t>
            </a:r>
          </a:p>
        </p:txBody>
      </p:sp>
      <p:sp>
        <p:nvSpPr>
          <p:cNvPr id="12" name="TextBox 1"/>
          <p:cNvSpPr txBox="1"/>
          <p:nvPr/>
        </p:nvSpPr>
        <p:spPr>
          <a:xfrm>
            <a:off x="1386100" y="5619100"/>
            <a:ext cx="4324300" cy="373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96"/>
              </a:lnSpc>
              <a:tabLst/>
            </a:pPr>
            <a:r>
              <a:rPr lang="en-US" altLang="zh-CN" sz="3096" dirty="0" smtClean="0">
                <a:solidFill>
                  <a:srgbClr val="EB8803"/>
                </a:solidFill>
                <a:latin typeface="Times" pitchFamily="18" charset="0"/>
                <a:cs typeface="Times" pitchFamily="18" charset="0"/>
              </a:rPr>
              <a:t>n9_Indefinite_Pronouns.pdf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ゴシック"/>
        <a:font script="Hang" typeface="맑은 고딕  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494</Words>
  <Application>Microsoft Office PowerPoint</Application>
  <PresentationFormat>Vlastní</PresentationFormat>
  <Paragraphs>96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lotapps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lotapps</dc:creator>
  <cp:lastModifiedBy>Učitel</cp:lastModifiedBy>
  <cp:revision>4</cp:revision>
  <dcterms:created xsi:type="dcterms:W3CDTF">2011-01-21T15:00:27Z</dcterms:created>
  <dcterms:modified xsi:type="dcterms:W3CDTF">2014-02-16T17:59:23Z</dcterms:modified>
</cp:coreProperties>
</file>