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</p:sldIdLst>
  <p:sldSz cx="8964613" cy="672306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42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2/16/2014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2/16/2014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2/16/2014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2/16/2014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2/16/2014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2/16/2014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2/16/2014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2/16/2014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2/16/2014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2/16/2014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2/16/2014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2/16/2014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.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-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.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-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.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.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.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.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8964000" cy="6723000"/>
          </a:xfrm>
          <a:prstGeom prst="rect">
            <a:avLst/>
          </a:prstGeom>
          <a:noFill/>
        </p:spPr>
      </p:pic>
      <p:sp>
        <p:nvSpPr>
          <p:cNvPr id="2" name="TextBox 1"/>
          <p:cNvSpPr txBox="1"/>
          <p:nvPr/>
        </p:nvSpPr>
        <p:spPr>
          <a:xfrm>
            <a:off x="2324000" y="4423900"/>
            <a:ext cx="3270200" cy="4399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896"/>
              </a:lnSpc>
              <a:tabLst/>
            </a:pPr>
            <a:r>
              <a:rPr lang="en-US" altLang="zh-CN" sz="3096" b="1" dirty="0" smtClean="0">
                <a:solidFill>
                  <a:srgbClr val="575F6D"/>
                </a:solidFill>
                <a:latin typeface="Times" pitchFamily="18" charset="0"/>
                <a:cs typeface="Times" pitchFamily="18" charset="0"/>
              </a:rPr>
              <a:t>WH-QUESTIONS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0906" y="3666331"/>
            <a:ext cx="612006" cy="6056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8964000" cy="6723000"/>
          </a:xfrm>
          <a:prstGeom prst="rect">
            <a:avLst/>
          </a:prstGeom>
          <a:noFill/>
        </p:spPr>
      </p:pic>
      <p:sp>
        <p:nvSpPr>
          <p:cNvPr id="2" name="TextBox 1"/>
          <p:cNvSpPr txBox="1"/>
          <p:nvPr/>
        </p:nvSpPr>
        <p:spPr>
          <a:xfrm>
            <a:off x="282200" y="83000"/>
            <a:ext cx="1147750" cy="148759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808"/>
              </a:lnSpc>
              <a:tabLst/>
            </a:pPr>
            <a:r>
              <a:rPr lang="cs-CZ" altLang="zh-CN" sz="100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             </a:t>
            </a:r>
            <a:r>
              <a:rPr lang="en-US" altLang="zh-CN" sz="1008" dirty="0" err="1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Číslo</a:t>
            </a:r>
            <a:r>
              <a:rPr lang="en-US" altLang="zh-CN" sz="100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 projektu</a:t>
            </a:r>
          </a:p>
        </p:txBody>
      </p:sp>
      <p:sp>
        <p:nvSpPr>
          <p:cNvPr id="3" name="TextBox 1"/>
          <p:cNvSpPr txBox="1"/>
          <p:nvPr/>
        </p:nvSpPr>
        <p:spPr>
          <a:xfrm>
            <a:off x="5743600" y="83000"/>
            <a:ext cx="1319700" cy="132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808"/>
              </a:lnSpc>
              <a:tabLst/>
            </a:pPr>
            <a:r>
              <a:rPr lang="en-US" altLang="zh-CN" sz="100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CZ.1.07/1.5.00/34.0565</a:t>
            </a:r>
          </a:p>
        </p:txBody>
      </p:sp>
      <p:sp>
        <p:nvSpPr>
          <p:cNvPr id="4" name="TextBox 1"/>
          <p:cNvSpPr txBox="1"/>
          <p:nvPr/>
        </p:nvSpPr>
        <p:spPr>
          <a:xfrm>
            <a:off x="282200" y="282200"/>
            <a:ext cx="1207062" cy="148759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808"/>
              </a:lnSpc>
              <a:tabLst/>
            </a:pPr>
            <a:r>
              <a:rPr lang="cs-CZ" altLang="zh-CN" sz="100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             </a:t>
            </a:r>
            <a:r>
              <a:rPr lang="en-US" altLang="zh-CN" sz="1008" dirty="0" err="1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Číslo</a:t>
            </a:r>
            <a:r>
              <a:rPr lang="en-US" altLang="zh-CN" sz="100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 materiálu</a:t>
            </a:r>
          </a:p>
        </p:txBody>
      </p:sp>
      <p:sp>
        <p:nvSpPr>
          <p:cNvPr id="5" name="TextBox 1"/>
          <p:cNvSpPr txBox="1"/>
          <p:nvPr/>
        </p:nvSpPr>
        <p:spPr>
          <a:xfrm>
            <a:off x="5743600" y="282200"/>
            <a:ext cx="2174600" cy="132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808"/>
              </a:lnSpc>
              <a:tabLst/>
            </a:pPr>
            <a:r>
              <a:rPr lang="en-US" altLang="zh-CN" sz="100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VY_32_INOVACE_117_WH-QUESTIONS</a:t>
            </a:r>
          </a:p>
        </p:txBody>
      </p:sp>
      <p:sp>
        <p:nvSpPr>
          <p:cNvPr id="6" name="TextBox 1"/>
          <p:cNvSpPr txBox="1"/>
          <p:nvPr/>
        </p:nvSpPr>
        <p:spPr>
          <a:xfrm>
            <a:off x="282200" y="705500"/>
            <a:ext cx="671659" cy="148759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808"/>
              </a:lnSpc>
              <a:tabLst/>
            </a:pPr>
            <a:r>
              <a:rPr lang="cs-CZ" altLang="zh-CN" sz="100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 </a:t>
            </a:r>
            <a:r>
              <a:rPr lang="en-US" altLang="zh-CN" sz="1008" dirty="0" err="1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Název</a:t>
            </a:r>
            <a:r>
              <a:rPr lang="en-US" altLang="zh-CN" sz="100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 školy</a:t>
            </a:r>
          </a:p>
        </p:txBody>
      </p:sp>
      <p:sp>
        <p:nvSpPr>
          <p:cNvPr id="7" name="TextBox 1"/>
          <p:cNvSpPr txBox="1"/>
          <p:nvPr/>
        </p:nvSpPr>
        <p:spPr>
          <a:xfrm>
            <a:off x="5743600" y="697200"/>
            <a:ext cx="2523200" cy="132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808"/>
              </a:lnSpc>
              <a:tabLst/>
            </a:pPr>
            <a:r>
              <a:rPr lang="en-US" altLang="zh-CN" sz="100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Masarykova střední škola zemědělská a Vyšší</a:t>
            </a:r>
          </a:p>
        </p:txBody>
      </p:sp>
      <p:sp>
        <p:nvSpPr>
          <p:cNvPr id="8" name="TextBox 1"/>
          <p:cNvSpPr txBox="1"/>
          <p:nvPr/>
        </p:nvSpPr>
        <p:spPr>
          <a:xfrm>
            <a:off x="5743600" y="846600"/>
            <a:ext cx="2564700" cy="132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808"/>
              </a:lnSpc>
              <a:tabLst/>
            </a:pPr>
            <a:r>
              <a:rPr lang="en-US" altLang="zh-CN" sz="100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odborná škola, Opava, příspěvková organizace</a:t>
            </a:r>
          </a:p>
        </p:txBody>
      </p:sp>
      <p:sp>
        <p:nvSpPr>
          <p:cNvPr id="9" name="TextBox 1"/>
          <p:cNvSpPr txBox="1"/>
          <p:nvPr/>
        </p:nvSpPr>
        <p:spPr>
          <a:xfrm>
            <a:off x="282200" y="1120500"/>
            <a:ext cx="315400" cy="132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808"/>
              </a:lnSpc>
              <a:tabLst/>
            </a:pPr>
            <a:r>
              <a:rPr lang="en-US" altLang="zh-CN" sz="100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Autor</a:t>
            </a:r>
          </a:p>
        </p:txBody>
      </p:sp>
      <p:sp>
        <p:nvSpPr>
          <p:cNvPr id="10" name="TextBox 1"/>
          <p:cNvSpPr txBox="1"/>
          <p:nvPr/>
        </p:nvSpPr>
        <p:spPr>
          <a:xfrm>
            <a:off x="5743600" y="1120500"/>
            <a:ext cx="1319700" cy="132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808"/>
              </a:lnSpc>
              <a:tabLst/>
            </a:pPr>
            <a:r>
              <a:rPr lang="en-US" altLang="zh-CN" sz="100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Mgr. Kateřina Slaninová</a:t>
            </a:r>
          </a:p>
        </p:txBody>
      </p:sp>
      <p:sp>
        <p:nvSpPr>
          <p:cNvPr id="11" name="TextBox 1"/>
          <p:cNvSpPr txBox="1"/>
          <p:nvPr/>
        </p:nvSpPr>
        <p:spPr>
          <a:xfrm>
            <a:off x="282200" y="1328000"/>
            <a:ext cx="879800" cy="132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808"/>
              </a:lnSpc>
              <a:tabLst/>
            </a:pPr>
            <a:r>
              <a:rPr lang="en-US" altLang="zh-CN" sz="100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Průřezové téma</a:t>
            </a:r>
          </a:p>
        </p:txBody>
      </p:sp>
      <p:sp>
        <p:nvSpPr>
          <p:cNvPr id="12" name="TextBox 1"/>
          <p:cNvSpPr txBox="1"/>
          <p:nvPr/>
        </p:nvSpPr>
        <p:spPr>
          <a:xfrm>
            <a:off x="5743600" y="1328000"/>
            <a:ext cx="581000" cy="132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808"/>
              </a:lnSpc>
              <a:tabLst/>
            </a:pPr>
            <a:r>
              <a:rPr lang="en-US" altLang="zh-CN" sz="100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Gramatika</a:t>
            </a:r>
          </a:p>
        </p:txBody>
      </p:sp>
      <p:sp>
        <p:nvSpPr>
          <p:cNvPr id="13" name="TextBox 1"/>
          <p:cNvSpPr txBox="1"/>
          <p:nvPr/>
        </p:nvSpPr>
        <p:spPr>
          <a:xfrm>
            <a:off x="282200" y="1527200"/>
            <a:ext cx="879800" cy="132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808"/>
              </a:lnSpc>
              <a:tabLst/>
            </a:pPr>
            <a:r>
              <a:rPr lang="en-US" altLang="zh-CN" sz="100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Tématický celek</a:t>
            </a:r>
          </a:p>
        </p:txBody>
      </p:sp>
      <p:sp>
        <p:nvSpPr>
          <p:cNvPr id="14" name="TextBox 1"/>
          <p:cNvSpPr txBox="1"/>
          <p:nvPr/>
        </p:nvSpPr>
        <p:spPr>
          <a:xfrm>
            <a:off x="5743600" y="1527200"/>
            <a:ext cx="763600" cy="132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808"/>
              </a:lnSpc>
              <a:tabLst/>
            </a:pPr>
            <a:r>
              <a:rPr lang="en-US" altLang="zh-CN" sz="100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Anglický jazyk</a:t>
            </a:r>
          </a:p>
        </p:txBody>
      </p:sp>
      <p:sp>
        <p:nvSpPr>
          <p:cNvPr id="15" name="TextBox 1"/>
          <p:cNvSpPr txBox="1"/>
          <p:nvPr/>
        </p:nvSpPr>
        <p:spPr>
          <a:xfrm>
            <a:off x="282200" y="1734700"/>
            <a:ext cx="365200" cy="132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808"/>
              </a:lnSpc>
              <a:tabLst/>
            </a:pPr>
            <a:r>
              <a:rPr lang="en-US" altLang="zh-CN" sz="100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Ročník</a:t>
            </a:r>
          </a:p>
        </p:txBody>
      </p:sp>
      <p:sp>
        <p:nvSpPr>
          <p:cNvPr id="16" name="TextBox 1"/>
          <p:cNvSpPr txBox="1"/>
          <p:nvPr/>
        </p:nvSpPr>
        <p:spPr>
          <a:xfrm>
            <a:off x="5743600" y="1734700"/>
            <a:ext cx="249000" cy="132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808"/>
              </a:lnSpc>
              <a:tabLst/>
            </a:pPr>
            <a:r>
              <a:rPr lang="en-US" altLang="zh-CN" sz="100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1.-4.</a:t>
            </a:r>
          </a:p>
        </p:txBody>
      </p:sp>
      <p:sp>
        <p:nvSpPr>
          <p:cNvPr id="17" name="TextBox 1"/>
          <p:cNvSpPr txBox="1"/>
          <p:nvPr/>
        </p:nvSpPr>
        <p:spPr>
          <a:xfrm>
            <a:off x="282200" y="1933900"/>
            <a:ext cx="763600" cy="132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808"/>
              </a:lnSpc>
              <a:tabLst/>
            </a:pPr>
            <a:r>
              <a:rPr lang="en-US" altLang="zh-CN" sz="100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Datum tvorby</a:t>
            </a:r>
          </a:p>
        </p:txBody>
      </p:sp>
      <p:sp>
        <p:nvSpPr>
          <p:cNvPr id="18" name="TextBox 1"/>
          <p:cNvSpPr txBox="1"/>
          <p:nvPr/>
        </p:nvSpPr>
        <p:spPr>
          <a:xfrm>
            <a:off x="5743600" y="1933900"/>
            <a:ext cx="680600" cy="132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808"/>
              </a:lnSpc>
              <a:tabLst/>
            </a:pPr>
            <a:r>
              <a:rPr lang="en-US" altLang="zh-CN" sz="100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27. 01. 2013</a:t>
            </a:r>
          </a:p>
        </p:txBody>
      </p:sp>
      <p:sp>
        <p:nvSpPr>
          <p:cNvPr id="19" name="TextBox 1"/>
          <p:cNvSpPr txBox="1"/>
          <p:nvPr/>
        </p:nvSpPr>
        <p:spPr>
          <a:xfrm>
            <a:off x="282200" y="2141400"/>
            <a:ext cx="1261600" cy="132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808"/>
              </a:lnSpc>
              <a:tabLst/>
            </a:pPr>
            <a:r>
              <a:rPr lang="en-US" altLang="zh-CN" sz="100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Datum a místo ověření</a:t>
            </a:r>
          </a:p>
        </p:txBody>
      </p:sp>
      <p:sp>
        <p:nvSpPr>
          <p:cNvPr id="20" name="TextBox 1"/>
          <p:cNvSpPr txBox="1"/>
          <p:nvPr/>
        </p:nvSpPr>
        <p:spPr>
          <a:xfrm>
            <a:off x="282200" y="2340600"/>
            <a:ext cx="1386100" cy="132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808"/>
              </a:lnSpc>
              <a:tabLst/>
            </a:pPr>
            <a:r>
              <a:rPr lang="en-US" altLang="zh-CN" sz="1008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Druh učebního </a:t>
            </a:r>
            <a:r>
              <a:rPr lang="en-US" altLang="zh-CN" sz="100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materiálu</a:t>
            </a:r>
          </a:p>
        </p:txBody>
      </p:sp>
      <p:sp>
        <p:nvSpPr>
          <p:cNvPr id="21" name="TextBox 1"/>
          <p:cNvSpPr txBox="1"/>
          <p:nvPr/>
        </p:nvSpPr>
        <p:spPr>
          <a:xfrm>
            <a:off x="5743600" y="2340600"/>
            <a:ext cx="954500" cy="132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808"/>
              </a:lnSpc>
              <a:tabLst/>
            </a:pPr>
            <a:r>
              <a:rPr lang="en-US" altLang="zh-CN" sz="100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PPT PREZENTACE</a:t>
            </a:r>
          </a:p>
        </p:txBody>
      </p:sp>
      <p:sp>
        <p:nvSpPr>
          <p:cNvPr id="22" name="TextBox 1"/>
          <p:cNvSpPr txBox="1"/>
          <p:nvPr/>
        </p:nvSpPr>
        <p:spPr>
          <a:xfrm>
            <a:off x="5743600" y="2722400"/>
            <a:ext cx="2382100" cy="132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808"/>
              </a:lnSpc>
              <a:tabLst/>
            </a:pPr>
            <a:r>
              <a:rPr lang="en-US" altLang="zh-CN" sz="100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V prezentaci se zabýváme otázkami a jejich</a:t>
            </a:r>
          </a:p>
        </p:txBody>
      </p:sp>
      <p:sp>
        <p:nvSpPr>
          <p:cNvPr id="23" name="TextBox 1"/>
          <p:cNvSpPr txBox="1"/>
          <p:nvPr/>
        </p:nvSpPr>
        <p:spPr>
          <a:xfrm>
            <a:off x="5743600" y="2888400"/>
            <a:ext cx="2838600" cy="132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808"/>
              </a:lnSpc>
              <a:tabLst/>
            </a:pPr>
            <a:r>
              <a:rPr lang="en-US" altLang="zh-CN" sz="100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slovosledem, protože je to jedno z témat, které činí</a:t>
            </a:r>
          </a:p>
        </p:txBody>
      </p:sp>
      <p:sp>
        <p:nvSpPr>
          <p:cNvPr id="24" name="TextBox 1"/>
          <p:cNvSpPr txBox="1"/>
          <p:nvPr/>
        </p:nvSpPr>
        <p:spPr>
          <a:xfrm>
            <a:off x="5743600" y="3054400"/>
            <a:ext cx="2689200" cy="132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808"/>
              </a:lnSpc>
              <a:tabLst/>
            </a:pPr>
            <a:r>
              <a:rPr lang="en-US" altLang="zh-CN" sz="100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žákům velké problémy při skládání vět, převážně</a:t>
            </a:r>
          </a:p>
        </p:txBody>
      </p:sp>
      <p:sp>
        <p:nvSpPr>
          <p:cNvPr id="25" name="TextBox 1"/>
          <p:cNvSpPr txBox="1"/>
          <p:nvPr/>
        </p:nvSpPr>
        <p:spPr>
          <a:xfrm>
            <a:off x="5743600" y="3212100"/>
            <a:ext cx="2730700" cy="132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808"/>
              </a:lnSpc>
              <a:tabLst/>
            </a:pPr>
            <a:r>
              <a:rPr lang="en-US" altLang="zh-CN" sz="100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otázek. Jednoduchou formou se prezentují hlavní</a:t>
            </a:r>
          </a:p>
        </p:txBody>
      </p:sp>
      <p:sp>
        <p:nvSpPr>
          <p:cNvPr id="26" name="TextBox 1"/>
          <p:cNvSpPr txBox="1"/>
          <p:nvPr/>
        </p:nvSpPr>
        <p:spPr>
          <a:xfrm>
            <a:off x="282200" y="3378100"/>
            <a:ext cx="456500" cy="132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808"/>
              </a:lnSpc>
              <a:tabLst/>
            </a:pPr>
            <a:r>
              <a:rPr lang="en-US" altLang="zh-CN" sz="100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Anotace</a:t>
            </a:r>
          </a:p>
        </p:txBody>
      </p:sp>
      <p:sp>
        <p:nvSpPr>
          <p:cNvPr id="27" name="TextBox 1"/>
          <p:cNvSpPr txBox="1"/>
          <p:nvPr/>
        </p:nvSpPr>
        <p:spPr>
          <a:xfrm>
            <a:off x="5743600" y="3378100"/>
            <a:ext cx="2224400" cy="132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808"/>
              </a:lnSpc>
              <a:tabLst/>
            </a:pPr>
            <a:r>
              <a:rPr lang="en-US" altLang="zh-CN" sz="100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problémy a řešení při tvorbě wh-otázek.</a:t>
            </a:r>
          </a:p>
        </p:txBody>
      </p:sp>
      <p:sp>
        <p:nvSpPr>
          <p:cNvPr id="28" name="TextBox 1"/>
          <p:cNvSpPr txBox="1"/>
          <p:nvPr/>
        </p:nvSpPr>
        <p:spPr>
          <a:xfrm>
            <a:off x="5743600" y="3544100"/>
            <a:ext cx="2407000" cy="132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808"/>
              </a:lnSpc>
              <a:tabLst/>
            </a:pPr>
            <a:r>
              <a:rPr lang="en-US" altLang="zh-CN" sz="100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Upozorňujeme na pevná spojení, která jsou</a:t>
            </a:r>
          </a:p>
        </p:txBody>
      </p:sp>
      <p:sp>
        <p:nvSpPr>
          <p:cNvPr id="29" name="TextBox 1"/>
          <p:cNvSpPr txBox="1"/>
          <p:nvPr/>
        </p:nvSpPr>
        <p:spPr>
          <a:xfrm>
            <a:off x="5743600" y="3710100"/>
            <a:ext cx="2506600" cy="132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808"/>
              </a:lnSpc>
              <a:tabLst/>
            </a:pPr>
            <a:r>
              <a:rPr lang="en-US" altLang="zh-CN" sz="100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problematická. Na rozdíly mezi what a which.</a:t>
            </a:r>
          </a:p>
        </p:txBody>
      </p:sp>
      <p:sp>
        <p:nvSpPr>
          <p:cNvPr id="30" name="TextBox 1"/>
          <p:cNvSpPr txBox="1"/>
          <p:nvPr/>
        </p:nvSpPr>
        <p:spPr>
          <a:xfrm>
            <a:off x="5743600" y="3876100"/>
            <a:ext cx="2548100" cy="132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808"/>
              </a:lnSpc>
              <a:tabLst/>
            </a:pPr>
            <a:r>
              <a:rPr lang="en-US" altLang="zh-CN" sz="100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K prezentaci jsou připojena interaktivní online</a:t>
            </a:r>
          </a:p>
        </p:txBody>
      </p:sp>
      <p:sp>
        <p:nvSpPr>
          <p:cNvPr id="31" name="TextBox 1"/>
          <p:cNvSpPr txBox="1"/>
          <p:nvPr/>
        </p:nvSpPr>
        <p:spPr>
          <a:xfrm>
            <a:off x="5743600" y="4042100"/>
            <a:ext cx="2664300" cy="132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808"/>
              </a:lnSpc>
              <a:tabLst/>
            </a:pPr>
            <a:r>
              <a:rPr lang="en-US" altLang="zh-CN" sz="100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cvičení, testy a pracovní list k vytištění do hodin.</a:t>
            </a:r>
          </a:p>
        </p:txBody>
      </p:sp>
      <p:sp>
        <p:nvSpPr>
          <p:cNvPr id="1024" name="TextBox 1"/>
          <p:cNvSpPr txBox="1"/>
          <p:nvPr/>
        </p:nvSpPr>
        <p:spPr>
          <a:xfrm>
            <a:off x="282200" y="4415600"/>
            <a:ext cx="697200" cy="132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808"/>
              </a:lnSpc>
              <a:tabLst/>
            </a:pPr>
            <a:r>
              <a:rPr lang="en-US" altLang="zh-CN" sz="100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Klíčová slova</a:t>
            </a:r>
          </a:p>
        </p:txBody>
      </p:sp>
      <p:sp>
        <p:nvSpPr>
          <p:cNvPr id="1025" name="TextBox 1"/>
          <p:cNvSpPr txBox="1"/>
          <p:nvPr/>
        </p:nvSpPr>
        <p:spPr>
          <a:xfrm>
            <a:off x="5743600" y="4415600"/>
            <a:ext cx="1767900" cy="132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808"/>
              </a:lnSpc>
              <a:tabLst/>
            </a:pPr>
            <a:r>
              <a:rPr lang="en-US" altLang="zh-CN" sz="100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Wh-questions, slovosled, otázky</a:t>
            </a:r>
          </a:p>
        </p:txBody>
      </p:sp>
      <p:sp>
        <p:nvSpPr>
          <p:cNvPr id="1026" name="TextBox 1"/>
          <p:cNvSpPr txBox="1"/>
          <p:nvPr/>
        </p:nvSpPr>
        <p:spPr>
          <a:xfrm>
            <a:off x="5743600" y="4880400"/>
            <a:ext cx="2929900" cy="132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808"/>
              </a:lnSpc>
              <a:tabLst/>
            </a:pPr>
            <a:r>
              <a:rPr lang="en-US" altLang="zh-CN" sz="100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Pro jednu nebo dvě vyučovací hodiny. Doporučuje se</a:t>
            </a:r>
          </a:p>
        </p:txBody>
      </p:sp>
      <p:sp>
        <p:nvSpPr>
          <p:cNvPr id="1028" name="TextBox 1"/>
          <p:cNvSpPr txBox="1"/>
          <p:nvPr/>
        </p:nvSpPr>
        <p:spPr>
          <a:xfrm>
            <a:off x="5743600" y="5046400"/>
            <a:ext cx="2589600" cy="132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808"/>
              </a:lnSpc>
              <a:tabLst/>
            </a:pPr>
            <a:r>
              <a:rPr lang="en-US" altLang="zh-CN" sz="100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shlédnout prezentace s potřebným výkladem a</a:t>
            </a:r>
          </a:p>
        </p:txBody>
      </p:sp>
      <p:sp>
        <p:nvSpPr>
          <p:cNvPr id="1029" name="TextBox 1"/>
          <p:cNvSpPr txBox="1"/>
          <p:nvPr/>
        </p:nvSpPr>
        <p:spPr>
          <a:xfrm>
            <a:off x="5743600" y="5212400"/>
            <a:ext cx="2722400" cy="132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808"/>
              </a:lnSpc>
              <a:tabLst/>
            </a:pPr>
            <a:r>
              <a:rPr lang="en-US" altLang="zh-CN" sz="100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upozornit na jednotlivé názorné příklady. Pomoci</a:t>
            </a:r>
          </a:p>
        </p:txBody>
      </p:sp>
      <p:sp>
        <p:nvSpPr>
          <p:cNvPr id="1030" name="TextBox 1"/>
          <p:cNvSpPr txBox="1"/>
          <p:nvPr/>
        </p:nvSpPr>
        <p:spPr>
          <a:xfrm>
            <a:off x="5743600" y="5370100"/>
            <a:ext cx="2739000" cy="132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808"/>
              </a:lnSpc>
              <a:tabLst/>
            </a:pPr>
            <a:r>
              <a:rPr lang="en-US" altLang="zh-CN" sz="100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případně s překladem některých tázacích zájmen.</a:t>
            </a:r>
          </a:p>
        </p:txBody>
      </p:sp>
      <p:sp>
        <p:nvSpPr>
          <p:cNvPr id="1031" name="TextBox 1"/>
          <p:cNvSpPr txBox="1"/>
          <p:nvPr/>
        </p:nvSpPr>
        <p:spPr>
          <a:xfrm>
            <a:off x="282200" y="5536100"/>
            <a:ext cx="954500" cy="132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808"/>
              </a:lnSpc>
              <a:tabLst/>
            </a:pPr>
            <a:r>
              <a:rPr lang="en-US" altLang="zh-CN" sz="100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Metodický pokyn</a:t>
            </a:r>
          </a:p>
        </p:txBody>
      </p:sp>
      <p:sp>
        <p:nvSpPr>
          <p:cNvPr id="1032" name="TextBox 1"/>
          <p:cNvSpPr txBox="1"/>
          <p:nvPr/>
        </p:nvSpPr>
        <p:spPr>
          <a:xfrm>
            <a:off x="5743600" y="5536100"/>
            <a:ext cx="2929900" cy="132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808"/>
              </a:lnSpc>
              <a:tabLst/>
            </a:pPr>
            <a:r>
              <a:rPr lang="en-US" altLang="zh-CN" sz="100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Připomenout slovosled při tvorbách otázky v různých</a:t>
            </a:r>
          </a:p>
        </p:txBody>
      </p:sp>
      <p:sp>
        <p:nvSpPr>
          <p:cNvPr id="1033" name="TextBox 1"/>
          <p:cNvSpPr txBox="1"/>
          <p:nvPr/>
        </p:nvSpPr>
        <p:spPr>
          <a:xfrm>
            <a:off x="5743600" y="5702100"/>
            <a:ext cx="2415300" cy="132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808"/>
              </a:lnSpc>
              <a:tabLst/>
            </a:pPr>
            <a:r>
              <a:rPr lang="en-US" altLang="zh-CN" sz="100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časech. Zaměřit se na otázky, které se týkají</a:t>
            </a:r>
          </a:p>
        </p:txBody>
      </p:sp>
      <p:sp>
        <p:nvSpPr>
          <p:cNvPr id="1034" name="TextBox 1"/>
          <p:cNvSpPr txBox="1"/>
          <p:nvPr/>
        </p:nvSpPr>
        <p:spPr>
          <a:xfrm>
            <a:off x="5743600" y="5868100"/>
            <a:ext cx="2929900" cy="132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808"/>
              </a:lnSpc>
              <a:tabLst/>
            </a:pPr>
            <a:r>
              <a:rPr lang="en-US" altLang="zh-CN" sz="100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podmětu a předmětu, či předložek. K prezentaci jsou</a:t>
            </a:r>
          </a:p>
        </p:txBody>
      </p:sp>
      <p:sp>
        <p:nvSpPr>
          <p:cNvPr id="1035" name="TextBox 1"/>
          <p:cNvSpPr txBox="1"/>
          <p:nvPr/>
        </p:nvSpPr>
        <p:spPr>
          <a:xfrm>
            <a:off x="5743600" y="6034100"/>
            <a:ext cx="2656000" cy="132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808"/>
              </a:lnSpc>
              <a:tabLst/>
            </a:pPr>
            <a:r>
              <a:rPr lang="en-US" altLang="zh-CN" sz="100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připojeny online cvičení a pracovní listy, které je</a:t>
            </a:r>
          </a:p>
        </p:txBody>
      </p:sp>
      <p:sp>
        <p:nvSpPr>
          <p:cNvPr id="1036" name="TextBox 1"/>
          <p:cNvSpPr txBox="1"/>
          <p:nvPr/>
        </p:nvSpPr>
        <p:spPr>
          <a:xfrm>
            <a:off x="5743600" y="6200100"/>
            <a:ext cx="2431900" cy="132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808"/>
              </a:lnSpc>
              <a:tabLst/>
            </a:pPr>
            <a:r>
              <a:rPr lang="en-US" altLang="zh-CN" sz="100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doporučeno využít pro důkladné procvičení.</a:t>
            </a:r>
          </a:p>
        </p:txBody>
      </p:sp>
      <p:sp>
        <p:nvSpPr>
          <p:cNvPr id="1037" name="TextBox 1"/>
          <p:cNvSpPr txBox="1"/>
          <p:nvPr/>
        </p:nvSpPr>
        <p:spPr>
          <a:xfrm>
            <a:off x="282200" y="6656600"/>
            <a:ext cx="3909300" cy="132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808"/>
              </a:lnSpc>
              <a:tabLst/>
            </a:pPr>
            <a:r>
              <a:rPr lang="en-US" altLang="zh-CN" sz="100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Pokud není uvedeno jinak, použitý materiál je z vlastních zdrojů autora</a:t>
            </a:r>
          </a:p>
        </p:txBody>
      </p:sp>
      <p:pic>
        <p:nvPicPr>
          <p:cNvPr id="103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2204" y="-19033"/>
            <a:ext cx="608807" cy="6024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2" name="TextovéPole 31"/>
          <p:cNvSpPr txBox="1"/>
          <p:nvPr/>
        </p:nvSpPr>
        <p:spPr>
          <a:xfrm>
            <a:off x="5636794" y="2045346"/>
            <a:ext cx="2522106" cy="247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8" dirty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24. 04. 2013, 3.A</a:t>
            </a:r>
            <a:endParaRPr lang="cs-CZ" sz="1008" dirty="0">
              <a:solidFill>
                <a:srgbClr val="000000"/>
              </a:solidFill>
              <a:latin typeface="Times" pitchFamily="18" charset="0"/>
              <a:cs typeface="Times" pitchFamily="18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8964000" cy="6723000"/>
          </a:xfrm>
          <a:prstGeom prst="rect">
            <a:avLst/>
          </a:prstGeom>
          <a:noFill/>
        </p:spPr>
      </p:pic>
      <p:sp>
        <p:nvSpPr>
          <p:cNvPr id="2" name="TextBox 1"/>
          <p:cNvSpPr txBox="1"/>
          <p:nvPr/>
        </p:nvSpPr>
        <p:spPr>
          <a:xfrm>
            <a:off x="531200" y="962800"/>
            <a:ext cx="2506600" cy="3486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248"/>
              </a:lnSpc>
              <a:tabLst/>
            </a:pPr>
            <a:r>
              <a:rPr lang="en-US" altLang="zh-CN" sz="2448" dirty="0" smtClean="0">
                <a:solidFill>
                  <a:srgbClr val="575F6D"/>
                </a:solidFill>
                <a:latin typeface="Times" pitchFamily="18" charset="0"/>
                <a:cs typeface="Times" pitchFamily="18" charset="0"/>
              </a:rPr>
              <a:t>INTRODUCTION</a:t>
            </a:r>
          </a:p>
        </p:txBody>
      </p:sp>
      <p:sp>
        <p:nvSpPr>
          <p:cNvPr id="3" name="TextBox 1"/>
          <p:cNvSpPr txBox="1"/>
          <p:nvPr/>
        </p:nvSpPr>
        <p:spPr>
          <a:xfrm>
            <a:off x="531200" y="1718100"/>
            <a:ext cx="3079300" cy="2407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248"/>
              </a:lnSpc>
              <a:tabLst/>
            </a:pPr>
            <a:r>
              <a:rPr lang="en-US" altLang="zh-CN" sz="244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 Why are you crying?</a:t>
            </a:r>
          </a:p>
        </p:txBody>
      </p:sp>
      <p:sp>
        <p:nvSpPr>
          <p:cNvPr id="4" name="TextBox 1"/>
          <p:cNvSpPr txBox="1"/>
          <p:nvPr/>
        </p:nvSpPr>
        <p:spPr>
          <a:xfrm>
            <a:off x="531200" y="2149700"/>
            <a:ext cx="2531500" cy="2407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248"/>
              </a:lnSpc>
              <a:tabLst/>
            </a:pPr>
            <a:r>
              <a:rPr lang="en-US" altLang="zh-CN" sz="244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 What do you do?</a:t>
            </a:r>
          </a:p>
        </p:txBody>
      </p:sp>
      <p:sp>
        <p:nvSpPr>
          <p:cNvPr id="5" name="TextBox 1"/>
          <p:cNvSpPr txBox="1"/>
          <p:nvPr/>
        </p:nvSpPr>
        <p:spPr>
          <a:xfrm>
            <a:off x="531200" y="2581300"/>
            <a:ext cx="3494300" cy="2407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248"/>
              </a:lnSpc>
              <a:tabLst/>
            </a:pPr>
            <a:r>
              <a:rPr lang="en-US" altLang="zh-CN" sz="244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 When did you go there?</a:t>
            </a:r>
          </a:p>
        </p:txBody>
      </p:sp>
      <p:sp>
        <p:nvSpPr>
          <p:cNvPr id="6" name="TextBox 1"/>
          <p:cNvSpPr txBox="1"/>
          <p:nvPr/>
        </p:nvSpPr>
        <p:spPr>
          <a:xfrm>
            <a:off x="531200" y="3012900"/>
            <a:ext cx="2813700" cy="2407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248"/>
              </a:lnSpc>
              <a:tabLst/>
            </a:pPr>
            <a:r>
              <a:rPr lang="en-US" altLang="zh-CN" sz="244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 How did you do it?</a:t>
            </a:r>
          </a:p>
        </p:txBody>
      </p:sp>
      <p:sp>
        <p:nvSpPr>
          <p:cNvPr id="7" name="TextBox 1"/>
          <p:cNvSpPr txBox="1"/>
          <p:nvPr/>
        </p:nvSpPr>
        <p:spPr>
          <a:xfrm>
            <a:off x="531200" y="3452800"/>
            <a:ext cx="1909000" cy="2407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248"/>
              </a:lnSpc>
              <a:tabLst/>
            </a:pPr>
            <a:r>
              <a:rPr lang="en-US" altLang="zh-CN" sz="244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 Where is it?</a:t>
            </a:r>
          </a:p>
        </p:txBody>
      </p:sp>
      <p:sp>
        <p:nvSpPr>
          <p:cNvPr id="8" name="TextBox 1"/>
          <p:cNvSpPr txBox="1"/>
          <p:nvPr/>
        </p:nvSpPr>
        <p:spPr>
          <a:xfrm>
            <a:off x="531200" y="3884400"/>
            <a:ext cx="3544100" cy="2407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248"/>
              </a:lnSpc>
              <a:tabLst/>
            </a:pPr>
            <a:r>
              <a:rPr lang="en-US" altLang="zh-CN" sz="244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 What do think about it?</a:t>
            </a:r>
          </a:p>
        </p:txBody>
      </p:sp>
      <p:sp>
        <p:nvSpPr>
          <p:cNvPr id="9" name="TextBox 1"/>
          <p:cNvSpPr txBox="1"/>
          <p:nvPr/>
        </p:nvSpPr>
        <p:spPr>
          <a:xfrm>
            <a:off x="531200" y="4316000"/>
            <a:ext cx="3535800" cy="2407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248"/>
              </a:lnSpc>
              <a:tabLst/>
            </a:pPr>
            <a:r>
              <a:rPr lang="en-US" altLang="zh-CN" sz="244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 How often do you cycle?</a:t>
            </a:r>
          </a:p>
        </p:txBody>
      </p:sp>
      <p:sp>
        <p:nvSpPr>
          <p:cNvPr id="10" name="TextBox 1"/>
          <p:cNvSpPr txBox="1"/>
          <p:nvPr/>
        </p:nvSpPr>
        <p:spPr>
          <a:xfrm>
            <a:off x="531200" y="4747600"/>
            <a:ext cx="3610500" cy="2407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248"/>
              </a:lnSpc>
              <a:tabLst/>
            </a:pPr>
            <a:r>
              <a:rPr lang="en-US" altLang="zh-CN" sz="244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 What colour is your car?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8964000" cy="6723000"/>
          </a:xfrm>
          <a:prstGeom prst="rect">
            <a:avLst/>
          </a:prstGeom>
          <a:noFill/>
        </p:spPr>
      </p:pic>
      <p:sp>
        <p:nvSpPr>
          <p:cNvPr id="2" name="TextBox 1"/>
          <p:cNvSpPr txBox="1"/>
          <p:nvPr/>
        </p:nvSpPr>
        <p:spPr>
          <a:xfrm>
            <a:off x="531200" y="888100"/>
            <a:ext cx="971100" cy="4399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896"/>
              </a:lnSpc>
              <a:tabLst/>
            </a:pPr>
            <a:r>
              <a:rPr lang="en-US" altLang="zh-CN" sz="3096" dirty="0" smtClean="0">
                <a:solidFill>
                  <a:srgbClr val="575F6D"/>
                </a:solidFill>
                <a:latin typeface="Times" pitchFamily="18" charset="0"/>
                <a:cs typeface="Times" pitchFamily="18" charset="0"/>
              </a:rPr>
              <a:t>FORM</a:t>
            </a:r>
          </a:p>
        </p:txBody>
      </p:sp>
      <p:sp>
        <p:nvSpPr>
          <p:cNvPr id="3" name="TextBox 1"/>
          <p:cNvSpPr txBox="1"/>
          <p:nvPr/>
        </p:nvSpPr>
        <p:spPr>
          <a:xfrm>
            <a:off x="522900" y="1610200"/>
            <a:ext cx="1394400" cy="3486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248"/>
              </a:lnSpc>
              <a:tabLst/>
            </a:pPr>
            <a:r>
              <a:rPr lang="en-US" altLang="zh-CN" sz="2448" b="1" dirty="0" smtClean="0">
                <a:solidFill>
                  <a:srgbClr val="FFFFFF"/>
                </a:solidFill>
                <a:latin typeface="Times" pitchFamily="18" charset="0"/>
                <a:cs typeface="Times" pitchFamily="18" charset="0"/>
              </a:rPr>
              <a:t>Question</a:t>
            </a:r>
          </a:p>
        </p:txBody>
      </p:sp>
      <p:sp>
        <p:nvSpPr>
          <p:cNvPr id="4" name="TextBox 1"/>
          <p:cNvSpPr txBox="1"/>
          <p:nvPr/>
        </p:nvSpPr>
        <p:spPr>
          <a:xfrm>
            <a:off x="2357200" y="1610200"/>
            <a:ext cx="1411000" cy="3486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248"/>
              </a:lnSpc>
              <a:tabLst/>
            </a:pPr>
            <a:r>
              <a:rPr lang="en-US" altLang="zh-CN" sz="2448" b="1" dirty="0" smtClean="0">
                <a:solidFill>
                  <a:srgbClr val="FFFFFF"/>
                </a:solidFill>
                <a:latin typeface="Times" pitchFamily="18" charset="0"/>
                <a:cs typeface="Times" pitchFamily="18" charset="0"/>
              </a:rPr>
              <a:t>auxiliary</a:t>
            </a:r>
          </a:p>
        </p:txBody>
      </p:sp>
      <p:sp>
        <p:nvSpPr>
          <p:cNvPr id="5" name="TextBox 1"/>
          <p:cNvSpPr txBox="1"/>
          <p:nvPr/>
        </p:nvSpPr>
        <p:spPr>
          <a:xfrm>
            <a:off x="4183200" y="1610200"/>
            <a:ext cx="1112200" cy="3486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248"/>
              </a:lnSpc>
              <a:tabLst/>
            </a:pPr>
            <a:r>
              <a:rPr lang="en-US" altLang="zh-CN" sz="2448" b="1" dirty="0" smtClean="0">
                <a:solidFill>
                  <a:srgbClr val="FFFFFF"/>
                </a:solidFill>
                <a:latin typeface="Times" pitchFamily="18" charset="0"/>
                <a:cs typeface="Times" pitchFamily="18" charset="0"/>
              </a:rPr>
              <a:t>subject</a:t>
            </a:r>
          </a:p>
        </p:txBody>
      </p:sp>
      <p:sp>
        <p:nvSpPr>
          <p:cNvPr id="6" name="TextBox 1"/>
          <p:cNvSpPr txBox="1"/>
          <p:nvPr/>
        </p:nvSpPr>
        <p:spPr>
          <a:xfrm>
            <a:off x="6017500" y="1610200"/>
            <a:ext cx="697200" cy="3486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248"/>
              </a:lnSpc>
              <a:tabLst/>
            </a:pPr>
            <a:r>
              <a:rPr lang="en-US" altLang="zh-CN" sz="2448" b="1" dirty="0" smtClean="0">
                <a:solidFill>
                  <a:srgbClr val="FFFFFF"/>
                </a:solidFill>
                <a:latin typeface="Times" pitchFamily="18" charset="0"/>
                <a:cs typeface="Times" pitchFamily="18" charset="0"/>
              </a:rPr>
              <a:t>verb</a:t>
            </a:r>
          </a:p>
        </p:txBody>
      </p:sp>
      <p:sp>
        <p:nvSpPr>
          <p:cNvPr id="7" name="TextBox 1"/>
          <p:cNvSpPr txBox="1"/>
          <p:nvPr/>
        </p:nvSpPr>
        <p:spPr>
          <a:xfrm>
            <a:off x="522900" y="1967100"/>
            <a:ext cx="796800" cy="3486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248"/>
              </a:lnSpc>
              <a:tabLst/>
            </a:pPr>
            <a:r>
              <a:rPr lang="en-US" altLang="zh-CN" sz="2448" b="1" dirty="0" smtClean="0">
                <a:solidFill>
                  <a:srgbClr val="FFFFFF"/>
                </a:solidFill>
                <a:latin typeface="Times" pitchFamily="18" charset="0"/>
                <a:cs typeface="Times" pitchFamily="18" charset="0"/>
              </a:rPr>
              <a:t>word</a:t>
            </a:r>
          </a:p>
        </p:txBody>
      </p:sp>
      <p:sp>
        <p:nvSpPr>
          <p:cNvPr id="8" name="TextBox 1"/>
          <p:cNvSpPr txBox="1"/>
          <p:nvPr/>
        </p:nvSpPr>
        <p:spPr>
          <a:xfrm>
            <a:off x="522900" y="2415300"/>
            <a:ext cx="755300" cy="3486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248"/>
              </a:lnSpc>
              <a:tabLst/>
            </a:pPr>
            <a:r>
              <a:rPr lang="en-US" altLang="zh-CN" sz="244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What</a:t>
            </a:r>
          </a:p>
        </p:txBody>
      </p:sp>
      <p:sp>
        <p:nvSpPr>
          <p:cNvPr id="9" name="TextBox 1"/>
          <p:cNvSpPr txBox="1"/>
          <p:nvPr/>
        </p:nvSpPr>
        <p:spPr>
          <a:xfrm>
            <a:off x="2357200" y="2415300"/>
            <a:ext cx="232400" cy="3486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248"/>
              </a:lnSpc>
              <a:tabLst/>
            </a:pPr>
            <a:r>
              <a:rPr lang="en-US" altLang="zh-CN" sz="244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is</a:t>
            </a:r>
          </a:p>
        </p:txBody>
      </p:sp>
      <p:sp>
        <p:nvSpPr>
          <p:cNvPr id="10" name="TextBox 1"/>
          <p:cNvSpPr txBox="1"/>
          <p:nvPr/>
        </p:nvSpPr>
        <p:spPr>
          <a:xfrm>
            <a:off x="4183200" y="2415300"/>
            <a:ext cx="738700" cy="3486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248"/>
              </a:lnSpc>
              <a:tabLst/>
            </a:pPr>
            <a:r>
              <a:rPr lang="en-US" altLang="zh-CN" sz="244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Mary</a:t>
            </a:r>
          </a:p>
        </p:txBody>
      </p:sp>
      <p:sp>
        <p:nvSpPr>
          <p:cNvPr id="11" name="TextBox 1"/>
          <p:cNvSpPr txBox="1"/>
          <p:nvPr/>
        </p:nvSpPr>
        <p:spPr>
          <a:xfrm>
            <a:off x="6017500" y="2415300"/>
            <a:ext cx="888100" cy="3486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248"/>
              </a:lnSpc>
              <a:tabLst/>
            </a:pPr>
            <a:r>
              <a:rPr lang="en-US" altLang="zh-CN" sz="244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doing?</a:t>
            </a:r>
          </a:p>
        </p:txBody>
      </p:sp>
      <p:sp>
        <p:nvSpPr>
          <p:cNvPr id="12" name="TextBox 1"/>
          <p:cNvSpPr txBox="1"/>
          <p:nvPr/>
        </p:nvSpPr>
        <p:spPr>
          <a:xfrm>
            <a:off x="522900" y="2996300"/>
            <a:ext cx="904700" cy="3486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248"/>
              </a:lnSpc>
              <a:tabLst/>
            </a:pPr>
            <a:r>
              <a:rPr lang="en-US" altLang="zh-CN" sz="244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Where</a:t>
            </a:r>
          </a:p>
        </p:txBody>
      </p:sp>
      <p:sp>
        <p:nvSpPr>
          <p:cNvPr id="13" name="TextBox 1"/>
          <p:cNvSpPr txBox="1"/>
          <p:nvPr/>
        </p:nvSpPr>
        <p:spPr>
          <a:xfrm>
            <a:off x="2357200" y="2996300"/>
            <a:ext cx="655700" cy="3486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248"/>
              </a:lnSpc>
              <a:tabLst/>
            </a:pPr>
            <a:r>
              <a:rPr lang="en-US" altLang="zh-CN" sz="244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have</a:t>
            </a:r>
          </a:p>
        </p:txBody>
      </p:sp>
      <p:sp>
        <p:nvSpPr>
          <p:cNvPr id="14" name="TextBox 1"/>
          <p:cNvSpPr txBox="1"/>
          <p:nvPr/>
        </p:nvSpPr>
        <p:spPr>
          <a:xfrm>
            <a:off x="4183200" y="2996300"/>
            <a:ext cx="489700" cy="3486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248"/>
              </a:lnSpc>
              <a:tabLst/>
            </a:pPr>
            <a:r>
              <a:rPr lang="en-US" altLang="zh-CN" sz="244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you</a:t>
            </a:r>
          </a:p>
        </p:txBody>
      </p:sp>
      <p:sp>
        <p:nvSpPr>
          <p:cNvPr id="15" name="TextBox 1"/>
          <p:cNvSpPr txBox="1"/>
          <p:nvPr/>
        </p:nvSpPr>
        <p:spPr>
          <a:xfrm>
            <a:off x="6017500" y="2996300"/>
            <a:ext cx="996000" cy="3486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248"/>
              </a:lnSpc>
              <a:tabLst/>
            </a:pPr>
            <a:r>
              <a:rPr lang="en-US" altLang="zh-CN" sz="244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put the</a:t>
            </a:r>
          </a:p>
        </p:txBody>
      </p:sp>
      <p:sp>
        <p:nvSpPr>
          <p:cNvPr id="16" name="TextBox 1"/>
          <p:cNvSpPr txBox="1"/>
          <p:nvPr/>
        </p:nvSpPr>
        <p:spPr>
          <a:xfrm>
            <a:off x="6017500" y="3353200"/>
            <a:ext cx="755300" cy="3486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248"/>
              </a:lnSpc>
              <a:tabLst/>
            </a:pPr>
            <a:r>
              <a:rPr lang="en-US" altLang="zh-CN" sz="244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keys?</a:t>
            </a:r>
          </a:p>
        </p:txBody>
      </p:sp>
      <p:sp>
        <p:nvSpPr>
          <p:cNvPr id="17" name="TextBox 1"/>
          <p:cNvSpPr txBox="1"/>
          <p:nvPr/>
        </p:nvSpPr>
        <p:spPr>
          <a:xfrm>
            <a:off x="522900" y="3801400"/>
            <a:ext cx="805100" cy="3486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248"/>
              </a:lnSpc>
              <a:tabLst/>
            </a:pPr>
            <a:r>
              <a:rPr lang="en-US" altLang="zh-CN" sz="244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When</a:t>
            </a:r>
          </a:p>
        </p:txBody>
      </p:sp>
      <p:sp>
        <p:nvSpPr>
          <p:cNvPr id="18" name="TextBox 1"/>
          <p:cNvSpPr txBox="1"/>
          <p:nvPr/>
        </p:nvSpPr>
        <p:spPr>
          <a:xfrm>
            <a:off x="2357200" y="3801400"/>
            <a:ext cx="473100" cy="3486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248"/>
              </a:lnSpc>
              <a:tabLst/>
            </a:pPr>
            <a:r>
              <a:rPr lang="en-US" altLang="zh-CN" sz="244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can</a:t>
            </a:r>
          </a:p>
        </p:txBody>
      </p:sp>
      <p:sp>
        <p:nvSpPr>
          <p:cNvPr id="19" name="TextBox 1"/>
          <p:cNvSpPr txBox="1"/>
          <p:nvPr/>
        </p:nvSpPr>
        <p:spPr>
          <a:xfrm>
            <a:off x="4183200" y="3801400"/>
            <a:ext cx="381800" cy="3486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248"/>
              </a:lnSpc>
              <a:tabLst/>
            </a:pPr>
            <a:r>
              <a:rPr lang="en-US" altLang="zh-CN" sz="244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we</a:t>
            </a:r>
          </a:p>
        </p:txBody>
      </p:sp>
      <p:sp>
        <p:nvSpPr>
          <p:cNvPr id="20" name="TextBox 1"/>
          <p:cNvSpPr txBox="1"/>
          <p:nvPr/>
        </p:nvSpPr>
        <p:spPr>
          <a:xfrm>
            <a:off x="6017500" y="3801400"/>
            <a:ext cx="439900" cy="3486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248"/>
              </a:lnSpc>
              <a:tabLst/>
            </a:pPr>
            <a:r>
              <a:rPr lang="en-US" altLang="zh-CN" sz="244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go?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8964000" cy="6723000"/>
          </a:xfrm>
          <a:prstGeom prst="rect">
            <a:avLst/>
          </a:prstGeom>
          <a:noFill/>
        </p:spPr>
      </p:pic>
      <p:sp>
        <p:nvSpPr>
          <p:cNvPr id="2" name="TextBox 1"/>
          <p:cNvSpPr txBox="1"/>
          <p:nvPr/>
        </p:nvSpPr>
        <p:spPr>
          <a:xfrm>
            <a:off x="531200" y="888100"/>
            <a:ext cx="5851500" cy="4399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248"/>
              </a:lnSpc>
              <a:tabLst/>
            </a:pPr>
            <a:r>
              <a:rPr lang="en-US" altLang="zh-CN" sz="2448" dirty="0" smtClean="0">
                <a:solidFill>
                  <a:srgbClr val="575F6D"/>
                </a:solidFill>
                <a:latin typeface="Times" pitchFamily="18" charset="0"/>
                <a:cs typeface="Times" pitchFamily="18" charset="0"/>
              </a:rPr>
              <a:t>PRESENT SIMPLE AND PAST SIMPLE</a:t>
            </a:r>
          </a:p>
        </p:txBody>
      </p:sp>
      <p:sp>
        <p:nvSpPr>
          <p:cNvPr id="3" name="TextBox 1"/>
          <p:cNvSpPr txBox="1"/>
          <p:nvPr/>
        </p:nvSpPr>
        <p:spPr>
          <a:xfrm>
            <a:off x="531200" y="1718100"/>
            <a:ext cx="3245300" cy="2407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248"/>
              </a:lnSpc>
              <a:tabLst/>
            </a:pPr>
            <a:r>
              <a:rPr lang="en-US" altLang="zh-CN" sz="244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 We use „do“ and „did“</a:t>
            </a:r>
          </a:p>
        </p:txBody>
      </p:sp>
      <p:sp>
        <p:nvSpPr>
          <p:cNvPr id="4" name="TextBox 1"/>
          <p:cNvSpPr txBox="1"/>
          <p:nvPr/>
        </p:nvSpPr>
        <p:spPr>
          <a:xfrm>
            <a:off x="531200" y="2581300"/>
            <a:ext cx="3884400" cy="2407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248"/>
              </a:lnSpc>
              <a:tabLst/>
            </a:pPr>
            <a:r>
              <a:rPr lang="en-US" altLang="zh-CN" sz="2448" i="1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 Where do you go to school?</a:t>
            </a:r>
          </a:p>
        </p:txBody>
      </p:sp>
      <p:sp>
        <p:nvSpPr>
          <p:cNvPr id="5" name="TextBox 1"/>
          <p:cNvSpPr txBox="1"/>
          <p:nvPr/>
        </p:nvSpPr>
        <p:spPr>
          <a:xfrm>
            <a:off x="531200" y="3012900"/>
            <a:ext cx="2979700" cy="2407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248"/>
              </a:lnSpc>
              <a:tabLst/>
            </a:pPr>
            <a:r>
              <a:rPr lang="en-US" altLang="zh-CN" sz="2448" i="1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 When did you do it?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8964000" cy="6723000"/>
          </a:xfrm>
          <a:prstGeom prst="rect">
            <a:avLst/>
          </a:prstGeom>
          <a:noFill/>
        </p:spPr>
      </p:pic>
      <p:sp>
        <p:nvSpPr>
          <p:cNvPr id="2" name="TextBox 1"/>
          <p:cNvSpPr txBox="1"/>
          <p:nvPr/>
        </p:nvSpPr>
        <p:spPr>
          <a:xfrm>
            <a:off x="531200" y="888100"/>
            <a:ext cx="3303400" cy="4399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248"/>
              </a:lnSpc>
              <a:tabLst/>
            </a:pPr>
            <a:r>
              <a:rPr lang="en-US" altLang="zh-CN" sz="2448" dirty="0" smtClean="0">
                <a:solidFill>
                  <a:srgbClr val="575F6D"/>
                </a:solidFill>
                <a:latin typeface="Times" pitchFamily="18" charset="0"/>
                <a:cs typeface="Times" pitchFamily="18" charset="0"/>
              </a:rPr>
              <a:t>QUESTION PHRASES</a:t>
            </a:r>
          </a:p>
        </p:txBody>
      </p:sp>
      <p:sp>
        <p:nvSpPr>
          <p:cNvPr id="3" name="TextBox 1"/>
          <p:cNvSpPr txBox="1"/>
          <p:nvPr/>
        </p:nvSpPr>
        <p:spPr>
          <a:xfrm>
            <a:off x="531200" y="1718100"/>
            <a:ext cx="1726400" cy="2407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248"/>
              </a:lnSpc>
              <a:tabLst/>
            </a:pPr>
            <a:r>
              <a:rPr lang="en-US" altLang="zh-CN" sz="244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 What time</a:t>
            </a:r>
          </a:p>
        </p:txBody>
      </p:sp>
      <p:sp>
        <p:nvSpPr>
          <p:cNvPr id="4" name="TextBox 1"/>
          <p:cNvSpPr txBox="1"/>
          <p:nvPr/>
        </p:nvSpPr>
        <p:spPr>
          <a:xfrm>
            <a:off x="531200" y="2149700"/>
            <a:ext cx="2058400" cy="2407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248"/>
              </a:lnSpc>
              <a:tabLst/>
            </a:pPr>
            <a:r>
              <a:rPr lang="en-US" altLang="zh-CN" sz="244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 What kind of</a:t>
            </a:r>
          </a:p>
        </p:txBody>
      </p:sp>
      <p:sp>
        <p:nvSpPr>
          <p:cNvPr id="5" name="TextBox 1"/>
          <p:cNvSpPr txBox="1"/>
          <p:nvPr/>
        </p:nvSpPr>
        <p:spPr>
          <a:xfrm>
            <a:off x="531200" y="2581300"/>
            <a:ext cx="1668300" cy="2407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248"/>
              </a:lnSpc>
              <a:tabLst/>
            </a:pPr>
            <a:r>
              <a:rPr lang="en-US" altLang="zh-CN" sz="244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 How often</a:t>
            </a:r>
          </a:p>
        </p:txBody>
      </p:sp>
      <p:sp>
        <p:nvSpPr>
          <p:cNvPr id="6" name="TextBox 1"/>
          <p:cNvSpPr txBox="1"/>
          <p:nvPr/>
        </p:nvSpPr>
        <p:spPr>
          <a:xfrm>
            <a:off x="531200" y="3012900"/>
            <a:ext cx="2597900" cy="2407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248"/>
              </a:lnSpc>
              <a:tabLst/>
            </a:pPr>
            <a:r>
              <a:rPr lang="en-US" altLang="zh-CN" sz="244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 How much/many</a:t>
            </a:r>
          </a:p>
        </p:txBody>
      </p:sp>
      <p:sp>
        <p:nvSpPr>
          <p:cNvPr id="7" name="TextBox 1"/>
          <p:cNvSpPr txBox="1"/>
          <p:nvPr/>
        </p:nvSpPr>
        <p:spPr>
          <a:xfrm>
            <a:off x="531200" y="3452800"/>
            <a:ext cx="1560400" cy="2407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248"/>
              </a:lnSpc>
              <a:tabLst/>
            </a:pPr>
            <a:r>
              <a:rPr lang="en-US" altLang="zh-CN" sz="244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 How long</a:t>
            </a:r>
          </a:p>
        </p:txBody>
      </p:sp>
      <p:sp>
        <p:nvSpPr>
          <p:cNvPr id="8" name="TextBox 1"/>
          <p:cNvSpPr txBox="1"/>
          <p:nvPr/>
        </p:nvSpPr>
        <p:spPr>
          <a:xfrm>
            <a:off x="531200" y="3884400"/>
            <a:ext cx="1394400" cy="2407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248"/>
              </a:lnSpc>
              <a:tabLst/>
            </a:pPr>
            <a:r>
              <a:rPr lang="en-US" altLang="zh-CN" sz="244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 How old</a:t>
            </a:r>
          </a:p>
        </p:txBody>
      </p:sp>
      <p:sp>
        <p:nvSpPr>
          <p:cNvPr id="9" name="TextBox 1"/>
          <p:cNvSpPr txBox="1"/>
          <p:nvPr/>
        </p:nvSpPr>
        <p:spPr>
          <a:xfrm>
            <a:off x="531200" y="4316000"/>
            <a:ext cx="1942200" cy="2407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248"/>
              </a:lnSpc>
              <a:tabLst/>
            </a:pPr>
            <a:r>
              <a:rPr lang="en-US" altLang="zh-CN" sz="244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 What colour</a:t>
            </a:r>
          </a:p>
        </p:txBody>
      </p:sp>
      <p:sp>
        <p:nvSpPr>
          <p:cNvPr id="10" name="TextBox 1"/>
          <p:cNvSpPr txBox="1"/>
          <p:nvPr/>
        </p:nvSpPr>
        <p:spPr>
          <a:xfrm>
            <a:off x="531200" y="4747600"/>
            <a:ext cx="1377800" cy="2407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248"/>
              </a:lnSpc>
              <a:tabLst/>
            </a:pPr>
            <a:r>
              <a:rPr lang="en-US" altLang="zh-CN" sz="244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 How far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8964000" cy="6723000"/>
          </a:xfrm>
          <a:prstGeom prst="rect">
            <a:avLst/>
          </a:prstGeom>
          <a:noFill/>
        </p:spPr>
      </p:pic>
      <p:sp>
        <p:nvSpPr>
          <p:cNvPr id="2" name="TextBox 1"/>
          <p:cNvSpPr txBox="1"/>
          <p:nvPr/>
        </p:nvSpPr>
        <p:spPr>
          <a:xfrm>
            <a:off x="531200" y="439900"/>
            <a:ext cx="4805700" cy="4399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248"/>
              </a:lnSpc>
              <a:tabLst/>
            </a:pPr>
            <a:r>
              <a:rPr lang="en-US" altLang="zh-CN" sz="2448" dirty="0" smtClean="0">
                <a:solidFill>
                  <a:srgbClr val="575F6D"/>
                </a:solidFill>
                <a:latin typeface="Times" pitchFamily="18" charset="0"/>
                <a:cs typeface="Times" pitchFamily="18" charset="0"/>
              </a:rPr>
              <a:t>SUBJECT/OBJECT QUESTIONS</a:t>
            </a:r>
          </a:p>
        </p:txBody>
      </p:sp>
      <p:sp>
        <p:nvSpPr>
          <p:cNvPr id="3" name="TextBox 1"/>
          <p:cNvSpPr txBox="1"/>
          <p:nvPr/>
        </p:nvSpPr>
        <p:spPr>
          <a:xfrm>
            <a:off x="531200" y="962800"/>
            <a:ext cx="2622800" cy="3486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248"/>
              </a:lnSpc>
              <a:tabLst/>
            </a:pPr>
            <a:r>
              <a:rPr lang="en-US" altLang="zh-CN" sz="2448" dirty="0" smtClean="0">
                <a:solidFill>
                  <a:srgbClr val="575F6D"/>
                </a:solidFill>
                <a:latin typeface="Times" pitchFamily="18" charset="0"/>
                <a:cs typeface="Times" pitchFamily="18" charset="0"/>
              </a:rPr>
              <a:t>WHO AND WHAT</a:t>
            </a:r>
          </a:p>
        </p:txBody>
      </p:sp>
      <p:sp>
        <p:nvSpPr>
          <p:cNvPr id="4" name="TextBox 1"/>
          <p:cNvSpPr txBox="1"/>
          <p:nvPr/>
        </p:nvSpPr>
        <p:spPr>
          <a:xfrm>
            <a:off x="531200" y="1718100"/>
            <a:ext cx="3486000" cy="2407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248"/>
              </a:lnSpc>
              <a:tabLst/>
            </a:pPr>
            <a:r>
              <a:rPr lang="en-US" altLang="zh-CN" sz="2448" i="1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 Who is talking to Kitty?</a:t>
            </a:r>
          </a:p>
        </p:txBody>
      </p:sp>
      <p:sp>
        <p:nvSpPr>
          <p:cNvPr id="5" name="TextBox 1"/>
          <p:cNvSpPr txBox="1"/>
          <p:nvPr/>
        </p:nvSpPr>
        <p:spPr>
          <a:xfrm>
            <a:off x="531200" y="2041800"/>
            <a:ext cx="2780500" cy="3486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248"/>
              </a:lnSpc>
              <a:tabLst/>
            </a:pPr>
            <a:r>
              <a:rPr lang="en-US" altLang="zh-CN" sz="244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(Kdo mluví s Kitty?)</a:t>
            </a:r>
          </a:p>
        </p:txBody>
      </p:sp>
      <p:sp>
        <p:nvSpPr>
          <p:cNvPr id="6" name="TextBox 1"/>
          <p:cNvSpPr txBox="1"/>
          <p:nvPr/>
        </p:nvSpPr>
        <p:spPr>
          <a:xfrm>
            <a:off x="531200" y="3012900"/>
            <a:ext cx="3486000" cy="2407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248"/>
              </a:lnSpc>
              <a:tabLst/>
            </a:pPr>
            <a:r>
              <a:rPr lang="en-US" altLang="zh-CN" sz="2448" i="1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 Who is Kitty talking to?</a:t>
            </a:r>
          </a:p>
        </p:txBody>
      </p:sp>
      <p:sp>
        <p:nvSpPr>
          <p:cNvPr id="7" name="TextBox 1"/>
          <p:cNvSpPr txBox="1"/>
          <p:nvPr/>
        </p:nvSpPr>
        <p:spPr>
          <a:xfrm>
            <a:off x="531200" y="3344900"/>
            <a:ext cx="2880100" cy="3486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248"/>
              </a:lnSpc>
              <a:tabLst/>
            </a:pPr>
            <a:r>
              <a:rPr lang="en-US" altLang="zh-CN" sz="244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(S kým mluví Kitty?)</a:t>
            </a:r>
          </a:p>
        </p:txBody>
      </p:sp>
      <p:sp>
        <p:nvSpPr>
          <p:cNvPr id="8" name="TextBox 1"/>
          <p:cNvSpPr txBox="1"/>
          <p:nvPr/>
        </p:nvSpPr>
        <p:spPr>
          <a:xfrm>
            <a:off x="531200" y="3776500"/>
            <a:ext cx="7088200" cy="3486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248"/>
              </a:lnSpc>
              <a:tabLst/>
            </a:pPr>
            <a:r>
              <a:rPr lang="en-US" altLang="zh-CN" sz="244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Who and what – can be the subject of a question, or</a:t>
            </a:r>
          </a:p>
        </p:txBody>
      </p:sp>
      <p:sp>
        <p:nvSpPr>
          <p:cNvPr id="9" name="TextBox 1"/>
          <p:cNvSpPr txBox="1"/>
          <p:nvPr/>
        </p:nvSpPr>
        <p:spPr>
          <a:xfrm>
            <a:off x="805100" y="4133400"/>
            <a:ext cx="1228400" cy="3486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248"/>
              </a:lnSpc>
              <a:tabLst/>
            </a:pPr>
            <a:r>
              <a:rPr lang="en-US" altLang="zh-CN" sz="244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an object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8964000" cy="6723000"/>
          </a:xfrm>
          <a:prstGeom prst="rect">
            <a:avLst/>
          </a:prstGeom>
          <a:noFill/>
        </p:spPr>
      </p:pic>
      <p:sp>
        <p:nvSpPr>
          <p:cNvPr id="2" name="TextBox 1"/>
          <p:cNvSpPr txBox="1"/>
          <p:nvPr/>
        </p:nvSpPr>
        <p:spPr>
          <a:xfrm>
            <a:off x="531200" y="888100"/>
            <a:ext cx="3668600" cy="4399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248"/>
              </a:lnSpc>
              <a:tabLst/>
            </a:pPr>
            <a:r>
              <a:rPr lang="en-US" altLang="zh-CN" sz="2448" dirty="0" smtClean="0">
                <a:solidFill>
                  <a:srgbClr val="575F6D"/>
                </a:solidFill>
                <a:latin typeface="Times" pitchFamily="18" charset="0"/>
                <a:cs typeface="Times" pitchFamily="18" charset="0"/>
              </a:rPr>
              <a:t>WHO AS THE SUBJECT</a:t>
            </a:r>
          </a:p>
        </p:txBody>
      </p:sp>
      <p:sp>
        <p:nvSpPr>
          <p:cNvPr id="3" name="TextBox 1"/>
          <p:cNvSpPr txBox="1"/>
          <p:nvPr/>
        </p:nvSpPr>
        <p:spPr>
          <a:xfrm>
            <a:off x="531200" y="1718100"/>
            <a:ext cx="5718700" cy="2407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248"/>
              </a:lnSpc>
              <a:tabLst/>
            </a:pPr>
            <a:r>
              <a:rPr lang="en-US" altLang="zh-CN" sz="2448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 Word order: the same as in a statement</a:t>
            </a:r>
          </a:p>
        </p:txBody>
      </p:sp>
      <p:sp>
        <p:nvSpPr>
          <p:cNvPr id="4" name="TextBox 1"/>
          <p:cNvSpPr txBox="1"/>
          <p:nvPr/>
        </p:nvSpPr>
        <p:spPr>
          <a:xfrm>
            <a:off x="531200" y="2473400"/>
            <a:ext cx="2025200" cy="3486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248"/>
              </a:lnSpc>
              <a:tabLst/>
            </a:pPr>
            <a:r>
              <a:rPr lang="en-US" altLang="zh-CN" sz="2448" i="1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Who rang you?</a:t>
            </a:r>
          </a:p>
        </p:txBody>
      </p:sp>
      <p:sp>
        <p:nvSpPr>
          <p:cNvPr id="5" name="TextBox 1"/>
          <p:cNvSpPr txBox="1"/>
          <p:nvPr/>
        </p:nvSpPr>
        <p:spPr>
          <a:xfrm>
            <a:off x="531200" y="3344900"/>
            <a:ext cx="2788800" cy="3486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248"/>
              </a:lnSpc>
              <a:tabLst/>
            </a:pPr>
            <a:r>
              <a:rPr lang="en-US" altLang="zh-CN" sz="2448" i="1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Who is helping him?</a:t>
            </a:r>
          </a:p>
        </p:txBody>
      </p:sp>
      <p:sp>
        <p:nvSpPr>
          <p:cNvPr id="6" name="TextBox 1"/>
          <p:cNvSpPr txBox="1"/>
          <p:nvPr/>
        </p:nvSpPr>
        <p:spPr>
          <a:xfrm>
            <a:off x="531200" y="4208100"/>
            <a:ext cx="3220400" cy="3486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248"/>
              </a:lnSpc>
              <a:tabLst/>
            </a:pPr>
            <a:r>
              <a:rPr lang="en-US" altLang="zh-CN" sz="2448" i="1" dirty="0" smtClean="0">
                <a:solidFill>
                  <a:srgbClr val="000000"/>
                </a:solidFill>
                <a:latin typeface="Times" pitchFamily="18" charset="0"/>
                <a:cs typeface="Times" pitchFamily="18" charset="0"/>
              </a:rPr>
              <a:t>What will happen next?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ゴシック"/>
        <a:font script="Hang" typeface="맑은 고딕  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438</Words>
  <Application>Microsoft Office PowerPoint</Application>
  <PresentationFormat>Vlastní</PresentationFormat>
  <Paragraphs>99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Office Theme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lotapps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lotapps</dc:creator>
  <cp:lastModifiedBy>Učitel</cp:lastModifiedBy>
  <cp:revision>4</cp:revision>
  <dcterms:created xsi:type="dcterms:W3CDTF">2011-01-21T15:00:27Z</dcterms:created>
  <dcterms:modified xsi:type="dcterms:W3CDTF">2014-02-16T18:01:16Z</dcterms:modified>
</cp:coreProperties>
</file>