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0"/>
    <p:restoredTop sz="94660"/>
  </p:normalViewPr>
  <p:slideViewPr>
    <p:cSldViewPr>
      <p:cViewPr>
        <p:scale>
          <a:sx n="160" d="100"/>
          <a:sy n="160" d="100"/>
        </p:scale>
        <p:origin x="-84" y="20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2C7C9-903E-46BF-B167-DCA7ECE7AD8C}" type="datetimeFigureOut">
              <a:rPr lang="cs-CZ" smtClean="0"/>
              <a:pPr/>
              <a:t>16. 2. 2014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2DF5FF-45E4-4640-B0B6-F9A9FBCEF6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2C7C9-903E-46BF-B167-DCA7ECE7AD8C}" type="datetimeFigureOut">
              <a:rPr lang="cs-CZ" smtClean="0"/>
              <a:pPr/>
              <a:t>16. 2. 2014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2DF5FF-45E4-4640-B0B6-F9A9FBCEF6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2C7C9-903E-46BF-B167-DCA7ECE7AD8C}" type="datetimeFigureOut">
              <a:rPr lang="cs-CZ" smtClean="0"/>
              <a:pPr/>
              <a:t>16. 2. 2014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2DF5FF-45E4-4640-B0B6-F9A9FBCEF6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2C7C9-903E-46BF-B167-DCA7ECE7AD8C}" type="datetimeFigureOut">
              <a:rPr lang="cs-CZ" smtClean="0"/>
              <a:pPr/>
              <a:t>16. 2. 2014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2DF5FF-45E4-4640-B0B6-F9A9FBCEF6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2C7C9-903E-46BF-B167-DCA7ECE7AD8C}" type="datetimeFigureOut">
              <a:rPr lang="cs-CZ" smtClean="0"/>
              <a:pPr/>
              <a:t>16. 2. 2014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2DF5FF-45E4-4640-B0B6-F9A9FBCEF6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2C7C9-903E-46BF-B167-DCA7ECE7AD8C}" type="datetimeFigureOut">
              <a:rPr lang="cs-CZ" smtClean="0"/>
              <a:pPr/>
              <a:t>16. 2. 2014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2DF5FF-45E4-4640-B0B6-F9A9FBCEF6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2C7C9-903E-46BF-B167-DCA7ECE7AD8C}" type="datetimeFigureOut">
              <a:rPr lang="cs-CZ" smtClean="0"/>
              <a:pPr/>
              <a:t>16. 2. 2014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2DF5FF-45E4-4640-B0B6-F9A9FBCEF6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2C7C9-903E-46BF-B167-DCA7ECE7AD8C}" type="datetimeFigureOut">
              <a:rPr lang="cs-CZ" smtClean="0"/>
              <a:pPr/>
              <a:t>16. 2. 2014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2DF5FF-45E4-4640-B0B6-F9A9FBCEF6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2C7C9-903E-46BF-B167-DCA7ECE7AD8C}" type="datetimeFigureOut">
              <a:rPr lang="cs-CZ" smtClean="0"/>
              <a:pPr/>
              <a:t>16. 2. 2014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F2DF5FF-45E4-4640-B0B6-F9A9FBCEF64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2C7C9-903E-46BF-B167-DCA7ECE7AD8C}" type="datetimeFigureOut">
              <a:rPr lang="cs-CZ" smtClean="0"/>
              <a:pPr/>
              <a:t>16. 2. 2014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2DF5FF-45E4-4640-B0B6-F9A9FBCEF6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2C7C9-903E-46BF-B167-DCA7ECE7AD8C}" type="datetimeFigureOut">
              <a:rPr lang="cs-CZ" smtClean="0"/>
              <a:pPr/>
              <a:t>16. 2. 2014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2DF5FF-45E4-4640-B0B6-F9A9FBCEF6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232C7C9-903E-46BF-B167-DCA7ECE7AD8C}" type="datetimeFigureOut">
              <a:rPr lang="cs-CZ" smtClean="0"/>
              <a:pPr/>
              <a:t>16. 2. 2014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F2DF5FF-45E4-4640-B0B6-F9A9FBCEF64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yenglishpages.com/site_php_files/vocabulary-lesson-opposites-adjectives.php" TargetMode="External"/><Relationship Id="rId2" Type="http://schemas.openxmlformats.org/officeDocument/2006/relationships/hyperlink" Target="http://www.myenglishpages.com/site_php_files/vocabulary-lesson-synonyms.php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yenglishpages.com/site_php_files/vocabulary-exercise-synonyms.php" TargetMode="External"/><Relationship Id="rId2" Type="http://schemas.openxmlformats.org/officeDocument/2006/relationships/hyperlink" Target="http://www.myenglishpages.com/site_php_files/vocabulary-exercise-opposites.php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etter-english.com/grammar/adjing.htm" TargetMode="External"/><Relationship Id="rId2" Type="http://schemas.openxmlformats.org/officeDocument/2006/relationships/hyperlink" Target="http://perso.wanadoo.es/autoenglish/gr.ad.inged.p.htm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bbc.co.uk/worldservice/learningenglish/radio/specials/934_gramchallenge3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13998332"/>
              </p:ext>
            </p:extLst>
          </p:nvPr>
        </p:nvGraphicFramePr>
        <p:xfrm>
          <a:off x="539552" y="692697"/>
          <a:ext cx="8208912" cy="6002704"/>
        </p:xfrm>
        <a:graphic>
          <a:graphicData uri="http://schemas.openxmlformats.org/drawingml/2006/table">
            <a:tbl>
              <a:tblPr/>
              <a:tblGrid>
                <a:gridCol w="3563937"/>
                <a:gridCol w="4644975"/>
              </a:tblGrid>
              <a:tr h="88983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Times New Roman"/>
                          <a:cs typeface="Calibri"/>
                        </a:rPr>
                        <a:t>Číslo projektu </a:t>
                      </a:r>
                      <a:endParaRPr lang="cs-CZ" sz="1000" dirty="0">
                        <a:latin typeface="Times New Roman"/>
                        <a:ea typeface="Times New Roman"/>
                      </a:endParaRPr>
                    </a:p>
                  </a:txBody>
                  <a:tcPr marL="33128" marR="33128" marT="16564" marB="16564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Times New Roman"/>
                          <a:cs typeface="Calibri"/>
                        </a:rPr>
                        <a:t>CZ.1.07/1.5.00/34.0565 </a:t>
                      </a:r>
                      <a:endParaRPr lang="cs-CZ" sz="1000">
                        <a:latin typeface="Times New Roman"/>
                        <a:ea typeface="Times New Roman"/>
                      </a:endParaRPr>
                    </a:p>
                  </a:txBody>
                  <a:tcPr marL="33128" marR="33128" marT="16564" marB="16564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042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Times New Roman"/>
                          <a:cs typeface="Calibri"/>
                        </a:rPr>
                        <a:t>Číslo materiálu </a:t>
                      </a:r>
                      <a:endParaRPr lang="cs-CZ" sz="1000">
                        <a:latin typeface="Times New Roman"/>
                        <a:ea typeface="Times New Roman"/>
                      </a:endParaRPr>
                    </a:p>
                  </a:txBody>
                  <a:tcPr marL="33128" marR="33128" marT="16564" marB="16564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smtClean="0">
                          <a:latin typeface="Calibri"/>
                          <a:ea typeface="Times New Roman"/>
                          <a:cs typeface="Calibri"/>
                        </a:rPr>
                        <a:t>VY_32_INOVACE_132_PŘÍDAVNÁ </a:t>
                      </a:r>
                      <a:r>
                        <a:rPr lang="cs-CZ" sz="1000" dirty="0">
                          <a:latin typeface="Calibri"/>
                          <a:ea typeface="Times New Roman"/>
                          <a:cs typeface="Calibri"/>
                        </a:rPr>
                        <a:t>JMÉNA, PŘÍSLOVCE</a:t>
                      </a:r>
                      <a:endParaRPr lang="cs-CZ" sz="1000" dirty="0">
                        <a:latin typeface="Times New Roman"/>
                        <a:ea typeface="Times New Roman"/>
                      </a:endParaRPr>
                    </a:p>
                  </a:txBody>
                  <a:tcPr marL="33128" marR="33128" marT="16564" marB="16564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183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Times New Roman"/>
                          <a:cs typeface="Calibri"/>
                        </a:rPr>
                        <a:t>Název školy </a:t>
                      </a:r>
                      <a:endParaRPr lang="cs-CZ" sz="1000" dirty="0">
                        <a:latin typeface="Times New Roman"/>
                        <a:ea typeface="Times New Roman"/>
                      </a:endParaRPr>
                    </a:p>
                  </a:txBody>
                  <a:tcPr marL="33128" marR="33128" marT="16564" marB="16564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90000"/>
                        </a:lnSpc>
                        <a:spcAft>
                          <a:spcPts val="0"/>
                        </a:spcAft>
                        <a:tabLst>
                          <a:tab pos="990600" algn="l"/>
                          <a:tab pos="1890395" algn="ctr"/>
                        </a:tabLst>
                      </a:pPr>
                      <a:endParaRPr lang="cs-CZ" sz="1000">
                        <a:latin typeface="Calibri"/>
                        <a:ea typeface="Times New Roman"/>
                        <a:cs typeface="Calibri"/>
                      </a:endParaRPr>
                    </a:p>
                    <a:p>
                      <a:pPr>
                        <a:lnSpc>
                          <a:spcPct val="90000"/>
                        </a:lnSpc>
                        <a:spcAft>
                          <a:spcPts val="0"/>
                        </a:spcAft>
                        <a:tabLst>
                          <a:tab pos="990600" algn="l"/>
                          <a:tab pos="1890395" algn="ctr"/>
                        </a:tabLst>
                      </a:pPr>
                      <a:r>
                        <a:rPr lang="cs-CZ" sz="1000">
                          <a:latin typeface="Calibri"/>
                          <a:ea typeface="Times New Roman"/>
                          <a:cs typeface="Calibri"/>
                        </a:rPr>
                        <a:t>Masarykova střední  škola zemědělská a Vyšší odborná škola, Opava, příspěvková organizace</a:t>
                      </a:r>
                      <a:endParaRPr lang="cs-CZ" sz="1000">
                        <a:latin typeface="Times New Roman"/>
                        <a:ea typeface="Times New Roman"/>
                      </a:endParaRPr>
                    </a:p>
                  </a:txBody>
                  <a:tcPr marL="33128" marR="33128" marT="16564" marB="16564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042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Times New Roman"/>
                          <a:cs typeface="Calibri"/>
                        </a:rPr>
                        <a:t>Autor </a:t>
                      </a:r>
                      <a:endParaRPr lang="cs-CZ" sz="1000">
                        <a:latin typeface="Times New Roman"/>
                        <a:ea typeface="Times New Roman"/>
                      </a:endParaRPr>
                    </a:p>
                  </a:txBody>
                  <a:tcPr marL="33128" marR="33128" marT="16564" marB="16564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Times New Roman"/>
                          <a:cs typeface="Calibri"/>
                        </a:rPr>
                        <a:t>Mgr. Kateřina Slaninová </a:t>
                      </a:r>
                      <a:endParaRPr lang="cs-CZ" sz="1000">
                        <a:latin typeface="Times New Roman"/>
                        <a:ea typeface="Times New Roman"/>
                      </a:endParaRPr>
                    </a:p>
                  </a:txBody>
                  <a:tcPr marL="33128" marR="33128" marT="16564" marB="16564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042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Times New Roman"/>
                          <a:cs typeface="Calibri"/>
                        </a:rPr>
                        <a:t>Průřezové téma</a:t>
                      </a:r>
                      <a:endParaRPr lang="cs-CZ" sz="1000">
                        <a:latin typeface="Times New Roman"/>
                        <a:ea typeface="Times New Roman"/>
                      </a:endParaRPr>
                    </a:p>
                  </a:txBody>
                  <a:tcPr marL="33128" marR="33128" marT="16564" marB="16564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Times New Roman"/>
                          <a:cs typeface="Calibri"/>
                        </a:rPr>
                        <a:t>SLOVNÍ ZÁSOBA, slovotvorba</a:t>
                      </a:r>
                      <a:endParaRPr lang="cs-CZ" sz="1000">
                        <a:latin typeface="Times New Roman"/>
                        <a:ea typeface="Times New Roman"/>
                      </a:endParaRPr>
                    </a:p>
                  </a:txBody>
                  <a:tcPr marL="33128" marR="33128" marT="16564" marB="16564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042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Times New Roman"/>
                          <a:cs typeface="Calibri"/>
                        </a:rPr>
                        <a:t>Tématický celek </a:t>
                      </a:r>
                      <a:endParaRPr lang="cs-CZ" sz="1000">
                        <a:latin typeface="Times New Roman"/>
                        <a:ea typeface="Times New Roman"/>
                      </a:endParaRPr>
                    </a:p>
                  </a:txBody>
                  <a:tcPr marL="33128" marR="33128" marT="16564" marB="16564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Times New Roman"/>
                          <a:cs typeface="Calibri"/>
                        </a:rPr>
                        <a:t>Anglický jazyk</a:t>
                      </a:r>
                      <a:endParaRPr lang="cs-CZ" sz="1000">
                        <a:latin typeface="Times New Roman"/>
                        <a:ea typeface="Times New Roman"/>
                      </a:endParaRPr>
                    </a:p>
                  </a:txBody>
                  <a:tcPr marL="33128" marR="33128" marT="16564" marB="16564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042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Times New Roman"/>
                          <a:cs typeface="Calibri"/>
                        </a:rPr>
                        <a:t>Ročník </a:t>
                      </a:r>
                      <a:endParaRPr lang="cs-CZ" sz="1000">
                        <a:latin typeface="Times New Roman"/>
                        <a:ea typeface="Times New Roman"/>
                      </a:endParaRPr>
                    </a:p>
                  </a:txBody>
                  <a:tcPr marL="33128" marR="33128" marT="16564" marB="16564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Times New Roman"/>
                          <a:cs typeface="Calibri"/>
                        </a:rPr>
                        <a:t>1</a:t>
                      </a:r>
                      <a:r>
                        <a:rPr lang="cs-CZ" sz="1000" dirty="0" smtClean="0">
                          <a:latin typeface="Calibri"/>
                          <a:ea typeface="Times New Roman"/>
                          <a:cs typeface="Calibri"/>
                        </a:rPr>
                        <a:t>. - 4</a:t>
                      </a:r>
                      <a:r>
                        <a:rPr lang="cs-CZ" sz="1000" dirty="0">
                          <a:latin typeface="Calibri"/>
                          <a:ea typeface="Times New Roman"/>
                          <a:cs typeface="Calibri"/>
                        </a:rPr>
                        <a:t>.</a:t>
                      </a:r>
                      <a:endParaRPr lang="cs-CZ" sz="1000" dirty="0">
                        <a:latin typeface="Times New Roman"/>
                        <a:ea typeface="Times New Roman"/>
                      </a:endParaRPr>
                    </a:p>
                  </a:txBody>
                  <a:tcPr marL="33128" marR="33128" marT="16564" marB="16564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042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Times New Roman"/>
                          <a:cs typeface="Calibri"/>
                        </a:rPr>
                        <a:t>Datum tvorby </a:t>
                      </a:r>
                      <a:endParaRPr lang="cs-CZ" sz="1000">
                        <a:latin typeface="Times New Roman"/>
                        <a:ea typeface="Times New Roman"/>
                      </a:endParaRPr>
                    </a:p>
                  </a:txBody>
                  <a:tcPr marL="33128" marR="33128" marT="16564" marB="16564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Times New Roman"/>
                          <a:cs typeface="Calibri"/>
                        </a:rPr>
                        <a:t>23. 10. 2012 </a:t>
                      </a:r>
                      <a:endParaRPr lang="cs-CZ" sz="1000" dirty="0">
                        <a:latin typeface="Times New Roman"/>
                        <a:ea typeface="Times New Roman"/>
                      </a:endParaRPr>
                    </a:p>
                  </a:txBody>
                  <a:tcPr marL="33128" marR="33128" marT="16564" marB="16564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772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Times New Roman"/>
                          <a:cs typeface="Calibri"/>
                        </a:rPr>
                        <a:t>Datum a místo ověření</a:t>
                      </a:r>
                      <a:endParaRPr lang="cs-CZ" sz="1000">
                        <a:latin typeface="Times New Roman"/>
                        <a:ea typeface="Times New Roman"/>
                      </a:endParaRPr>
                    </a:p>
                  </a:txBody>
                  <a:tcPr marL="33128" marR="33128" marT="16564" marB="16564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000">
                        <a:latin typeface="Times New Roman"/>
                      </a:endParaRPr>
                    </a:p>
                  </a:txBody>
                  <a:tcPr marL="33128" marR="33128" marT="16564" marB="16564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772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Times New Roman"/>
                          <a:cs typeface="Calibri"/>
                        </a:rPr>
                        <a:t>Druh učebního materiálu</a:t>
                      </a:r>
                      <a:endParaRPr lang="cs-CZ" sz="1000">
                        <a:latin typeface="Times New Roman"/>
                        <a:ea typeface="Times New Roman"/>
                      </a:endParaRPr>
                    </a:p>
                  </a:txBody>
                  <a:tcPr marL="33128" marR="33128" marT="16564" marB="16564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Times New Roman"/>
                          <a:cs typeface="Calibri"/>
                        </a:rPr>
                        <a:t>Prezentace</a:t>
                      </a:r>
                      <a:endParaRPr lang="cs-CZ" sz="1000">
                        <a:latin typeface="Times New Roman"/>
                        <a:ea typeface="Times New Roman"/>
                      </a:endParaRPr>
                    </a:p>
                  </a:txBody>
                  <a:tcPr marL="33128" marR="33128" marT="16564" marB="16564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8341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Times New Roman"/>
                          <a:cs typeface="Calibri"/>
                        </a:rPr>
                        <a:t>Anotace </a:t>
                      </a:r>
                      <a:endParaRPr lang="cs-CZ" sz="1000" dirty="0">
                        <a:latin typeface="Times New Roman"/>
                        <a:ea typeface="Times New Roman"/>
                      </a:endParaRPr>
                    </a:p>
                  </a:txBody>
                  <a:tcPr marL="33128" marR="33128" marT="16564" marB="16564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Times New Roman"/>
                          <a:cs typeface="Calibri"/>
                        </a:rPr>
                        <a:t>Prezentace ukazuje základní slovotvorbu co se týče přídavných jmen a příslovcí. Věnuje se rozdílu mezi přídavnými jmeny –ed a –ing formy, které se žákům často pletou. Prezentace je vyrobena přehlednou a jednoduchou formou za použití grafiky.</a:t>
                      </a:r>
                      <a:endParaRPr lang="cs-CZ" sz="1000">
                        <a:latin typeface="Times New Roman"/>
                        <a:ea typeface="Times New Roman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Times New Roman"/>
                          <a:cs typeface="Calibri"/>
                        </a:rPr>
                        <a:t>Téma má za úkol rozšířit slovní zásobu žáků tak, aby sami byli schopni do budoucna tvořit přídavná jména. Důraz je kladen na synonyma a antonyma, jejich použití.</a:t>
                      </a:r>
                      <a:endParaRPr lang="cs-CZ" sz="1000">
                        <a:latin typeface="Times New Roman"/>
                        <a:ea typeface="Times New Roman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Times New Roman"/>
                          <a:cs typeface="Calibri"/>
                        </a:rPr>
                        <a:t>Přiložené jsou odkazy na seznamy základních synonym a antonym, cvičení různého charakteru pro aktivizaci žáků zábavnější formou než je vyplňování cvičení v učebnicích.</a:t>
                      </a:r>
                      <a:endParaRPr lang="cs-CZ" sz="1000">
                        <a:latin typeface="Times New Roman"/>
                        <a:ea typeface="Times New Roman"/>
                      </a:endParaRPr>
                    </a:p>
                  </a:txBody>
                  <a:tcPr marL="33128" marR="33128" marT="16564" marB="16564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772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Times New Roman"/>
                          <a:cs typeface="Calibri"/>
                        </a:rPr>
                        <a:t>Klíčová slova</a:t>
                      </a:r>
                      <a:endParaRPr lang="cs-CZ" sz="1000">
                        <a:latin typeface="Times New Roman"/>
                        <a:ea typeface="Times New Roman"/>
                      </a:endParaRPr>
                    </a:p>
                  </a:txBody>
                  <a:tcPr marL="33128" marR="33128" marT="16564" marB="16564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Times New Roman"/>
                          <a:cs typeface="Calibri"/>
                        </a:rPr>
                        <a:t>Přídavná jména, příslovce, adjectives, adverbs, synonyms, antonyms</a:t>
                      </a:r>
                      <a:endParaRPr lang="cs-CZ" sz="1000">
                        <a:latin typeface="Times New Roman"/>
                        <a:ea typeface="Times New Roman"/>
                      </a:endParaRPr>
                    </a:p>
                  </a:txBody>
                  <a:tcPr marL="33128" marR="33128" marT="16564" marB="16564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1531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Times New Roman"/>
                          <a:cs typeface="Calibri"/>
                        </a:rPr>
                        <a:t>Metodický pokyn </a:t>
                      </a:r>
                      <a:endParaRPr lang="cs-CZ" sz="1000">
                        <a:latin typeface="Times New Roman"/>
                        <a:ea typeface="Times New Roman"/>
                      </a:endParaRPr>
                    </a:p>
                  </a:txBody>
                  <a:tcPr marL="33128" marR="33128" marT="16564" marB="16564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Times New Roman"/>
                          <a:cs typeface="Calibri"/>
                        </a:rPr>
                        <a:t>Určeno k výkladu do hodiny i k samostudiu</a:t>
                      </a:r>
                      <a:endParaRPr lang="cs-CZ" sz="1000">
                        <a:latin typeface="Times New Roman"/>
                        <a:ea typeface="Times New Roman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Times New Roman"/>
                          <a:cs typeface="Calibri"/>
                        </a:rPr>
                        <a:t>Výklad je udělán jednoduše a přehledně aby poskytl žákům co nejsrozumitelnější formu výkladu látky o tom, jaké jsou možnosti ve tvoření slov, počínaje přídavnými jmény. Zaměřme se na synonyma a antonyma. Seznamy lze vytisknout, vytvořit kartičky a procvičovat s jejich pomocí ve škole.</a:t>
                      </a:r>
                      <a:endParaRPr lang="cs-CZ" sz="1000">
                        <a:latin typeface="Times New Roman"/>
                        <a:ea typeface="Times New Roman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Times New Roman"/>
                          <a:cs typeface="Calibri"/>
                        </a:rPr>
                        <a:t>Výklad je jednoduchou přehlednou formou, pomocí grafiky, a příkladů. </a:t>
                      </a:r>
                      <a:endParaRPr lang="cs-CZ" sz="1000">
                        <a:latin typeface="Times New Roman"/>
                        <a:ea typeface="Times New Roman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Times New Roman"/>
                          <a:cs typeface="Calibri"/>
                        </a:rPr>
                        <a:t>K dokumentu jsou připojeny odkazy na originální a interaktivní cvičení a pracovní listy, které lze buďto vytisknout nebo použít při práci online.</a:t>
                      </a:r>
                      <a:endParaRPr lang="cs-CZ" sz="1000">
                        <a:latin typeface="Times New Roman"/>
                        <a:ea typeface="Times New Roman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Times New Roman"/>
                          <a:cs typeface="Calibri"/>
                        </a:rPr>
                        <a:t>Doporučuje se pro zpestření vyřešit i přiložená interaktivní cvičení.</a:t>
                      </a:r>
                      <a:endParaRPr lang="cs-CZ" sz="1000">
                        <a:latin typeface="Times New Roman"/>
                        <a:ea typeface="Times New Roman"/>
                      </a:endParaRPr>
                    </a:p>
                  </a:txBody>
                  <a:tcPr marL="33128" marR="33128" marT="16564" marB="16564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7260"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Times New Roman"/>
                          <a:cs typeface="Calibri"/>
                        </a:rPr>
                        <a:t>Pokud není uvedeno jinak, použitý materiál je z vlastních zdrojů autora </a:t>
                      </a:r>
                      <a:endParaRPr lang="cs-CZ" sz="1000" dirty="0">
                        <a:latin typeface="Times New Roman"/>
                        <a:ea typeface="Times New Roman"/>
                      </a:endParaRPr>
                    </a:p>
                  </a:txBody>
                  <a:tcPr marL="33128" marR="33128" marT="16564" marB="16564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49" name="Picture 1" descr="mszes_z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878" y="20103"/>
            <a:ext cx="523673" cy="514386"/>
          </a:xfrm>
          <a:prstGeom prst="rect">
            <a:avLst/>
          </a:prstGeom>
          <a:noFill/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5960" y="20103"/>
            <a:ext cx="6265689" cy="8166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044839" y="3122272"/>
            <a:ext cx="151216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>
                <a:latin typeface="Calibri"/>
                <a:ea typeface="Times New Roman"/>
                <a:cs typeface="Calibri"/>
              </a:rPr>
              <a:t>07. 02. 2013, 4.Ca</a:t>
            </a:r>
            <a:endParaRPr lang="cs-CZ" sz="1000" dirty="0">
              <a:latin typeface="Calibri"/>
              <a:ea typeface="Times New Roman"/>
              <a:cs typeface="Calibri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Adjectives</a:t>
            </a:r>
            <a:r>
              <a:rPr lang="cs-CZ" dirty="0"/>
              <a:t> </a:t>
            </a:r>
            <a:r>
              <a:rPr lang="cs-CZ" dirty="0" smtClean="0"/>
              <a:t>X </a:t>
            </a:r>
            <a:r>
              <a:rPr lang="cs-CZ" dirty="0" err="1" smtClean="0"/>
              <a:t>Adverbs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778400" y="332656"/>
            <a:ext cx="5760720" cy="794962"/>
          </a:xfrm>
          <a:prstGeom prst="rect">
            <a:avLst/>
          </a:prstGeom>
          <a:noFill/>
          <a:ln/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645024"/>
            <a:ext cx="640935" cy="6342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Adjectives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FFC000"/>
            </a:solidFill>
          </a:ln>
        </p:spPr>
        <p:txBody>
          <a:bodyPr/>
          <a:lstStyle/>
          <a:p>
            <a:r>
              <a:rPr lang="cs-CZ" dirty="0" err="1" smtClean="0"/>
              <a:t>Adjective</a:t>
            </a:r>
            <a:r>
              <a:rPr lang="cs-CZ" dirty="0" smtClean="0"/>
              <a:t> </a:t>
            </a:r>
            <a:r>
              <a:rPr lang="cs-CZ" dirty="0" err="1" smtClean="0"/>
              <a:t>usually</a:t>
            </a:r>
            <a:r>
              <a:rPr lang="cs-CZ" dirty="0" smtClean="0"/>
              <a:t> </a:t>
            </a:r>
            <a:r>
              <a:rPr lang="cs-CZ" dirty="0" err="1" smtClean="0"/>
              <a:t>answers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question</a:t>
            </a:r>
            <a:endParaRPr lang="cs-CZ" dirty="0" smtClean="0"/>
          </a:p>
          <a:p>
            <a:pPr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What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is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sth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like</a:t>
            </a:r>
            <a:r>
              <a:rPr lang="cs-CZ" dirty="0" smtClean="0">
                <a:solidFill>
                  <a:srgbClr val="FF0000"/>
                </a:solidFill>
              </a:rPr>
              <a:t>?</a:t>
            </a:r>
          </a:p>
          <a:p>
            <a:pPr>
              <a:buNone/>
            </a:pPr>
            <a:r>
              <a:rPr lang="cs-CZ" dirty="0" smtClean="0"/>
              <a:t>Ex: </a:t>
            </a:r>
            <a:r>
              <a:rPr lang="cs-CZ" i="1" dirty="0" err="1" smtClean="0"/>
              <a:t>What</a:t>
            </a:r>
            <a:r>
              <a:rPr lang="cs-CZ" i="1" dirty="0" smtClean="0"/>
              <a:t> </a:t>
            </a:r>
            <a:r>
              <a:rPr lang="cs-CZ" i="1" dirty="0" err="1" smtClean="0"/>
              <a:t>is</a:t>
            </a:r>
            <a:r>
              <a:rPr lang="cs-CZ" i="1" dirty="0" smtClean="0"/>
              <a:t> </a:t>
            </a:r>
            <a:r>
              <a:rPr lang="cs-CZ" i="1" dirty="0" err="1" smtClean="0"/>
              <a:t>your</a:t>
            </a:r>
            <a:r>
              <a:rPr lang="cs-CZ" i="1" dirty="0" smtClean="0"/>
              <a:t> </a:t>
            </a:r>
            <a:r>
              <a:rPr lang="cs-CZ" i="1" dirty="0" err="1" smtClean="0"/>
              <a:t>brother</a:t>
            </a:r>
            <a:r>
              <a:rPr lang="cs-CZ" i="1" dirty="0" smtClean="0"/>
              <a:t> </a:t>
            </a:r>
            <a:r>
              <a:rPr lang="cs-CZ" i="1" dirty="0" err="1" smtClean="0"/>
              <a:t>like</a:t>
            </a:r>
            <a:r>
              <a:rPr lang="cs-CZ" i="1" dirty="0" smtClean="0"/>
              <a:t>?</a:t>
            </a:r>
          </a:p>
          <a:p>
            <a:pPr>
              <a:buNone/>
            </a:pPr>
            <a:r>
              <a:rPr lang="cs-CZ" i="1" dirty="0" err="1" smtClean="0"/>
              <a:t>Answer</a:t>
            </a:r>
            <a:r>
              <a:rPr lang="cs-CZ" dirty="0" smtClean="0"/>
              <a:t>: He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really</a:t>
            </a:r>
            <a:r>
              <a:rPr lang="cs-CZ" dirty="0" smtClean="0"/>
              <a:t>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smart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                                                     </a:t>
            </a:r>
            <a:r>
              <a:rPr lang="cs-CZ" i="1" dirty="0" err="1" smtClean="0"/>
              <a:t>smart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adjective</a:t>
            </a:r>
            <a:endParaRPr lang="cs-CZ" dirty="0"/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4644008" y="3861048"/>
            <a:ext cx="864096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Scale</a:t>
            </a:r>
            <a:r>
              <a:rPr lang="cs-CZ" dirty="0" smtClean="0"/>
              <a:t> </a:t>
            </a:r>
            <a:r>
              <a:rPr lang="cs-CZ" dirty="0" err="1" smtClean="0"/>
              <a:t>adjectives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cs-CZ" dirty="0" smtClean="0"/>
              <a:t>A </a:t>
            </a:r>
            <a:r>
              <a:rPr lang="cs-CZ" dirty="0" err="1" smtClean="0"/>
              <a:t>general</a:t>
            </a:r>
            <a:r>
              <a:rPr lang="cs-CZ" dirty="0" smtClean="0"/>
              <a:t> </a:t>
            </a:r>
            <a:r>
              <a:rPr lang="cs-CZ" dirty="0" err="1" smtClean="0"/>
              <a:t>description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something</a:t>
            </a:r>
            <a:endParaRPr lang="cs-CZ" dirty="0" smtClean="0"/>
          </a:p>
          <a:p>
            <a:pPr>
              <a:buFontTx/>
              <a:buChar char="-"/>
            </a:pP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use „</a:t>
            </a:r>
            <a:r>
              <a:rPr lang="cs-CZ" dirty="0" err="1" smtClean="0"/>
              <a:t>very</a:t>
            </a:r>
            <a:r>
              <a:rPr lang="cs-CZ" dirty="0" smtClean="0"/>
              <a:t>“ </a:t>
            </a:r>
            <a:r>
              <a:rPr lang="cs-CZ" dirty="0" err="1" smtClean="0"/>
              <a:t>before</a:t>
            </a:r>
            <a:r>
              <a:rPr lang="cs-CZ" dirty="0" smtClean="0"/>
              <a:t> </a:t>
            </a:r>
            <a:r>
              <a:rPr lang="cs-CZ" dirty="0" err="1" smtClean="0"/>
              <a:t>them</a:t>
            </a: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err="1" smtClean="0"/>
              <a:t>Examples</a:t>
            </a:r>
            <a:r>
              <a:rPr lang="cs-CZ" dirty="0" smtClean="0"/>
              <a:t>:</a:t>
            </a:r>
          </a:p>
          <a:p>
            <a:pPr>
              <a:buNone/>
            </a:pPr>
            <a:r>
              <a:rPr lang="cs-CZ" i="1" dirty="0" err="1" smtClean="0">
                <a:solidFill>
                  <a:schemeClr val="tx2"/>
                </a:solidFill>
              </a:rPr>
              <a:t>Lovely</a:t>
            </a:r>
            <a:r>
              <a:rPr lang="cs-CZ" i="1" dirty="0" smtClean="0">
                <a:solidFill>
                  <a:schemeClr val="tx2"/>
                </a:solidFill>
              </a:rPr>
              <a:t> X </a:t>
            </a:r>
            <a:r>
              <a:rPr lang="cs-CZ" i="1" dirty="0" err="1" smtClean="0">
                <a:solidFill>
                  <a:schemeClr val="tx2"/>
                </a:solidFill>
              </a:rPr>
              <a:t>awful</a:t>
            </a:r>
            <a:endParaRPr lang="cs-CZ" i="1" dirty="0" smtClean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i="1" dirty="0" err="1" smtClean="0">
                <a:solidFill>
                  <a:schemeClr val="tx2"/>
                </a:solidFill>
              </a:rPr>
              <a:t>Wonderful</a:t>
            </a:r>
            <a:r>
              <a:rPr lang="cs-CZ" i="1" dirty="0" smtClean="0">
                <a:solidFill>
                  <a:schemeClr val="tx2"/>
                </a:solidFill>
              </a:rPr>
              <a:t> X </a:t>
            </a:r>
            <a:r>
              <a:rPr lang="cs-CZ" i="1" dirty="0" err="1" smtClean="0">
                <a:solidFill>
                  <a:schemeClr val="tx2"/>
                </a:solidFill>
              </a:rPr>
              <a:t>terrible</a:t>
            </a:r>
            <a:endParaRPr lang="cs-CZ" i="1" dirty="0" smtClean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i="1" dirty="0" err="1" smtClean="0">
                <a:solidFill>
                  <a:schemeClr val="tx2"/>
                </a:solidFill>
              </a:rPr>
              <a:t>Terrific</a:t>
            </a:r>
            <a:r>
              <a:rPr lang="cs-CZ" i="1" dirty="0" smtClean="0">
                <a:solidFill>
                  <a:schemeClr val="tx2"/>
                </a:solidFill>
              </a:rPr>
              <a:t> X </a:t>
            </a:r>
            <a:r>
              <a:rPr lang="cs-CZ" i="1" dirty="0" err="1" smtClean="0">
                <a:solidFill>
                  <a:schemeClr val="tx2"/>
                </a:solidFill>
              </a:rPr>
              <a:t>dreadful</a:t>
            </a:r>
            <a:endParaRPr lang="cs-CZ" i="1" dirty="0">
              <a:solidFill>
                <a:schemeClr val="tx2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Good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bad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b="1" i="1" dirty="0" err="1" smtClean="0">
                <a:solidFill>
                  <a:srgbClr val="C00000"/>
                </a:solidFill>
              </a:rPr>
              <a:t>Exercise</a:t>
            </a:r>
            <a:r>
              <a:rPr lang="cs-CZ" b="1" i="1" dirty="0" smtClean="0"/>
              <a:t>: Put these </a:t>
            </a:r>
            <a:r>
              <a:rPr lang="cs-CZ" b="1" i="1" dirty="0" err="1" smtClean="0"/>
              <a:t>adjective</a:t>
            </a:r>
            <a:r>
              <a:rPr lang="cs-CZ" b="1" i="1" dirty="0" smtClean="0"/>
              <a:t> </a:t>
            </a:r>
            <a:r>
              <a:rPr lang="cs-CZ" b="1" i="1" dirty="0" err="1" smtClean="0"/>
              <a:t>into</a:t>
            </a:r>
            <a:r>
              <a:rPr lang="cs-CZ" b="1" i="1" dirty="0" smtClean="0"/>
              <a:t> </a:t>
            </a:r>
            <a:r>
              <a:rPr lang="cs-CZ" b="1" i="1" dirty="0" err="1" smtClean="0"/>
              <a:t>the</a:t>
            </a:r>
            <a:r>
              <a:rPr lang="cs-CZ" b="1" i="1" dirty="0" smtClean="0"/>
              <a:t> „</a:t>
            </a:r>
            <a:r>
              <a:rPr lang="cs-CZ" b="1" i="1" dirty="0" err="1" smtClean="0"/>
              <a:t>good</a:t>
            </a:r>
            <a:r>
              <a:rPr lang="cs-CZ" b="1" i="1" dirty="0" smtClean="0"/>
              <a:t>“ </a:t>
            </a:r>
            <a:r>
              <a:rPr lang="cs-CZ" b="1" i="1" dirty="0" err="1" smtClean="0"/>
              <a:t>or</a:t>
            </a:r>
            <a:r>
              <a:rPr lang="cs-CZ" b="1" i="1" dirty="0" smtClean="0"/>
              <a:t> „</a:t>
            </a:r>
            <a:r>
              <a:rPr lang="cs-CZ" b="1" i="1" dirty="0" err="1" smtClean="0"/>
              <a:t>bad</a:t>
            </a:r>
            <a:r>
              <a:rPr lang="cs-CZ" b="1" i="1" dirty="0" smtClean="0"/>
              <a:t>“ </a:t>
            </a:r>
            <a:r>
              <a:rPr lang="cs-CZ" b="1" i="1" dirty="0" err="1" smtClean="0"/>
              <a:t>ones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err="1" smtClean="0"/>
              <a:t>Amazing</a:t>
            </a:r>
            <a:r>
              <a:rPr lang="cs-CZ" dirty="0" smtClean="0"/>
              <a:t>		</a:t>
            </a:r>
            <a:r>
              <a:rPr lang="cs-CZ" dirty="0" err="1" smtClean="0"/>
              <a:t>kind</a:t>
            </a:r>
            <a:endParaRPr lang="cs-CZ" dirty="0" smtClean="0"/>
          </a:p>
          <a:p>
            <a:pPr>
              <a:buNone/>
            </a:pPr>
            <a:r>
              <a:rPr lang="cs-CZ" dirty="0" err="1" smtClean="0"/>
              <a:t>Horrible</a:t>
            </a:r>
            <a:r>
              <a:rPr lang="cs-CZ" dirty="0" smtClean="0"/>
              <a:t>		</a:t>
            </a:r>
            <a:r>
              <a:rPr lang="cs-CZ" dirty="0" err="1" smtClean="0"/>
              <a:t>superb</a:t>
            </a:r>
            <a:endParaRPr lang="cs-CZ" dirty="0" smtClean="0"/>
          </a:p>
          <a:p>
            <a:pPr>
              <a:buNone/>
            </a:pPr>
            <a:r>
              <a:rPr lang="cs-CZ" dirty="0" err="1" smtClean="0"/>
              <a:t>Nasty</a:t>
            </a:r>
            <a:r>
              <a:rPr lang="cs-CZ" dirty="0" smtClean="0"/>
              <a:t>			</a:t>
            </a:r>
            <a:r>
              <a:rPr lang="cs-CZ" dirty="0" err="1" smtClean="0"/>
              <a:t>difficult</a:t>
            </a:r>
            <a:endParaRPr lang="cs-CZ" dirty="0" smtClean="0"/>
          </a:p>
          <a:p>
            <a:pPr>
              <a:buNone/>
            </a:pPr>
            <a:r>
              <a:rPr lang="cs-CZ" dirty="0" err="1" smtClean="0"/>
              <a:t>Fantastic</a:t>
            </a:r>
            <a:r>
              <a:rPr lang="cs-CZ" dirty="0" smtClean="0"/>
              <a:t>		</a:t>
            </a:r>
            <a:r>
              <a:rPr lang="cs-CZ" dirty="0" err="1" smtClean="0"/>
              <a:t>boring</a:t>
            </a:r>
            <a:endParaRPr lang="cs-CZ" dirty="0" smtClean="0"/>
          </a:p>
          <a:p>
            <a:pPr>
              <a:buNone/>
            </a:pPr>
            <a:r>
              <a:rPr lang="cs-CZ" dirty="0" err="1" smtClean="0"/>
              <a:t>Fascinating</a:t>
            </a:r>
            <a:r>
              <a:rPr lang="cs-CZ" dirty="0" smtClean="0"/>
              <a:t>		fine</a:t>
            </a:r>
          </a:p>
          <a:p>
            <a:pPr>
              <a:buNone/>
            </a:pPr>
            <a:r>
              <a:rPr lang="cs-CZ" dirty="0" err="1" smtClean="0"/>
              <a:t>Naughty</a:t>
            </a:r>
            <a:r>
              <a:rPr lang="cs-CZ" dirty="0" smtClean="0"/>
              <a:t>		</a:t>
            </a:r>
            <a:r>
              <a:rPr lang="cs-CZ" dirty="0" err="1" smtClean="0"/>
              <a:t>brilliant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Synonyms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antonyms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To </a:t>
            </a:r>
            <a:r>
              <a:rPr lang="cs-CZ" dirty="0" err="1" smtClean="0"/>
              <a:t>enlarge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vocabulary</a:t>
            </a:r>
            <a:r>
              <a:rPr lang="cs-CZ" dirty="0" smtClean="0"/>
              <a:t>, </a:t>
            </a:r>
            <a:r>
              <a:rPr lang="cs-CZ" dirty="0" err="1" smtClean="0"/>
              <a:t>remembering</a:t>
            </a:r>
            <a:r>
              <a:rPr lang="cs-CZ" dirty="0" smtClean="0"/>
              <a:t> </a:t>
            </a:r>
            <a:r>
              <a:rPr lang="cs-CZ" dirty="0" err="1" smtClean="0"/>
              <a:t>synonyms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antonyms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crucial</a:t>
            </a:r>
            <a:r>
              <a:rPr lang="cs-CZ" dirty="0" smtClean="0"/>
              <a:t> </a:t>
            </a:r>
            <a:r>
              <a:rPr lang="cs-CZ" dirty="0" err="1" smtClean="0"/>
              <a:t>thing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b="1" dirty="0" err="1" smtClean="0">
                <a:solidFill>
                  <a:srgbClr val="C00000"/>
                </a:solidFill>
              </a:rPr>
              <a:t>Example</a:t>
            </a:r>
            <a:r>
              <a:rPr lang="cs-CZ" b="1" dirty="0" smtClean="0">
                <a:solidFill>
                  <a:srgbClr val="C00000"/>
                </a:solidFill>
              </a:rPr>
              <a:t>:</a:t>
            </a:r>
          </a:p>
          <a:p>
            <a:pPr>
              <a:buNone/>
            </a:pPr>
            <a:r>
              <a:rPr lang="cs-CZ" dirty="0" err="1" smtClean="0"/>
              <a:t>Big</a:t>
            </a:r>
            <a:r>
              <a:rPr lang="cs-CZ" dirty="0" smtClean="0"/>
              <a:t> – </a:t>
            </a:r>
            <a:r>
              <a:rPr lang="cs-CZ" i="1" dirty="0" err="1" smtClean="0"/>
              <a:t>huge</a:t>
            </a:r>
            <a:r>
              <a:rPr lang="cs-CZ" i="1" dirty="0" smtClean="0"/>
              <a:t>, </a:t>
            </a:r>
            <a:r>
              <a:rPr lang="cs-CZ" i="1" dirty="0" err="1" smtClean="0"/>
              <a:t>enormous</a:t>
            </a:r>
            <a:r>
              <a:rPr lang="cs-CZ" i="1" dirty="0" smtClean="0"/>
              <a:t>, </a:t>
            </a:r>
            <a:r>
              <a:rPr lang="cs-CZ" i="1" dirty="0" err="1" smtClean="0"/>
              <a:t>large</a:t>
            </a:r>
            <a:r>
              <a:rPr lang="cs-CZ" i="1" dirty="0" smtClean="0"/>
              <a:t>, </a:t>
            </a:r>
            <a:r>
              <a:rPr lang="cs-CZ" i="1" dirty="0" err="1" smtClean="0"/>
              <a:t>great</a:t>
            </a:r>
            <a:r>
              <a:rPr lang="cs-CZ" i="1" dirty="0" smtClean="0"/>
              <a:t> </a:t>
            </a:r>
            <a:r>
              <a:rPr lang="cs-CZ" dirty="0" smtClean="0"/>
              <a:t>(</a:t>
            </a:r>
            <a:r>
              <a:rPr lang="cs-CZ" dirty="0" err="1" smtClean="0"/>
              <a:t>synonyms</a:t>
            </a:r>
            <a:r>
              <a:rPr lang="cs-CZ" dirty="0" smtClean="0"/>
              <a:t>)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   - </a:t>
            </a:r>
            <a:r>
              <a:rPr lang="cs-CZ" i="1" dirty="0" err="1" smtClean="0"/>
              <a:t>little</a:t>
            </a:r>
            <a:r>
              <a:rPr lang="cs-CZ" i="1" dirty="0" smtClean="0"/>
              <a:t>, </a:t>
            </a:r>
            <a:r>
              <a:rPr lang="cs-CZ" i="1" dirty="0" err="1" smtClean="0"/>
              <a:t>small</a:t>
            </a:r>
            <a:r>
              <a:rPr lang="cs-CZ" i="1" dirty="0" smtClean="0"/>
              <a:t>, </a:t>
            </a:r>
            <a:r>
              <a:rPr lang="cs-CZ" i="1" dirty="0" err="1" smtClean="0"/>
              <a:t>tiny</a:t>
            </a:r>
            <a:r>
              <a:rPr lang="cs-CZ" dirty="0" smtClean="0"/>
              <a:t>, (</a:t>
            </a:r>
            <a:r>
              <a:rPr lang="cs-CZ" dirty="0" err="1" smtClean="0"/>
              <a:t>antonyms</a:t>
            </a:r>
            <a:r>
              <a:rPr lang="cs-CZ" dirty="0" smtClean="0"/>
              <a:t>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Exercise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err="1" smtClean="0"/>
              <a:t>Write</a:t>
            </a:r>
            <a:r>
              <a:rPr lang="cs-CZ" dirty="0" smtClean="0"/>
              <a:t> as many </a:t>
            </a:r>
            <a:r>
              <a:rPr lang="cs-CZ" dirty="0" err="1" smtClean="0"/>
              <a:t>synonyms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antonyms</a:t>
            </a:r>
            <a:r>
              <a:rPr lang="cs-CZ" dirty="0" smtClean="0"/>
              <a:t> as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think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, </a:t>
            </a:r>
            <a:r>
              <a:rPr lang="cs-CZ" dirty="0" err="1" smtClean="0"/>
              <a:t>or</a:t>
            </a:r>
            <a:r>
              <a:rPr lang="cs-CZ" dirty="0" smtClean="0"/>
              <a:t> use a </a:t>
            </a:r>
            <a:r>
              <a:rPr lang="cs-CZ" dirty="0" err="1" smtClean="0"/>
              <a:t>dictionary</a:t>
            </a:r>
            <a:r>
              <a:rPr lang="cs-CZ" dirty="0" smtClean="0"/>
              <a:t> to help </a:t>
            </a:r>
            <a:r>
              <a:rPr lang="cs-CZ" dirty="0" err="1" smtClean="0"/>
              <a:t>you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i="1" dirty="0" err="1" smtClean="0"/>
              <a:t>Cold</a:t>
            </a:r>
            <a:endParaRPr lang="cs-CZ" i="1" dirty="0" smtClean="0"/>
          </a:p>
          <a:p>
            <a:pPr>
              <a:buNone/>
            </a:pPr>
            <a:r>
              <a:rPr lang="cs-CZ" i="1" dirty="0" smtClean="0"/>
              <a:t>Happy</a:t>
            </a:r>
          </a:p>
          <a:p>
            <a:pPr>
              <a:buNone/>
            </a:pPr>
            <a:r>
              <a:rPr lang="cs-CZ" i="1" dirty="0" err="1" smtClean="0"/>
              <a:t>Interesting</a:t>
            </a:r>
            <a:endParaRPr lang="cs-CZ" i="1" dirty="0" smtClean="0"/>
          </a:p>
          <a:p>
            <a:pPr>
              <a:buNone/>
            </a:pPr>
            <a:r>
              <a:rPr lang="cs-CZ" i="1" dirty="0" err="1" smtClean="0"/>
              <a:t>Fascinating</a:t>
            </a:r>
            <a:endParaRPr lang="cs-CZ" i="1" dirty="0" smtClean="0"/>
          </a:p>
          <a:p>
            <a:pPr>
              <a:buNone/>
            </a:pPr>
            <a:r>
              <a:rPr lang="cs-CZ" i="1" dirty="0" err="1" smtClean="0"/>
              <a:t>Tired</a:t>
            </a:r>
            <a:endParaRPr lang="cs-CZ" i="1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 list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synonyms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antonyms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myenglishpages.com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site</a:t>
            </a:r>
            <a:r>
              <a:rPr lang="cs-CZ" dirty="0" smtClean="0">
                <a:hlinkClick r:id="rId2"/>
              </a:rPr>
              <a:t>_</a:t>
            </a:r>
            <a:r>
              <a:rPr lang="cs-CZ" dirty="0" err="1" smtClean="0">
                <a:hlinkClick r:id="rId2"/>
              </a:rPr>
              <a:t>php</a:t>
            </a:r>
            <a:r>
              <a:rPr lang="cs-CZ" dirty="0" smtClean="0">
                <a:hlinkClick r:id="rId2"/>
              </a:rPr>
              <a:t>_</a:t>
            </a:r>
            <a:r>
              <a:rPr lang="cs-CZ" dirty="0" err="1" smtClean="0">
                <a:hlinkClick r:id="rId2"/>
              </a:rPr>
              <a:t>files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vocabulary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lesson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synonyms.php</a:t>
            </a: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myenglishpages.com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site</a:t>
            </a:r>
            <a:r>
              <a:rPr lang="cs-CZ" dirty="0" smtClean="0">
                <a:hlinkClick r:id="rId3"/>
              </a:rPr>
              <a:t>_</a:t>
            </a:r>
            <a:r>
              <a:rPr lang="cs-CZ" dirty="0" err="1" smtClean="0">
                <a:hlinkClick r:id="rId3"/>
              </a:rPr>
              <a:t>php</a:t>
            </a:r>
            <a:r>
              <a:rPr lang="cs-CZ" dirty="0" smtClean="0">
                <a:hlinkClick r:id="rId3"/>
              </a:rPr>
              <a:t>_</a:t>
            </a:r>
            <a:r>
              <a:rPr lang="cs-CZ" dirty="0" err="1" smtClean="0">
                <a:hlinkClick r:id="rId3"/>
              </a:rPr>
              <a:t>files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vocabulary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lesson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opposites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adjectives.php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Online </a:t>
            </a:r>
            <a:r>
              <a:rPr lang="cs-CZ" dirty="0" err="1" smtClean="0"/>
              <a:t>exercises</a:t>
            </a:r>
            <a:r>
              <a:rPr lang="cs-CZ" dirty="0" smtClean="0"/>
              <a:t> on </a:t>
            </a:r>
            <a:r>
              <a:rPr lang="cs-CZ" dirty="0" err="1" smtClean="0"/>
              <a:t>adjectives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Exercises</a:t>
            </a:r>
            <a:r>
              <a:rPr lang="cs-CZ" dirty="0" smtClean="0"/>
              <a:t> on </a:t>
            </a:r>
            <a:r>
              <a:rPr lang="cs-CZ" dirty="0" err="1" smtClean="0"/>
              <a:t>opposites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myenglishpages.com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site</a:t>
            </a:r>
            <a:r>
              <a:rPr lang="cs-CZ" dirty="0" smtClean="0">
                <a:hlinkClick r:id="rId2"/>
              </a:rPr>
              <a:t>_</a:t>
            </a:r>
            <a:r>
              <a:rPr lang="cs-CZ" dirty="0" err="1" smtClean="0">
                <a:hlinkClick r:id="rId2"/>
              </a:rPr>
              <a:t>php</a:t>
            </a:r>
            <a:r>
              <a:rPr lang="cs-CZ" dirty="0" smtClean="0">
                <a:hlinkClick r:id="rId2"/>
              </a:rPr>
              <a:t>_</a:t>
            </a:r>
            <a:r>
              <a:rPr lang="cs-CZ" dirty="0" err="1" smtClean="0">
                <a:hlinkClick r:id="rId2"/>
              </a:rPr>
              <a:t>files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vocabulary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exercise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opposites.php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myenglishpages.com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site</a:t>
            </a:r>
            <a:r>
              <a:rPr lang="cs-CZ" dirty="0" smtClean="0">
                <a:hlinkClick r:id="rId3"/>
              </a:rPr>
              <a:t>_</a:t>
            </a:r>
            <a:r>
              <a:rPr lang="cs-CZ" dirty="0" err="1" smtClean="0">
                <a:hlinkClick r:id="rId3"/>
              </a:rPr>
              <a:t>php</a:t>
            </a:r>
            <a:r>
              <a:rPr lang="cs-CZ" dirty="0" smtClean="0">
                <a:hlinkClick r:id="rId3"/>
              </a:rPr>
              <a:t>_</a:t>
            </a:r>
            <a:r>
              <a:rPr lang="cs-CZ" dirty="0" err="1" smtClean="0">
                <a:hlinkClick r:id="rId3"/>
              </a:rPr>
              <a:t>files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vocabulary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exercise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synonyms.php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ED X ING </a:t>
            </a:r>
            <a:r>
              <a:rPr lang="cs-CZ" dirty="0" err="1" smtClean="0"/>
              <a:t>forms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-</a:t>
            </a:r>
            <a:r>
              <a:rPr lang="cs-CZ" dirty="0" err="1" smtClean="0"/>
              <a:t>ing</a:t>
            </a:r>
            <a:r>
              <a:rPr lang="cs-CZ" dirty="0" smtClean="0"/>
              <a:t> : </a:t>
            </a:r>
            <a:r>
              <a:rPr lang="cs-CZ" dirty="0" err="1" smtClean="0"/>
              <a:t>describes</a:t>
            </a:r>
            <a:r>
              <a:rPr lang="cs-CZ" dirty="0" smtClean="0"/>
              <a:t> a person, </a:t>
            </a:r>
            <a:r>
              <a:rPr lang="cs-CZ" dirty="0" err="1" smtClean="0"/>
              <a:t>thing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situation</a:t>
            </a:r>
            <a:r>
              <a:rPr lang="cs-CZ" dirty="0" smtClean="0"/>
              <a:t>.</a:t>
            </a:r>
          </a:p>
          <a:p>
            <a:r>
              <a:rPr lang="cs-CZ" dirty="0" smtClean="0"/>
              <a:t>-</a:t>
            </a:r>
            <a:r>
              <a:rPr lang="cs-CZ" dirty="0" err="1" smtClean="0"/>
              <a:t>ed</a:t>
            </a:r>
            <a:r>
              <a:rPr lang="cs-CZ" dirty="0" smtClean="0"/>
              <a:t> : </a:t>
            </a:r>
            <a:r>
              <a:rPr lang="cs-CZ" dirty="0" err="1" smtClean="0"/>
              <a:t>describes</a:t>
            </a:r>
            <a:r>
              <a:rPr lang="cs-CZ" dirty="0" smtClean="0"/>
              <a:t> </a:t>
            </a:r>
            <a:r>
              <a:rPr lang="cs-CZ" dirty="0" err="1" smtClean="0"/>
              <a:t>how</a:t>
            </a:r>
            <a:r>
              <a:rPr lang="cs-CZ" dirty="0" smtClean="0"/>
              <a:t>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feel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Ex: </a:t>
            </a:r>
            <a:r>
              <a:rPr lang="cs-CZ" i="1" dirty="0" err="1" smtClean="0"/>
              <a:t>It</a:t>
            </a:r>
            <a:r>
              <a:rPr lang="cs-CZ" i="1" dirty="0" smtClean="0"/>
              <a:t> </a:t>
            </a:r>
            <a:r>
              <a:rPr lang="cs-CZ" i="1" dirty="0" err="1" smtClean="0"/>
              <a:t>was</a:t>
            </a:r>
            <a:r>
              <a:rPr lang="cs-CZ" i="1" dirty="0" smtClean="0"/>
              <a:t> a </a:t>
            </a:r>
            <a:r>
              <a:rPr lang="cs-CZ" i="1" dirty="0" err="1" smtClean="0"/>
              <a:t>very</a:t>
            </a:r>
            <a:r>
              <a:rPr lang="cs-CZ" i="1" dirty="0" smtClean="0"/>
              <a:t> </a:t>
            </a:r>
            <a:r>
              <a:rPr lang="cs-CZ" i="1" dirty="0" err="1" smtClean="0">
                <a:solidFill>
                  <a:srgbClr val="C00000"/>
                </a:solidFill>
              </a:rPr>
              <a:t>interesting</a:t>
            </a:r>
            <a:r>
              <a:rPr lang="cs-CZ" i="1" dirty="0" smtClean="0"/>
              <a:t> film.</a:t>
            </a:r>
          </a:p>
          <a:p>
            <a:r>
              <a:rPr lang="cs-CZ" i="1" dirty="0" smtClean="0"/>
              <a:t>I </a:t>
            </a:r>
            <a:r>
              <a:rPr lang="cs-CZ" i="1" dirty="0" err="1" smtClean="0"/>
              <a:t>was</a:t>
            </a:r>
            <a:r>
              <a:rPr lang="cs-CZ" i="1" dirty="0" smtClean="0"/>
              <a:t> </a:t>
            </a:r>
            <a:r>
              <a:rPr lang="cs-CZ" i="1" dirty="0" err="1" smtClean="0"/>
              <a:t>really</a:t>
            </a:r>
            <a:r>
              <a:rPr lang="cs-CZ" i="1" dirty="0" smtClean="0"/>
              <a:t> </a:t>
            </a:r>
            <a:r>
              <a:rPr lang="cs-CZ" i="1" dirty="0" err="1" smtClean="0">
                <a:solidFill>
                  <a:srgbClr val="C00000"/>
                </a:solidFill>
              </a:rPr>
              <a:t>interested</a:t>
            </a:r>
            <a:r>
              <a:rPr lang="cs-CZ" i="1" dirty="0" smtClean="0"/>
              <a:t> in </a:t>
            </a:r>
            <a:r>
              <a:rPr lang="cs-CZ" i="1" dirty="0" err="1" smtClean="0"/>
              <a:t>the</a:t>
            </a:r>
            <a:r>
              <a:rPr lang="cs-CZ" i="1" dirty="0" smtClean="0"/>
              <a:t> film.</a:t>
            </a:r>
          </a:p>
          <a:p>
            <a:endParaRPr lang="cs-CZ" i="1" dirty="0" smtClean="0"/>
          </a:p>
          <a:p>
            <a:r>
              <a:rPr lang="cs-CZ" i="1" dirty="0" err="1" smtClean="0"/>
              <a:t>The</a:t>
            </a:r>
            <a:r>
              <a:rPr lang="cs-CZ" i="1" dirty="0" smtClean="0"/>
              <a:t> </a:t>
            </a:r>
            <a:r>
              <a:rPr lang="cs-CZ" i="1" dirty="0" err="1" smtClean="0"/>
              <a:t>end</a:t>
            </a:r>
            <a:r>
              <a:rPr lang="cs-CZ" i="1" dirty="0" smtClean="0"/>
              <a:t> </a:t>
            </a:r>
            <a:r>
              <a:rPr lang="cs-CZ" i="1" dirty="0" err="1" smtClean="0"/>
              <a:t>of</a:t>
            </a:r>
            <a:r>
              <a:rPr lang="cs-CZ" i="1" dirty="0" smtClean="0"/>
              <a:t> </a:t>
            </a:r>
            <a:r>
              <a:rPr lang="cs-CZ" i="1" dirty="0" err="1" smtClean="0"/>
              <a:t>the</a:t>
            </a:r>
            <a:r>
              <a:rPr lang="cs-CZ" i="1" dirty="0" smtClean="0"/>
              <a:t> film </a:t>
            </a:r>
            <a:r>
              <a:rPr lang="cs-CZ" i="1" dirty="0" err="1" smtClean="0"/>
              <a:t>was</a:t>
            </a:r>
            <a:r>
              <a:rPr lang="cs-CZ" i="1" dirty="0" smtClean="0"/>
              <a:t> </a:t>
            </a:r>
            <a:r>
              <a:rPr lang="cs-CZ" i="1" dirty="0" err="1" smtClean="0">
                <a:solidFill>
                  <a:srgbClr val="C00000"/>
                </a:solidFill>
              </a:rPr>
              <a:t>depressing</a:t>
            </a:r>
            <a:r>
              <a:rPr lang="cs-CZ" i="1" dirty="0" smtClean="0"/>
              <a:t>.</a:t>
            </a:r>
          </a:p>
          <a:p>
            <a:r>
              <a:rPr lang="cs-CZ" i="1" dirty="0" smtClean="0"/>
              <a:t>I </a:t>
            </a:r>
            <a:r>
              <a:rPr lang="cs-CZ" i="1" dirty="0" err="1" smtClean="0"/>
              <a:t>felt</a:t>
            </a:r>
            <a:r>
              <a:rPr lang="cs-CZ" i="1" dirty="0" smtClean="0"/>
              <a:t> </a:t>
            </a:r>
            <a:r>
              <a:rPr lang="cs-CZ" i="1" dirty="0" err="1" smtClean="0"/>
              <a:t>really</a:t>
            </a:r>
            <a:r>
              <a:rPr lang="cs-CZ" i="1" dirty="0" smtClean="0"/>
              <a:t> </a:t>
            </a:r>
            <a:r>
              <a:rPr lang="cs-CZ" i="1" dirty="0" err="1" smtClean="0">
                <a:solidFill>
                  <a:srgbClr val="C00000"/>
                </a:solidFill>
              </a:rPr>
              <a:t>depressed</a:t>
            </a:r>
            <a:r>
              <a:rPr lang="cs-CZ" i="1" dirty="0" smtClean="0"/>
              <a:t> </a:t>
            </a:r>
            <a:r>
              <a:rPr lang="cs-CZ" i="1" dirty="0" err="1" smtClean="0"/>
              <a:t>today</a:t>
            </a:r>
            <a:r>
              <a:rPr lang="cs-CZ" i="1" dirty="0" smtClean="0"/>
              <a:t>.</a:t>
            </a:r>
            <a:endParaRPr lang="cs-CZ" i="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Exercise</a:t>
            </a:r>
            <a:r>
              <a:rPr lang="cs-CZ" dirty="0" smtClean="0"/>
              <a:t> on –</a:t>
            </a:r>
            <a:r>
              <a:rPr lang="cs-CZ" dirty="0" err="1" smtClean="0"/>
              <a:t>ed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–</a:t>
            </a:r>
            <a:r>
              <a:rPr lang="cs-CZ" dirty="0" err="1" smtClean="0"/>
              <a:t>ing</a:t>
            </a:r>
            <a:r>
              <a:rPr lang="cs-CZ" dirty="0" smtClean="0"/>
              <a:t> </a:t>
            </a:r>
            <a:r>
              <a:rPr lang="cs-CZ" dirty="0" err="1" smtClean="0"/>
              <a:t>forms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http://perso.wanadoo.es/autoenglish/gr.ad.inged.p.htm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better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english.com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grammar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adjing.htm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Audio:</a:t>
            </a:r>
          </a:p>
          <a:p>
            <a:pPr>
              <a:buNone/>
            </a:pPr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bbc.co.uk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worldservice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learningenglish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radio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specials</a:t>
            </a:r>
            <a:r>
              <a:rPr lang="cs-CZ" smtClean="0">
                <a:hlinkClick r:id="rId4"/>
              </a:rPr>
              <a:t>/934_gramchallenge3/</a:t>
            </a:r>
            <a:endParaRPr lang="cs-CZ" smtClean="0"/>
          </a:p>
          <a:p>
            <a:pPr>
              <a:buNone/>
            </a:pPr>
            <a:endParaRPr lang="cs-CZ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45</TotalTime>
  <Words>431</Words>
  <Application>Microsoft Office PowerPoint</Application>
  <PresentationFormat>Předvádění na obrazovce (4:3)</PresentationFormat>
  <Paragraphs>95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Prezentace aplikace PowerPoint</vt:lpstr>
      <vt:lpstr>Adjectives X Adverbs </vt:lpstr>
      <vt:lpstr>Adjectives</vt:lpstr>
      <vt:lpstr>Scale adjectives</vt:lpstr>
      <vt:lpstr>Good or bad</vt:lpstr>
      <vt:lpstr>Synonyms and antonyms</vt:lpstr>
      <vt:lpstr>Exercise</vt:lpstr>
      <vt:lpstr>A list of synonyms and antonyms</vt:lpstr>
      <vt:lpstr>Online exercises on adjectives</vt:lpstr>
      <vt:lpstr>ED X ING forms</vt:lpstr>
      <vt:lpstr>Exercise on –ed and –ing forms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Adjectives X Adverbs ed X ing forms</dc:title>
  <dc:creator>Kateřina Schleierocá</dc:creator>
  <cp:lastModifiedBy>Učitel</cp:lastModifiedBy>
  <cp:revision>8</cp:revision>
  <dcterms:created xsi:type="dcterms:W3CDTF">2012-12-29T09:49:01Z</dcterms:created>
  <dcterms:modified xsi:type="dcterms:W3CDTF">2014-02-16T18:29:29Z</dcterms:modified>
</cp:coreProperties>
</file>