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>
        <p:scale>
          <a:sx n="90" d="100"/>
          <a:sy n="90" d="100"/>
        </p:scale>
        <p:origin x="-1452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hyperlink" Target="http://en.wikipedia.org/wiki/File:Body_Language.sv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en.wikipedia.org/wiki/Animal_communication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6400" y="393700"/>
            <a:ext cx="5765800" cy="812800"/>
          </a:xfrm>
          <a:prstGeom prst="rect">
            <a:avLst/>
          </a:prstGeom>
          <a:noFill/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100" y="5232400"/>
            <a:ext cx="8978900" cy="673100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469900" y="4940300"/>
            <a:ext cx="5321300" cy="495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900"/>
              </a:lnSpc>
              <a:tabLst/>
            </a:pPr>
            <a:r>
              <a:rPr lang="en-US" altLang="zh-CN" sz="360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WAYS</a:t>
            </a:r>
            <a:r>
              <a:rPr lang="en-US" altLang="zh-CN" sz="36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OF</a:t>
            </a:r>
            <a:r>
              <a:rPr lang="en-US" altLang="zh-CN" sz="36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COMMUNICATION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200" y="5453062"/>
            <a:ext cx="914400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7000"/>
            <a:ext cx="381000" cy="457200"/>
          </a:xfrm>
          <a:prstGeom prst="rect">
            <a:avLst/>
          </a:prstGeom>
          <a:noFill/>
        </p:spPr>
      </p:pic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aphicFrame>
        <p:nvGraphicFramePr>
          <p:cNvPr id="4" name="表格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6927767"/>
              </p:ext>
            </p:extLst>
          </p:nvPr>
        </p:nvGraphicFramePr>
        <p:xfrm>
          <a:off x="683564" y="188595"/>
          <a:ext cx="7848929" cy="6965954"/>
        </p:xfrm>
        <a:graphic>
          <a:graphicData uri="http://schemas.openxmlformats.org/drawingml/2006/table">
            <a:tbl>
              <a:tblPr/>
              <a:tblGrid>
                <a:gridCol w="3410788"/>
                <a:gridCol w="4438141"/>
              </a:tblGrid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Číslo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projektu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mpd="sng">
                      <a:solidFill>
                        <a:srgbClr val="000000"/>
                      </a:solidFill>
                      <a:prstDash val="soli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mpd="sng">
                      <a:solidFill>
                        <a:srgbClr val="000000"/>
                      </a:solidFill>
                      <a:prstDash val="soli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CZ.1.07/1.5.00/34.0565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mpd="sng">
                      <a:solidFill>
                        <a:srgbClr val="000000"/>
                      </a:solidFill>
                      <a:prstDash val="soli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Číslo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materiálu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VY_32_INOVACE_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138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_COMMUNICATION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641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Název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školy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Masarykova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střední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škola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zemědělská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Vyšší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odborná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škola,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Opava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říspěvková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organizace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Autor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Mgr.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Kateřina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Slaninová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Průřezové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Informační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komunikační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technologie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Tématický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celek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Anglický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jazyk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Ročník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3.-4.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Datum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tvorby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01.11.2012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Datum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místo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ověření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altLang="zh-CN" sz="1103" kern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ea typeface="+mn-ea"/>
                          <a:cs typeface="Calibri" pitchFamily="18" charset="0"/>
                        </a:rPr>
                        <a:t>21. 01. 2013, 4.L</a:t>
                      </a:r>
                      <a:endParaRPr kumimoji="0" lang="zh-CN" altLang="en-US" sz="1103" kern="1200" dirty="0">
                        <a:solidFill>
                          <a:srgbClr val="000000"/>
                        </a:solidFill>
                        <a:latin typeface="Calibri" pitchFamily="18" charset="0"/>
                        <a:ea typeface="+mn-ea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877821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Anotace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prezentuje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slovní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zásobu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komunikace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mezi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lidmi,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zvířaty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a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moderní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komunikační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technologie.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Celou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prezentaci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podporují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interaktivní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o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dkazy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webové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stránky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zabývající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touto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tématikou.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Důraz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kladen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rozdíl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mezi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lidskou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zvířecí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komunikací,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základní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moderní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technologie,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j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ako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televize,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rádio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internet.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Objevuje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zde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kombinace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metod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diskuse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silnějších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žáků,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interaktivních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o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nline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cvičení.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podpořena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také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zajímavými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videi,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které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mohou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a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nemusí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být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zařazeny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výuky.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učitele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jsou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dispozici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odkazy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s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eznamy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slovíček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zdaných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tak,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aby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si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každý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vyučující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mohl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vybrat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to,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c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něj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momentálně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důležité.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Doplněním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jsou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flashcards,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které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ohou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vytisknout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využít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prezenční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výuce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9061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Klíčová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slova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Komunikační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technologie,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komunikace,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rádio,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televize,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média,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internet</a:t>
                      </a:r>
                      <a:r>
                        <a:rPr lang="en-US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ommunication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technology,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radio,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TV,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internet,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massmedia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039634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Metodický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pokyn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Určeno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výkladu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hodiny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či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samostudiu.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předpokládá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dobré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Připojení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internetu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shlédnutí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videa.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Vyučující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může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zaměřit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Několik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aspektů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prezentace,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diskusi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otázkách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zvířecí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lidské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komunikaci,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n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novou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slovní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zásobu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dle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vlastního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uvážení,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použití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flashcards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či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videa.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Jsou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zde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odkazy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interaktivní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procvičování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slovní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zásoby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jako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j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i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nternet,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rádio,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televize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či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tištěná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média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871969">
                <a:tc gridSpan="2"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Pokud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není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uvedeno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jinak,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použitý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materiál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vlastních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zdrojů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autora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Obrázek: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6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DILMEN,Nevit.</a:t>
                      </a:r>
                      <a:r>
                        <a:rPr lang="en-US" altLang="zh-CN" sz="1106" i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www,en.wikipedia.org</a:t>
                      </a:r>
                      <a:r>
                        <a:rPr lang="en-US" altLang="zh-CN" sz="1106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[online].[cit.5.1.2013].DostupnýnaWWW: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en-US" altLang="zh-CN" sz="1103" u="sng" dirty="0" smtClean="0">
                          <a:solidFill>
                            <a:srgbClr val="AD1F1F"/>
                          </a:solidFill>
                          <a:latin typeface="Times New Roman" pitchFamily="18" charset="0"/>
                          <a:cs typeface="Times New Roman" pitchFamily="18" charset="0"/>
                          <a:hlinkClick r:id="rId4"/>
                        </a:rPr>
                        <a:t>http://en.wikipedia.org/wiki/File:Body_Language.svg</a:t>
                      </a:r>
                      <a:endParaRPr lang="zh-CN" altLang="en-US" sz="1103" u="sng" dirty="0" smtClean="0">
                        <a:solidFill>
                          <a:srgbClr val="AD1F1F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KlipartyMSOffice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mpd="sng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09600" cy="603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900" y="939800"/>
            <a:ext cx="9055100" cy="673100"/>
          </a:xfrm>
          <a:prstGeom prst="rect">
            <a:avLst/>
          </a:prstGeom>
          <a:noFill/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93700" y="635000"/>
            <a:ext cx="4864100" cy="495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900"/>
              </a:lnSpc>
              <a:tabLst/>
            </a:pPr>
            <a:r>
              <a:rPr lang="en-US" altLang="zh-CN" sz="360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HUMAN</a:t>
            </a:r>
            <a:r>
              <a:rPr lang="en-US" altLang="zh-CN" sz="36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VERSUS</a:t>
            </a:r>
            <a:r>
              <a:rPr lang="en-US" altLang="zh-CN" sz="36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ANIMAL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393700" y="1625600"/>
            <a:ext cx="19558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Discussion: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393700" y="2222500"/>
            <a:ext cx="78867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What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is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main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difference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in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communication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736600" y="2705100"/>
            <a:ext cx="68834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between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human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being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and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an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animal?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393700" y="3873500"/>
            <a:ext cx="83820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How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do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different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animals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communicate?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Think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of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736600" y="4368800"/>
            <a:ext cx="69088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dolphins,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bats,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bees,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monkeys,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dogs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etc.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393700" y="5537200"/>
            <a:ext cx="51562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How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do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people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communicate?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900" y="939800"/>
            <a:ext cx="9055100" cy="673100"/>
          </a:xfrm>
          <a:prstGeom prst="rect">
            <a:avLst/>
          </a:prstGeom>
          <a:noFill/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93700" y="635000"/>
            <a:ext cx="5105400" cy="495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900"/>
              </a:lnSpc>
              <a:tabLst/>
            </a:pPr>
            <a:r>
              <a:rPr lang="en-US" altLang="zh-CN" sz="360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ANIMAL</a:t>
            </a:r>
            <a:r>
              <a:rPr lang="en-US" altLang="zh-CN" sz="36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COMMUNICATION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393700" y="1625600"/>
            <a:ext cx="84709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4" u="sng" dirty="0" smtClean="0">
                <a:solidFill>
                  <a:srgbClr val="AD1F1F"/>
                </a:solidFill>
                <a:latin typeface="Franklin Gothic Book" pitchFamily="18" charset="0"/>
                <a:cs typeface="Franklin Gothic Book" pitchFamily="18" charset="0"/>
                <a:hlinkClick r:id="rId4"/>
              </a:rPr>
              <a:t>http://en.wikipedia.org/wiki/Animal_communicat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736600" y="2120900"/>
            <a:ext cx="5207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4" u="sng" dirty="0" smtClean="0">
                <a:solidFill>
                  <a:srgbClr val="AD1F1F"/>
                </a:solidFill>
                <a:latin typeface="Franklin Gothic Book" pitchFamily="18" charset="0"/>
                <a:cs typeface="Franklin Gothic Book" pitchFamily="18" charset="0"/>
                <a:hlinkClick r:id="rId4"/>
              </a:rPr>
              <a:t>ion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393700" y="2705100"/>
            <a:ext cx="19050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2231" dirty="0" smtClean="0">
                <a:solidFill>
                  <a:srgbClr val="F0A22E"/>
                </a:solidFill>
                <a:latin typeface="Franklin Gothic Book" pitchFamily="18" charset="0"/>
                <a:cs typeface="Franklin Gothic Book" pitchFamily="18" charset="0"/>
              </a:rPr>
              <a:t>-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For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study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393700" y="3289300"/>
            <a:ext cx="28448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Watch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video: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393700" y="3873500"/>
            <a:ext cx="84455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4" u="sng" dirty="0" smtClean="0">
                <a:solidFill>
                  <a:srgbClr val="AD1F1F"/>
                </a:solidFill>
                <a:latin typeface="Franklin Gothic Book" pitchFamily="18" charset="0"/>
                <a:cs typeface="Franklin Gothic Book" pitchFamily="18" charset="0"/>
              </a:rPr>
              <a:t>http://www.youtube.com/watch?v=nZiQaFFcNQQ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7000" y="685800"/>
            <a:ext cx="9017000" cy="5130800"/>
          </a:xfrm>
          <a:prstGeom prst="rect">
            <a:avLst/>
          </a:prstGeom>
          <a:noFill/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81000" y="444500"/>
            <a:ext cx="4470400" cy="927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HUMAN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COMMUNICATION</a:t>
            </a:r>
          </a:p>
          <a:p>
            <a:pPr>
              <a:lnSpc>
                <a:spcPts val="3800"/>
              </a:lnSpc>
              <a:tabLst/>
            </a:pPr>
            <a:r>
              <a:rPr lang="en-US" altLang="zh-CN" sz="3194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VERBAL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X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NON-VERBAL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393700" y="1892300"/>
            <a:ext cx="215900" cy="3327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000"/>
              </a:lnSpc>
              <a:tabLst/>
            </a:pPr>
            <a:r>
              <a:rPr lang="en-US" altLang="zh-CN" sz="1970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3000"/>
              </a:lnSpc>
              <a:tabLst/>
            </a:pPr>
            <a:r>
              <a:rPr lang="en-US" altLang="zh-CN" sz="1968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3000"/>
              </a:lnSpc>
              <a:tabLst/>
            </a:pPr>
            <a:r>
              <a:rPr lang="en-US" altLang="zh-CN" sz="1968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3000"/>
              </a:lnSpc>
              <a:tabLst/>
            </a:pPr>
            <a:r>
              <a:rPr lang="en-US" altLang="zh-CN" sz="1970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3000"/>
              </a:lnSpc>
              <a:tabLst/>
            </a:pPr>
            <a:r>
              <a:rPr lang="en-US" altLang="zh-CN" sz="1970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3000"/>
              </a:lnSpc>
              <a:tabLst/>
            </a:pPr>
            <a:r>
              <a:rPr lang="en-US" altLang="zh-CN" sz="1968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3000"/>
              </a:lnSpc>
              <a:tabLst/>
            </a:pPr>
            <a:r>
              <a:rPr lang="en-US" altLang="zh-CN" sz="1968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736600" y="1778000"/>
            <a:ext cx="2108200" cy="3467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100"/>
              </a:lnSpc>
              <a:tabLst/>
            </a:pPr>
            <a:r>
              <a:rPr lang="en-US" altLang="zh-CN" sz="281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Speech</a:t>
            </a:r>
          </a:p>
          <a:p>
            <a:pPr>
              <a:lnSpc>
                <a:spcPts val="4000"/>
              </a:lnSpc>
              <a:tabLst/>
            </a:pPr>
            <a:r>
              <a:rPr lang="en-US" altLang="zh-CN" sz="281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Sounds</a:t>
            </a:r>
          </a:p>
          <a:p>
            <a:pPr>
              <a:lnSpc>
                <a:spcPts val="4000"/>
              </a:lnSpc>
              <a:tabLst/>
            </a:pPr>
            <a:r>
              <a:rPr lang="en-US" altLang="zh-CN" sz="2807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Gestures</a:t>
            </a:r>
          </a:p>
          <a:p>
            <a:pPr>
              <a:lnSpc>
                <a:spcPts val="4000"/>
              </a:lnSpc>
              <a:tabLst/>
            </a:pPr>
            <a:r>
              <a:rPr lang="en-US" altLang="zh-CN" sz="281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Mimic</a:t>
            </a:r>
          </a:p>
          <a:p>
            <a:pPr>
              <a:lnSpc>
                <a:spcPts val="4000"/>
              </a:lnSpc>
              <a:tabLst/>
            </a:pPr>
            <a:r>
              <a:rPr lang="en-US" altLang="zh-CN" sz="281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Writing</a:t>
            </a:r>
          </a:p>
          <a:p>
            <a:pPr>
              <a:lnSpc>
                <a:spcPts val="4000"/>
              </a:lnSpc>
              <a:tabLst/>
            </a:pPr>
            <a:r>
              <a:rPr lang="en-US" altLang="zh-CN" sz="2807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Sign</a:t>
            </a:r>
            <a:r>
              <a:rPr lang="en-US" altLang="zh-CN" sz="2807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807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language</a:t>
            </a:r>
          </a:p>
          <a:p>
            <a:pPr>
              <a:lnSpc>
                <a:spcPts val="4000"/>
              </a:lnSpc>
              <a:tabLst/>
            </a:pPr>
            <a:r>
              <a:rPr lang="en-US" altLang="zh-CN" sz="2807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Braille</a:t>
            </a:r>
            <a:r>
              <a:rPr lang="en-US" altLang="zh-CN" sz="2807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807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script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MASS MEDIA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r>
              <a:rPr lang="en-US" dirty="0" smtClean="0"/>
              <a:t>diversified media technologies that are intended to reach a large audience by mass communication </a:t>
            </a:r>
          </a:p>
          <a:p>
            <a:endParaRPr lang="cs-CZ" dirty="0" smtClean="0"/>
          </a:p>
          <a:p>
            <a:r>
              <a:rPr lang="cs-CZ" dirty="0" err="1" smtClean="0"/>
              <a:t>A</a:t>
            </a:r>
            <a:r>
              <a:rPr lang="cs-CZ" dirty="0" smtClean="0"/>
              <a:t>.</a:t>
            </a:r>
            <a:r>
              <a:rPr lang="cs-CZ" dirty="0" err="1" smtClean="0"/>
              <a:t>Broadcast</a:t>
            </a:r>
            <a:r>
              <a:rPr lang="cs-CZ" dirty="0" smtClean="0"/>
              <a:t> media – </a:t>
            </a:r>
            <a:r>
              <a:rPr lang="cs-CZ" dirty="0" err="1" smtClean="0"/>
              <a:t>electronic</a:t>
            </a:r>
            <a:r>
              <a:rPr lang="cs-CZ" dirty="0" smtClean="0"/>
              <a:t> </a:t>
            </a:r>
          </a:p>
          <a:p>
            <a:r>
              <a:rPr lang="cs-CZ" dirty="0" smtClean="0"/>
              <a:t>TV, </a:t>
            </a:r>
            <a:r>
              <a:rPr lang="cs-CZ" dirty="0" err="1" smtClean="0"/>
              <a:t>radio</a:t>
            </a:r>
            <a:r>
              <a:rPr lang="cs-CZ" dirty="0" smtClean="0"/>
              <a:t>, internet, </a:t>
            </a:r>
          </a:p>
          <a:p>
            <a:r>
              <a:rPr lang="cs-CZ" dirty="0" err="1" smtClean="0"/>
              <a:t>B.Print</a:t>
            </a:r>
            <a:r>
              <a:rPr lang="cs-CZ" dirty="0" smtClean="0"/>
              <a:t> media </a:t>
            </a:r>
          </a:p>
          <a:p>
            <a:endParaRPr lang="cs-CZ" dirty="0" smtClean="0"/>
          </a:p>
          <a:p>
            <a:r>
              <a:rPr lang="en-US" dirty="0" smtClean="0"/>
              <a:t>Newspaper, magazines, brochures, leaflets, books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BROADCAST MEDIA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en-US" dirty="0" smtClean="0"/>
              <a:t>The sequencing of content in a broadcast is called a schedule </a:t>
            </a:r>
          </a:p>
          <a:p>
            <a:r>
              <a:rPr lang="en-US" dirty="0" smtClean="0"/>
              <a:t>For a list of broadcast vocabulary see: </a:t>
            </a:r>
          </a:p>
          <a:p>
            <a:r>
              <a:rPr lang="cs-CZ" dirty="0" smtClean="0"/>
              <a:t>http://en.wikipedia.org/wiki/List_of_broadcasting_terms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TELEVISION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en-US" dirty="0" smtClean="0"/>
              <a:t>Online exercise and list of vocabulary related to television. </a:t>
            </a:r>
          </a:p>
          <a:p>
            <a:pPr>
              <a:buNone/>
            </a:pPr>
            <a:r>
              <a:rPr lang="cs-CZ" dirty="0" smtClean="0"/>
              <a:t>http://en.wikipedia.org/wiki/List_of_broadcasting_terms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RADIO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Flashcards</a:t>
            </a:r>
            <a:r>
              <a:rPr lang="cs-CZ" dirty="0" smtClean="0"/>
              <a:t>: http://quizlet.com/4540626/radio-vocabulary-flash-cards/ </a:t>
            </a:r>
          </a:p>
          <a:p>
            <a:pPr>
              <a:buNone/>
            </a:pPr>
            <a:r>
              <a:rPr lang="en-US" i="1" dirty="0" smtClean="0"/>
              <a:t>More exercises and flash cards</a:t>
            </a:r>
            <a:r>
              <a:rPr lang="en-US" dirty="0" smtClean="0"/>
              <a:t>: </a:t>
            </a:r>
          </a:p>
          <a:p>
            <a:r>
              <a:rPr lang="cs-CZ" dirty="0" smtClean="0"/>
              <a:t>https://flashcards.engrade.com/tvandradiovocabulary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INTERNET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A text and the most common terms </a:t>
            </a:r>
          </a:p>
          <a:p>
            <a:pPr>
              <a:buNone/>
            </a:pPr>
            <a:r>
              <a:rPr lang="cs-CZ" dirty="0" smtClean="0"/>
              <a:t>http://wrytestuff.com/swa344390.htm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Online </a:t>
            </a:r>
            <a:r>
              <a:rPr lang="cs-CZ" dirty="0" err="1" smtClean="0"/>
              <a:t>exercise</a:t>
            </a:r>
            <a:r>
              <a:rPr lang="cs-CZ" dirty="0" smtClean="0"/>
              <a:t>: </a:t>
            </a:r>
          </a:p>
          <a:p>
            <a:pPr>
              <a:buNone/>
            </a:pPr>
            <a:r>
              <a:rPr lang="cs-CZ" dirty="0" smtClean="0"/>
              <a:t>http://www.</a:t>
            </a:r>
            <a:r>
              <a:rPr lang="cs-CZ" dirty="0" err="1" smtClean="0"/>
              <a:t>tolearnenglish.com</a:t>
            </a:r>
            <a:r>
              <a:rPr lang="cs-CZ" dirty="0" smtClean="0"/>
              <a:t>/</a:t>
            </a:r>
            <a:r>
              <a:rPr lang="cs-CZ" dirty="0" err="1" smtClean="0"/>
              <a:t>exercises</a:t>
            </a:r>
            <a:r>
              <a:rPr lang="cs-CZ" dirty="0" smtClean="0"/>
              <a:t>/</a:t>
            </a:r>
            <a:r>
              <a:rPr lang="cs-CZ" dirty="0" err="1" smtClean="0"/>
              <a:t>exercise</a:t>
            </a:r>
            <a:r>
              <a:rPr lang="cs-CZ" dirty="0" smtClean="0"/>
              <a:t>-</a:t>
            </a:r>
            <a:r>
              <a:rPr lang="cs-CZ" dirty="0" err="1" smtClean="0"/>
              <a:t>english</a:t>
            </a:r>
            <a:r>
              <a:rPr lang="cs-CZ" dirty="0" smtClean="0"/>
              <a:t>-2/</a:t>
            </a:r>
            <a:r>
              <a:rPr lang="cs-CZ" dirty="0" err="1" smtClean="0"/>
              <a:t>exercise</a:t>
            </a:r>
            <a:r>
              <a:rPr lang="cs-CZ" dirty="0" smtClean="0"/>
              <a:t>-</a:t>
            </a:r>
            <a:r>
              <a:rPr lang="cs-CZ" dirty="0" err="1" smtClean="0"/>
              <a:t>english</a:t>
            </a:r>
            <a:r>
              <a:rPr lang="cs-CZ" dirty="0" smtClean="0"/>
              <a:t>-37885.php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0" y="609600"/>
            <a:ext cx="952500" cy="81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SOURCES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DILMEN, Nevit. </a:t>
            </a:r>
            <a:r>
              <a:rPr lang="cs-CZ" i="1" dirty="0" smtClean="0"/>
              <a:t>www,</a:t>
            </a:r>
            <a:r>
              <a:rPr lang="cs-CZ" i="1" dirty="0" err="1" smtClean="0"/>
              <a:t>en.wikipedia.org</a:t>
            </a:r>
            <a:r>
              <a:rPr lang="cs-CZ" i="1" dirty="0" smtClean="0"/>
              <a:t> [online]. [cit. 5.1.2013]. Dostupný na WWW: http://en.wikipedia.org/wiki/File:Body_Language.svg </a:t>
            </a:r>
          </a:p>
          <a:p>
            <a:r>
              <a:rPr lang="cs-CZ" dirty="0" smtClean="0"/>
              <a:t>Kliparty office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</TotalTime>
  <Words>521</Words>
  <Application>Microsoft Office PowerPoint</Application>
  <PresentationFormat>Předvádění na obrazovce (4:3)</PresentationFormat>
  <Paragraphs>105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MASS MEDIA </vt:lpstr>
      <vt:lpstr> BROADCAST MEDIA </vt:lpstr>
      <vt:lpstr> TELEVISION </vt:lpstr>
      <vt:lpstr> RADIO </vt:lpstr>
      <vt:lpstr> INTERNET </vt:lpstr>
      <vt:lpstr> SOURCES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Učitel</dc:creator>
  <cp:lastModifiedBy>Učitel</cp:lastModifiedBy>
  <cp:revision>9</cp:revision>
  <dcterms:created xsi:type="dcterms:W3CDTF">2006-08-16T00:00:00Z</dcterms:created>
  <dcterms:modified xsi:type="dcterms:W3CDTF">2014-02-16T18:37:14Z</dcterms:modified>
</cp:coreProperties>
</file>